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D9F1CDC0-45E9-45A2-8651-09014E95D811}" styleName="Normal Style 2 - Accent 4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28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355BAA4-293B-47DA-A4EB-BDDD9BE5EE98}" type="datetime1">
              <a:rPr lang="ko-KR" altLang="en-US"/>
              <a:pPr lvl="0">
                <a:defRPr/>
              </a:pPr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194D3CF-AEB7-4E6D-833E-D3CEA5EE86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02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 b="0" cap="none" spc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발표자라서 맨</a:t>
            </a:r>
            <a:r>
              <a:rPr lang="ko-KR" altLang="en-US" baseline="0"/>
              <a:t> 위에 있는 것임 아무튼 그런것임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그만 알아보자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이러한 소프트웨어 개발 방법론 중 요구 분석과 일정 관리</a:t>
            </a:r>
            <a:r>
              <a:rPr lang="ko-KR" altLang="en-US" baseline="0"/>
              <a:t> 부분을 보여주겠습니다</a:t>
            </a:r>
            <a:r>
              <a:rPr lang="en-US" altLang="ko-KR" baseline="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위험 분석 </a:t>
            </a:r>
            <a:r>
              <a:rPr lang="en-US" altLang="ko-KR"/>
              <a:t>: </a:t>
            </a:r>
            <a:r>
              <a:rPr lang="ko-KR" altLang="en-US"/>
              <a:t>저번에 했음</a:t>
            </a:r>
          </a:p>
          <a:p>
            <a:pPr lvl="0">
              <a:defRPr/>
            </a:pPr>
            <a:r>
              <a:rPr lang="ko-KR" altLang="en-US"/>
              <a:t>유스케이스 모델 </a:t>
            </a:r>
            <a:r>
              <a:rPr lang="en-US" altLang="ko-KR"/>
              <a:t>:</a:t>
            </a:r>
            <a:r>
              <a:rPr lang="en-US" altLang="ko-KR" baseline="0"/>
              <a:t> </a:t>
            </a:r>
            <a:r>
              <a:rPr lang="ko-KR" altLang="en-US"/>
              <a:t>설계가 있으므로 패스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비용 분석 </a:t>
            </a:r>
            <a:r>
              <a:rPr lang="en-US" altLang="ko-KR"/>
              <a:t>: </a:t>
            </a:r>
            <a:r>
              <a:rPr lang="ko-KR" altLang="en-US"/>
              <a:t>현실성이 없어서 패스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194D3CF-AEB7-4E6D-833E-D3CEA5EE86F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1583-8049-4BB6-9C8C-CE36D2FDF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587B-CCDC-4EF1-A395-4F31C3B0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63680" y="3824172"/>
            <a:ext cx="2880320" cy="303382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504" y="3501008"/>
            <a:ext cx="542074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By </a:t>
            </a:r>
            <a:r>
              <a:rPr lang="ko-KR" altLang="en-US" b="1" dirty="0" smtClean="0"/>
              <a:t>전설이조</a:t>
            </a:r>
            <a:r>
              <a:rPr lang="en-US" altLang="ko-KR" b="1" dirty="0" smtClean="0"/>
              <a:t>(G15)</a:t>
            </a:r>
            <a:endParaRPr lang="en-US" altLang="ko-KR" b="1" dirty="0"/>
          </a:p>
          <a:p>
            <a:endParaRPr lang="en-US" altLang="ko-KR" sz="1100" b="1" dirty="0" smtClean="0"/>
          </a:p>
          <a:p>
            <a:r>
              <a:rPr lang="ko-KR" altLang="en-US" b="1" dirty="0" smtClean="0"/>
              <a:t>이상근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전은하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설수하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086" y="1772816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모바일 뱅킹 어플리케이션</a:t>
            </a:r>
            <a:endParaRPr lang="ko-KR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504" y="274027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D73A36"/>
                </a:solidFill>
                <a:latin typeface="Cambria" pitchFamily="18" charset="0"/>
              </a:rPr>
              <a:t>소프트웨어공학</a:t>
            </a:r>
            <a:r>
              <a:rPr lang="ko-KR" altLang="en-US" b="1" dirty="0" smtClean="0">
                <a:solidFill>
                  <a:srgbClr val="DB2525"/>
                </a:solidFill>
                <a:latin typeface="Cambria" pitchFamily="18" charset="0"/>
              </a:rPr>
              <a:t> </a:t>
            </a:r>
            <a:r>
              <a:rPr lang="en-US" altLang="ko-KR" b="1" dirty="0" smtClean="0">
                <a:solidFill>
                  <a:srgbClr val="DB2525"/>
                </a:solidFill>
                <a:latin typeface="Cambria" pitchFamily="18" charset="0"/>
                <a:ea typeface="Cambria" pitchFamily="18" charset="0"/>
              </a:rPr>
              <a:t>2</a:t>
            </a:r>
            <a:r>
              <a:rPr lang="ko-KR" altLang="en-US" b="1" dirty="0" smtClean="0">
                <a:solidFill>
                  <a:srgbClr val="DB2525"/>
                </a:solidFill>
                <a:latin typeface="Cambria" pitchFamily="18" charset="0"/>
              </a:rPr>
              <a:t>차 발표</a:t>
            </a:r>
            <a:endParaRPr lang="ko-KR" altLang="en-US" b="1" dirty="0">
              <a:solidFill>
                <a:srgbClr val="DB2525"/>
              </a:solidFill>
              <a:latin typeface="Cambria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797152"/>
            <a:ext cx="9144000" cy="2060848"/>
          </a:xfrm>
          <a:prstGeom prst="rect">
            <a:avLst/>
          </a:prstGeom>
          <a:solidFill>
            <a:schemeClr val="accent2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7077" y="648866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2019. 6. 11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9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83795"/>
            <a:ext cx="3410947" cy="30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64228"/>
            <a:ext cx="3363069" cy="277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6882266" y="314096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383" y="2497701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43807" y="4597340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3808" y="3870452"/>
            <a:ext cx="36225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219" y="1058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현실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 rot="594571">
            <a:off x="6538464" y="368578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프로젝트 마감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219" y="10581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팀 역할 분배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483769" y="23017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이상근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25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전은하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83769" y="4108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설수하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2003654" y="2185250"/>
            <a:ext cx="428627" cy="398067"/>
          </a:xfrm>
          <a:prstGeom prst="ellipse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/>
          <p:cNvSpPr/>
          <p:nvPr/>
        </p:nvSpPr>
        <p:spPr>
          <a:xfrm>
            <a:off x="2003655" y="2546933"/>
            <a:ext cx="428626" cy="248362"/>
          </a:xfrm>
          <a:prstGeom prst="trapezoid">
            <a:avLst>
              <a:gd name="adj" fmla="val 51631"/>
            </a:avLst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79712" y="3073006"/>
            <a:ext cx="428627" cy="398067"/>
          </a:xfrm>
          <a:prstGeom prst="ellipse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>
            <a:off x="1979713" y="3434689"/>
            <a:ext cx="428626" cy="248362"/>
          </a:xfrm>
          <a:prstGeom prst="trapezoid">
            <a:avLst>
              <a:gd name="adj" fmla="val 51631"/>
            </a:avLst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654" y="3971083"/>
            <a:ext cx="428627" cy="398067"/>
          </a:xfrm>
          <a:prstGeom prst="ellipse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2003655" y="4332766"/>
            <a:ext cx="428626" cy="248362"/>
          </a:xfrm>
          <a:prstGeom prst="trapezoid">
            <a:avLst>
              <a:gd name="adj" fmla="val 51631"/>
            </a:avLst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9640" y="2313785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</a:t>
            </a:r>
            <a:r>
              <a:rPr lang="ko-KR" altLang="en-US" dirty="0" smtClean="0"/>
              <a:t>차 발표</a:t>
            </a:r>
            <a:r>
              <a:rPr lang="en-US" altLang="ko-KR" dirty="0" smtClean="0"/>
              <a:t>, DB &amp; </a:t>
            </a:r>
            <a:r>
              <a:rPr lang="ko-KR" altLang="en-US" dirty="0" smtClean="0"/>
              <a:t>서버 담당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9640" y="326992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PPT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 개발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9640" y="410191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앱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0052" y="2483603"/>
            <a:ext cx="2585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ko-KR" altLang="en-US" sz="6000" dirty="0" smtClean="0">
                <a:solidFill>
                  <a:schemeClr val="accent4">
                    <a:lumMod val="75000"/>
                  </a:schemeClr>
                </a:solidFill>
              </a:rPr>
              <a:t>설계</a:t>
            </a:r>
            <a:endParaRPr lang="ko-KR" alt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7198" y="370774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앱 개발은 어떻게 이루어질까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DB252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ëë¡ì´ë ì¤íë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88147"/>
            <a:ext cx="1976957" cy="19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ë°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2" y="2124330"/>
            <a:ext cx="3172777" cy="22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4737954"/>
            <a:ext cx="581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안드로이드 스튜디오에서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언어를 사용하여 개발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설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설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와이어프레</a:t>
            </a:r>
            <a:r>
              <a:rPr lang="ko-KR" altLang="en-US" b="1" dirty="0"/>
              <a:t>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6" y="1520249"/>
            <a:ext cx="7619853" cy="48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53336"/>
            <a:ext cx="9157886" cy="404664"/>
          </a:xfrm>
          <a:prstGeom prst="rect">
            <a:avLst/>
          </a:prstGeom>
          <a:solidFill>
            <a:srgbClr val="FFFF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6241" y="188639"/>
            <a:ext cx="1005403" cy="57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4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219" y="1058189"/>
            <a:ext cx="1107996" cy="359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화면설계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3768" y="1062465"/>
            <a:ext cx="3888432" cy="5299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87664" y="1048069"/>
            <a:ext cx="3884536" cy="52081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90711" y="1034212"/>
            <a:ext cx="4025505" cy="53562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53343" y="1028980"/>
            <a:ext cx="4062873" cy="5416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3886" y="3933056"/>
            <a:ext cx="9157886" cy="2924944"/>
          </a:xfrm>
          <a:prstGeom prst="rect">
            <a:avLst/>
          </a:prstGeom>
          <a:solidFill>
            <a:schemeClr val="accent4">
              <a:lumMod val="75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675430"/>
            <a:ext cx="4855428" cy="9993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rgbClr val="D73A36"/>
                </a:solidFill>
              </a:rPr>
              <a:t>3. </a:t>
            </a:r>
            <a:r>
              <a:rPr lang="ko-KR" altLang="en-US" sz="6000">
                <a:solidFill>
                  <a:srgbClr val="D73A36"/>
                </a:solidFill>
              </a:rPr>
              <a:t>프로토타입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6367" y="3038439"/>
            <a:ext cx="3612673" cy="9030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1">
                <a:solidFill>
                  <a:srgbClr val="D73A36"/>
                </a:solidFill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7601" y="12643"/>
            <a:ext cx="2267744" cy="6858000"/>
          </a:xfrm>
          <a:prstGeom prst="rect">
            <a:avLst/>
          </a:prstGeom>
          <a:solidFill>
            <a:schemeClr val="accent4">
              <a:lumMod val="75000"/>
              <a:alpha val="50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14344"/>
          </a:xfrm>
          <a:prstGeom prst="rect">
            <a:avLst/>
          </a:prstGeom>
          <a:solidFill>
            <a:schemeClr val="accent2">
              <a:lumMod val="75000"/>
              <a:alpha val="498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3961769"/>
            <a:ext cx="4571999" cy="259319"/>
          </a:xfrm>
          <a:prstGeom prst="rect">
            <a:avLst/>
          </a:prstGeom>
          <a:solidFill>
            <a:srgbClr val="FFFF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6296" y="4264240"/>
            <a:ext cx="169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전설이조</a:t>
            </a:r>
            <a:r>
              <a:rPr lang="en-US" altLang="ko-KR" b="1"/>
              <a:t>(G15)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96" y="40466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D73A36"/>
                </a:solidFill>
              </a:rPr>
              <a:t>목차</a:t>
            </a:r>
            <a:endParaRPr lang="ko-KR" altLang="en-US" sz="6000" dirty="0">
              <a:solidFill>
                <a:srgbClr val="D73A3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2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2069232"/>
            <a:ext cx="650830" cy="23025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5919" y="2069232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프로젝트 계획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919" y="286796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28586" y="372541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3 </a:t>
            </a:r>
            <a:r>
              <a:rPr lang="ko-KR" altLang="en-US" sz="3600" dirty="0" smtClean="0"/>
              <a:t>프로토타입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7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2667206" y="1988840"/>
            <a:ext cx="3312368" cy="2088232"/>
          </a:xfrm>
          <a:prstGeom prst="wedgeRoundRectCallout">
            <a:avLst>
              <a:gd name="adj1" fmla="val -38482"/>
              <a:gd name="adj2" fmla="val 68243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은행 앱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</a:rPr>
              <a:t>까짓거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얼마나 어렵겠어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219" y="105818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주제를 정한다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891"/>
          <a:stretch/>
        </p:blipFill>
        <p:spPr bwMode="auto">
          <a:xfrm>
            <a:off x="-1116632" y="3032956"/>
            <a:ext cx="6096000" cy="3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73A3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49209" y="2636914"/>
            <a:ext cx="2894791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프로젝트 후보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영화 예매 사이트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맛집 탐방 어플리케이션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은행 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65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í ì±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99" y="1782023"/>
            <a:ext cx="6466453" cy="36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219" y="1058189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기존에 있는 은행 어플리케이션을 살펴본다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AutoShape 8" descr="ì¹´ì¹´ì¤ë±í¬ íë©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58810" y="5791171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“생각보다 너무 어려운데요</a:t>
            </a:r>
            <a:r>
              <a:rPr lang="en-US" altLang="ko-KR" sz="2400" b="1" dirty="0" smtClean="0"/>
              <a:t>..</a:t>
            </a:r>
            <a:r>
              <a:rPr lang="ko-KR" altLang="en-US" sz="2400" b="1" dirty="0" smtClean="0"/>
              <a:t>”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1955" y="32084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2886" y="3775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37515" y="42885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간단한 이체 기능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71123" y="26857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레이아웃 구현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03848" y="2122860"/>
            <a:ext cx="2585964" cy="3538388"/>
          </a:xfrm>
          <a:prstGeom prst="roundRect">
            <a:avLst>
              <a:gd name="adj" fmla="val 32727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75369" y="1845861"/>
            <a:ext cx="224292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은행 서비스</a:t>
            </a:r>
            <a:endParaRPr lang="ko-KR" alt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86593" y="48598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이체 기록 확인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91777" y="2780928"/>
            <a:ext cx="1963999" cy="1593501"/>
            <a:chOff x="519769" y="2780928"/>
            <a:chExt cx="1963999" cy="1593501"/>
          </a:xfrm>
        </p:grpSpPr>
        <p:sp>
          <p:nvSpPr>
            <p:cNvPr id="24" name="TextBox 23"/>
            <p:cNvSpPr txBox="1"/>
            <p:nvPr/>
          </p:nvSpPr>
          <p:spPr>
            <a:xfrm>
              <a:off x="519769" y="3174100"/>
              <a:ext cx="19639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우리 팀에 </a:t>
              </a:r>
              <a:r>
                <a:rPr lang="ko-KR" altLang="en-US" dirty="0" smtClean="0">
                  <a:solidFill>
                    <a:srgbClr val="D73A36"/>
                  </a:solidFill>
                </a:rPr>
                <a:t>보안</a:t>
              </a:r>
              <a:r>
                <a:rPr lang="ko-KR" altLang="en-US" dirty="0" smtClean="0"/>
                <a:t>에</a:t>
              </a:r>
              <a:endParaRPr lang="en-US" altLang="ko-KR" dirty="0" smtClean="0"/>
            </a:p>
            <a:p>
              <a:r>
                <a:rPr lang="ko-KR" altLang="en-US" dirty="0" smtClean="0"/>
                <a:t>관심 있는 사람이</a:t>
              </a:r>
              <a:endParaRPr lang="en-US" altLang="ko-KR" dirty="0" smtClean="0"/>
            </a:p>
            <a:p>
              <a:r>
                <a:rPr lang="ko-KR" altLang="en-US" dirty="0" smtClean="0"/>
                <a:t>없으니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구현하기</a:t>
              </a:r>
              <a:endParaRPr lang="en-US" altLang="ko-KR" dirty="0" smtClean="0"/>
            </a:p>
            <a:p>
              <a:r>
                <a:rPr lang="ko-KR" altLang="en-US" dirty="0" smtClean="0"/>
                <a:t>힘들 것 같다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769" y="278092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현실 타협</a:t>
              </a:r>
              <a:endParaRPr lang="ko-KR" altLang="en-US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44208" y="1916832"/>
            <a:ext cx="2167581" cy="1620640"/>
            <a:chOff x="6444208" y="1916832"/>
            <a:chExt cx="2167581" cy="1620640"/>
          </a:xfrm>
        </p:grpSpPr>
        <p:sp>
          <p:nvSpPr>
            <p:cNvPr id="29" name="TextBox 28"/>
            <p:cNvSpPr txBox="1"/>
            <p:nvPr/>
          </p:nvSpPr>
          <p:spPr>
            <a:xfrm>
              <a:off x="6444208" y="2337143"/>
              <a:ext cx="2167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</a:t>
              </a:r>
              <a:r>
                <a:rPr lang="ko-KR" altLang="en-US" dirty="0"/>
                <a:t>원</a:t>
              </a:r>
              <a:r>
                <a:rPr lang="en-US" altLang="ko-KR" dirty="0" smtClean="0"/>
                <a:t>A: </a:t>
              </a:r>
              <a:r>
                <a:rPr lang="ko-KR" altLang="en-US" dirty="0" smtClean="0"/>
                <a:t>아이디어 좀</a:t>
              </a:r>
              <a:endParaRPr lang="en-US" altLang="ko-KR" dirty="0" smtClean="0"/>
            </a:p>
            <a:p>
              <a:r>
                <a:rPr lang="ko-KR" altLang="en-US" dirty="0" smtClean="0"/>
                <a:t>내주세요</a:t>
              </a:r>
              <a:endParaRPr lang="en-US" altLang="ko-KR" dirty="0" smtClean="0"/>
            </a:p>
            <a:p>
              <a:r>
                <a:rPr lang="ko-KR" altLang="en-US" dirty="0" smtClean="0"/>
                <a:t>조원</a:t>
              </a:r>
              <a:r>
                <a:rPr lang="en-US" altLang="ko-KR" dirty="0" smtClean="0"/>
                <a:t>B: …</a:t>
              </a:r>
            </a:p>
            <a:p>
              <a:r>
                <a:rPr lang="ko-KR" altLang="en-US" dirty="0" smtClean="0"/>
                <a:t>조원</a:t>
              </a:r>
              <a:r>
                <a:rPr lang="en-US" altLang="ko-KR" dirty="0" smtClean="0"/>
                <a:t>C: …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208" y="1916832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조별과제 회의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28219" y="1058189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무엇을 할 수 있는지 알아본다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384998" y="4440367"/>
            <a:ext cx="2286000" cy="1724937"/>
            <a:chOff x="6384998" y="4440367"/>
            <a:chExt cx="2286000" cy="1724937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998" y="4440367"/>
              <a:ext cx="228600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444208" y="579597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열심히 공부하기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3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지연 25"/>
          <p:cNvSpPr/>
          <p:nvPr/>
        </p:nvSpPr>
        <p:spPr>
          <a:xfrm>
            <a:off x="4860032" y="3059530"/>
            <a:ext cx="2520280" cy="2448272"/>
          </a:xfrm>
          <a:prstGeom prst="flowChartDelay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지연 24"/>
          <p:cNvSpPr/>
          <p:nvPr/>
        </p:nvSpPr>
        <p:spPr>
          <a:xfrm>
            <a:off x="1802961" y="1844824"/>
            <a:ext cx="2520280" cy="2448272"/>
          </a:xfrm>
          <a:prstGeom prst="flowChartDelay">
            <a:avLst/>
          </a:prstGeom>
          <a:solidFill>
            <a:srgbClr val="D73A3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3892" y="288429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프로세</a:t>
            </a:r>
            <a:r>
              <a:rPr lang="ko-KR" altLang="en-US" b="1" u="sng" dirty="0"/>
              <a:t>스</a:t>
            </a:r>
            <a:r>
              <a:rPr lang="ko-KR" altLang="en-US" b="1" u="sng" dirty="0" smtClean="0"/>
              <a:t> 모델</a:t>
            </a:r>
            <a:endParaRPr lang="ko-KR" alt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41454" y="20714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요구 분석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141122" y="409900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유스케이스 모델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1122" y="490372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위험 분석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41122" y="33023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비용 분석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소프트웨어 개발 방법론을 적용한다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7093" y="36641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• </a:t>
            </a:r>
            <a:r>
              <a:rPr lang="ko-KR" altLang="en-US" b="1" u="sng" dirty="0" smtClean="0"/>
              <a:t>일정 관리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98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83368" y="1886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73A36"/>
                </a:solidFill>
              </a:rPr>
              <a:t>프로젝트 계획</a:t>
            </a:r>
            <a:endParaRPr lang="ko-KR" altLang="en-US" sz="3200" b="1" dirty="0">
              <a:solidFill>
                <a:srgbClr val="D73A3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90178"/>
              </p:ext>
            </p:extLst>
          </p:nvPr>
        </p:nvGraphicFramePr>
        <p:xfrm>
          <a:off x="3995936" y="1058189"/>
          <a:ext cx="4448794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999"/>
                <a:gridCol w="2256229"/>
                <a:gridCol w="751916"/>
                <a:gridCol w="704650"/>
              </a:tblGrid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유형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요구사항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ID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앱을 실행하면 로그인과 회원가입 메뉴가 뜬다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회원정보에는 성명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생년월일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성별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핸드폰번호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아이디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비밀번호</a:t>
                      </a:r>
                      <a:r>
                        <a:rPr lang="en-US" sz="800" kern="100">
                          <a:effectLst/>
                        </a:rPr>
                        <a:t>, 2</a:t>
                      </a:r>
                      <a:r>
                        <a:rPr lang="ko-KR" sz="800" kern="100">
                          <a:effectLst/>
                        </a:rPr>
                        <a:t>차비밀번호가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아이디는 이메일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비밀번호는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6~12</a:t>
                      </a:r>
                      <a:r>
                        <a:rPr lang="ko-KR" sz="800" kern="100">
                          <a:effectLst/>
                        </a:rPr>
                        <a:t>자리의 영문</a:t>
                      </a:r>
                      <a:r>
                        <a:rPr lang="en-US" sz="800" kern="100">
                          <a:effectLst/>
                        </a:rPr>
                        <a:t>/</a:t>
                      </a:r>
                      <a:r>
                        <a:rPr lang="ko-KR" sz="800" kern="100">
                          <a:effectLst/>
                        </a:rPr>
                        <a:t>숫자를 혼용하여 사용한다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ko-KR" sz="800" kern="100">
                          <a:effectLst/>
                        </a:rPr>
                        <a:t>차비밀번호는</a:t>
                      </a:r>
                      <a:r>
                        <a:rPr lang="en-US" sz="800" kern="100">
                          <a:effectLst/>
                        </a:rPr>
                        <a:t> 6</a:t>
                      </a:r>
                      <a:r>
                        <a:rPr lang="ko-KR" sz="800" kern="100">
                          <a:effectLst/>
                        </a:rPr>
                        <a:t>자리 숫자를 사용한다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계좌번호는 임의로 발급된</a:t>
                      </a:r>
                      <a:r>
                        <a:rPr lang="en-US" sz="800" kern="100">
                          <a:effectLst/>
                        </a:rPr>
                        <a:t> 8</a:t>
                      </a:r>
                      <a:r>
                        <a:rPr lang="ko-KR" sz="800" kern="100">
                          <a:effectLst/>
                        </a:rPr>
                        <a:t>자리의 숫자로 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반드시 하나 이상의 계좌를 갖는다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R-0006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계좌를 최대</a:t>
                      </a:r>
                      <a:r>
                        <a:rPr lang="en-US" sz="800" kern="100">
                          <a:effectLst/>
                        </a:rPr>
                        <a:t> 3</a:t>
                      </a:r>
                      <a:r>
                        <a:rPr lang="ko-KR" sz="800" kern="100">
                          <a:effectLst/>
                        </a:rPr>
                        <a:t>개까지 생성할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R-0007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모든 계좌에는 </a:t>
                      </a:r>
                      <a:r>
                        <a:rPr lang="en-US" sz="800" kern="100">
                          <a:effectLst/>
                        </a:rPr>
                        <a:t>4</a:t>
                      </a:r>
                      <a:r>
                        <a:rPr lang="ko-KR" sz="800" kern="100">
                          <a:effectLst/>
                        </a:rPr>
                        <a:t>자리 계좌비밀번호가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R-0008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다른 회원의 계좌번호를 알고 있다면 잔고에서 원하는 금액만큼 이체할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R-0009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399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계좌번호를 잘못 입력하였거나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이체하려는 금액이 잔고의 금액보다 크면 거래가 중단된다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R-0010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미리 지정된 일련번호를 입력하여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잔고를 충전할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최근의 이체 내용을 확인할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1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회원정보를 변경할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로그인 시 사용자 이름과 함께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환영 메시지가 뜬다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통장이 표기되는 </a:t>
                      </a:r>
                      <a:r>
                        <a:rPr lang="en-US" sz="800" kern="100">
                          <a:effectLst/>
                        </a:rPr>
                        <a:t>UI</a:t>
                      </a:r>
                      <a:r>
                        <a:rPr lang="ko-KR" sz="800" kern="100">
                          <a:effectLst/>
                        </a:rPr>
                        <a:t>는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카카오뱅크를 벤치마킹한다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앱 상단에 </a:t>
                      </a:r>
                      <a:r>
                        <a:rPr lang="en-US" sz="800" kern="100">
                          <a:effectLst/>
                        </a:rPr>
                        <a:t>“</a:t>
                      </a:r>
                      <a:r>
                        <a:rPr lang="ko-KR" sz="800" kern="100">
                          <a:effectLst/>
                        </a:rPr>
                        <a:t>뱅킹 앱</a:t>
                      </a:r>
                      <a:r>
                        <a:rPr lang="en-US" sz="800" kern="100">
                          <a:effectLst/>
                        </a:rPr>
                        <a:t>” </a:t>
                      </a:r>
                      <a:r>
                        <a:rPr lang="ko-KR" sz="800" kern="100">
                          <a:effectLst/>
                        </a:rPr>
                        <a:t>타이틀 또는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이미지를 배치한다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R-0016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메인화면에서 뒤로가기 버튼을 누르면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로그아웃을 확인하는 창이 뜬다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R-0017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회원정보를 담을 데이터베이스로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mySQL</a:t>
                      </a:r>
                      <a:r>
                        <a:rPr lang="ko-KR" sz="800" kern="100">
                          <a:effectLst/>
                        </a:rPr>
                        <a:t>을 사용한다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R-0018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회원은 미리 지정된 일련번호를 입력하여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잔고를 충전할 수 있다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R-0019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  <a:tr h="266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비기능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사용자가 어떠한 기능을 요청할 때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데이터베이스가 정상적으로 작동해야 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R-0020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2089" marR="520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83368" y="188639"/>
            <a:ext cx="2765946" cy="57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D73A36"/>
                </a:solidFill>
              </a:rPr>
              <a:t>프로젝트 계획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8219" y="1058189"/>
            <a:ext cx="1420582" cy="359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폭포수 모델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1916832"/>
            <a:ext cx="4176464" cy="34563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04048" y="1916832"/>
            <a:ext cx="3600400" cy="173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●</a:t>
            </a:r>
            <a:r>
              <a:rPr lang="ko-KR" altLang="en-US"/>
              <a:t> 관리가 용이하다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1500"/>
              <a:t>●</a:t>
            </a:r>
            <a:r>
              <a:rPr lang="ko-KR" altLang="en-US"/>
              <a:t> 체계적으로 문서화할 수 있다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1500"/>
              <a:t>●</a:t>
            </a:r>
            <a:r>
              <a:rPr lang="ko-KR" altLang="en-US"/>
              <a:t> 요구 사항의 변화가 적은 </a:t>
            </a:r>
          </a:p>
          <a:p>
            <a:pPr>
              <a:defRPr/>
            </a:pPr>
            <a:r>
              <a:rPr lang="ko-KR" altLang="en-US"/>
              <a:t>   프로젝트에 적합하다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83368" y="188639"/>
            <a:ext cx="2765946" cy="57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D73A36"/>
                </a:solidFill>
              </a:rPr>
              <a:t>프로젝트 계획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19" y="1058189"/>
            <a:ext cx="1189749" cy="3591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일정 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6453336"/>
            <a:ext cx="9144000" cy="414344"/>
          </a:xfrm>
          <a:prstGeom prst="rect">
            <a:avLst/>
          </a:prstGeom>
          <a:solidFill>
            <a:schemeClr val="accent4">
              <a:lumMod val="75000"/>
              <a:alpha val="498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51519" y="1547267"/>
          <a:ext cx="8640807" cy="4376580"/>
        </p:xfrm>
        <a:graphic>
          <a:graphicData uri="http://schemas.openxmlformats.org/drawingml/2006/table">
            <a:tbl>
              <a:tblPr firstRow="1" bandRow="1">
                <a:effectLst/>
                <a:tableStyleId>{32344573-4499-4136-9432-9625E8DE034D}</a:tableStyleId>
              </a:tblPr>
              <a:tblGrid>
                <a:gridCol w="1163117"/>
                <a:gridCol w="781007"/>
                <a:gridCol w="892248"/>
                <a:gridCol w="829205"/>
                <a:gridCol w="829205"/>
                <a:gridCol w="829205"/>
                <a:gridCol w="829205"/>
                <a:gridCol w="829205"/>
                <a:gridCol w="829205"/>
                <a:gridCol w="829205"/>
              </a:tblGrid>
              <a:tr h="6869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작업이름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시작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완료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월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/>
                        <a:t>모바일 뱅킹 어플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/>
                        <a:t>5/1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/>
                        <a:t>6/17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/>
                        <a:t>메인화면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/>
                        <a:t>로그인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/>
                        <a:t>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/>
                        <a:t>계좌이체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/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6/17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49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DB</a:t>
                      </a:r>
                      <a:r>
                        <a:rPr lang="ko-KR" altLang="en-US" sz="1300"/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5/21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6/17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3097931" y="2401838"/>
            <a:ext cx="5804073" cy="3340943"/>
            <a:chOff x="3097931" y="2401838"/>
            <a:chExt cx="5804073" cy="3340943"/>
          </a:xfrm>
        </p:grpSpPr>
        <p:sp>
          <p:nvSpPr>
            <p:cNvPr id="24" name="직사각형 23"/>
            <p:cNvSpPr/>
            <p:nvPr/>
          </p:nvSpPr>
          <p:spPr>
            <a:xfrm>
              <a:off x="3097931" y="2401838"/>
              <a:ext cx="5804073" cy="288032"/>
            </a:xfrm>
            <a:prstGeom prst="rect">
              <a:avLst/>
            </a:prstGeom>
            <a:solidFill>
              <a:srgbClr val="808080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97932" y="2996952"/>
              <a:ext cx="1656207" cy="288032"/>
            </a:xfrm>
            <a:prstGeom prst="rect">
              <a:avLst/>
            </a:prstGeom>
            <a:solidFill>
              <a:srgbClr val="D8BEE4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59426" y="3625974"/>
              <a:ext cx="817302" cy="288032"/>
            </a:xfrm>
            <a:prstGeom prst="rect">
              <a:avLst/>
            </a:prstGeom>
            <a:solidFill>
              <a:srgbClr val="D8BEE4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4304" y="4230613"/>
              <a:ext cx="824503" cy="288032"/>
            </a:xfrm>
            <a:prstGeom prst="rect">
              <a:avLst/>
            </a:prstGeom>
            <a:solidFill>
              <a:srgbClr val="D8BEE4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08192" y="4850110"/>
              <a:ext cx="2484310" cy="288032"/>
            </a:xfrm>
            <a:prstGeom prst="rect">
              <a:avLst/>
            </a:prstGeom>
            <a:solidFill>
              <a:srgbClr val="D8BEE4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7433" y="5454749"/>
              <a:ext cx="3312414" cy="288032"/>
            </a:xfrm>
            <a:prstGeom prst="rect">
              <a:avLst/>
            </a:prstGeom>
            <a:solidFill>
              <a:srgbClr val="D8BEE4"/>
            </a:solidFill>
            <a:ln w="31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592</Words>
  <Application>Microsoft Office PowerPoint</Application>
  <PresentationFormat>화면 슬라이드 쇼(4:3)</PresentationFormat>
  <Paragraphs>238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전은하</dc:creator>
  <cp:lastModifiedBy>전은하</cp:lastModifiedBy>
  <cp:revision>33</cp:revision>
  <dcterms:created xsi:type="dcterms:W3CDTF">2019-06-09T16:22:33Z</dcterms:created>
  <dcterms:modified xsi:type="dcterms:W3CDTF">2019-06-10T14:29:20Z</dcterms:modified>
  <cp:version>1000.0000.01</cp:version>
</cp:coreProperties>
</file>