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9" r:id="rId3"/>
    <p:sldId id="268" r:id="rId4"/>
    <p:sldId id="267" r:id="rId5"/>
    <p:sldId id="257" r:id="rId6"/>
    <p:sldId id="270" r:id="rId7"/>
    <p:sldId id="271" r:id="rId8"/>
    <p:sldId id="277" r:id="rId9"/>
    <p:sldId id="272" r:id="rId10"/>
    <p:sldId id="265" r:id="rId11"/>
    <p:sldId id="273" r:id="rId12"/>
    <p:sldId id="259" r:id="rId13"/>
    <p:sldId id="264" r:id="rId14"/>
    <p:sldId id="275" r:id="rId15"/>
    <p:sldId id="276" r:id="rId16"/>
    <p:sldId id="266" r:id="rId17"/>
    <p:sldId id="274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73A36"/>
    <a:srgbClr val="FFFF00"/>
    <a:srgbClr val="DB2525"/>
    <a:srgbClr val="FFC819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828" autoAdjust="0"/>
  </p:normalViewPr>
  <p:slideViewPr>
    <p:cSldViewPr>
      <p:cViewPr>
        <p:scale>
          <a:sx n="66" d="100"/>
          <a:sy n="66" d="100"/>
        </p:scale>
        <p:origin x="-1506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55BAA4-293B-47DA-A4EB-BDDD9BE5EE98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4D3CF-AEB7-4E6D-833E-D3CEA5EE8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321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b="0" cap="none" spc="0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4D3CF-AEB7-4E6D-833E-D3CEA5EE86F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55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발표자라서 맨</a:t>
            </a:r>
            <a:r>
              <a:rPr lang="ko-KR" altLang="en-US" baseline="0" dirty="0" smtClean="0"/>
              <a:t> 위에 있는 것임 아무튼 </a:t>
            </a:r>
            <a:r>
              <a:rPr lang="ko-KR" altLang="en-US" baseline="0" dirty="0" err="1" smtClean="0"/>
              <a:t>그런것임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4D3CF-AEB7-4E6D-833E-D3CEA5EE86F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274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4D3CF-AEB7-4E6D-833E-D3CEA5EE86F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270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4D3CF-AEB7-4E6D-833E-D3CEA5EE86F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270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4D3CF-AEB7-4E6D-833E-D3CEA5EE86F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2708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4D3CF-AEB7-4E6D-833E-D3CEA5EE86F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2708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4D3CF-AEB7-4E6D-833E-D3CEA5EE86F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270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4D3CF-AEB7-4E6D-833E-D3CEA5EE86F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453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그만 알아보자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4D3CF-AEB7-4E6D-833E-D3CEA5EE86F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270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4D3CF-AEB7-4E6D-833E-D3CEA5EE86F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270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이러한 소프트웨어 개발 방법론 중 요구 분석과 일정 관리</a:t>
            </a:r>
            <a:r>
              <a:rPr lang="ko-KR" altLang="en-US" baseline="0" dirty="0" smtClean="0"/>
              <a:t> 부분을 보여주겠습니다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위험 분석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저번에 했음</a:t>
            </a:r>
            <a:endParaRPr lang="en-US" altLang="ko-KR" dirty="0" smtClean="0"/>
          </a:p>
          <a:p>
            <a:r>
              <a:rPr lang="ko-KR" altLang="en-US" dirty="0" smtClean="0"/>
              <a:t>유스케이스 모델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설계가 있으므로 패스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비용 분석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현실성이 없어서 패스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4D3CF-AEB7-4E6D-833E-D3CEA5EE86F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270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4D3CF-AEB7-4E6D-833E-D3CEA5EE86F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270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4D3CF-AEB7-4E6D-833E-D3CEA5EE86F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270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4D3CF-AEB7-4E6D-833E-D3CEA5EE86F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773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4D3CF-AEB7-4E6D-833E-D3CEA5EE86F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773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1583-8049-4BB6-9C8C-CE36D2FDF872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587B-CCDC-4EF1-A395-4F31C3B04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07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1583-8049-4BB6-9C8C-CE36D2FDF872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587B-CCDC-4EF1-A395-4F31C3B04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509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1583-8049-4BB6-9C8C-CE36D2FDF872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587B-CCDC-4EF1-A395-4F31C3B04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687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1583-8049-4BB6-9C8C-CE36D2FDF872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587B-CCDC-4EF1-A395-4F31C3B04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72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1583-8049-4BB6-9C8C-CE36D2FDF872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587B-CCDC-4EF1-A395-4F31C3B04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47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1583-8049-4BB6-9C8C-CE36D2FDF872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587B-CCDC-4EF1-A395-4F31C3B04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502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1583-8049-4BB6-9C8C-CE36D2FDF872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587B-CCDC-4EF1-A395-4F31C3B04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254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1583-8049-4BB6-9C8C-CE36D2FDF872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587B-CCDC-4EF1-A395-4F31C3B04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476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1583-8049-4BB6-9C8C-CE36D2FDF872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587B-CCDC-4EF1-A395-4F31C3B04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28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1583-8049-4BB6-9C8C-CE36D2FDF872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587B-CCDC-4EF1-A395-4F31C3B04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772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1583-8049-4BB6-9C8C-CE36D2FDF872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587B-CCDC-4EF1-A395-4F31C3B04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925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81583-8049-4BB6-9C8C-CE36D2FDF872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3587B-CCDC-4EF1-A395-4F31C3B04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052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63680" y="3824172"/>
            <a:ext cx="2880320" cy="303382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45504" y="3501008"/>
            <a:ext cx="5420742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By </a:t>
            </a:r>
            <a:r>
              <a:rPr lang="ko-KR" altLang="en-US" b="1" dirty="0" smtClean="0"/>
              <a:t>전설이조</a:t>
            </a:r>
            <a:r>
              <a:rPr lang="en-US" altLang="ko-KR" b="1" dirty="0" smtClean="0"/>
              <a:t>(G15)</a:t>
            </a:r>
            <a:endParaRPr lang="en-US" altLang="ko-KR" b="1" dirty="0"/>
          </a:p>
          <a:p>
            <a:endParaRPr lang="en-US" altLang="ko-KR" sz="1100" b="1" dirty="0" smtClean="0"/>
          </a:p>
          <a:p>
            <a:r>
              <a:rPr lang="ko-KR" altLang="en-US" b="1" dirty="0" smtClean="0"/>
              <a:t>이상근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전은하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설수하</a:t>
            </a:r>
            <a:r>
              <a:rPr lang="en-US" altLang="ko-KR" b="1" dirty="0" smtClean="0"/>
              <a:t>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4000" cy="1484784"/>
          </a:xfrm>
          <a:prstGeom prst="rect">
            <a:avLst/>
          </a:prstGeom>
          <a:solidFill>
            <a:schemeClr val="accent4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58086" y="1772816"/>
            <a:ext cx="82894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모바일 뱅킹 어플리케이션</a:t>
            </a:r>
            <a:endParaRPr lang="ko-KR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5504" y="2740278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D73A36"/>
                </a:solidFill>
                <a:latin typeface="Cambria" pitchFamily="18" charset="0"/>
              </a:rPr>
              <a:t>소프트웨어공학</a:t>
            </a:r>
            <a:r>
              <a:rPr lang="ko-KR" altLang="en-US" b="1" dirty="0" smtClean="0">
                <a:solidFill>
                  <a:srgbClr val="DB2525"/>
                </a:solidFill>
                <a:latin typeface="Cambria" pitchFamily="18" charset="0"/>
              </a:rPr>
              <a:t> </a:t>
            </a:r>
            <a:r>
              <a:rPr lang="en-US" altLang="ko-KR" b="1" dirty="0" smtClean="0">
                <a:solidFill>
                  <a:srgbClr val="DB2525"/>
                </a:solidFill>
                <a:latin typeface="Cambria" pitchFamily="18" charset="0"/>
                <a:ea typeface="Cambria" pitchFamily="18" charset="0"/>
              </a:rPr>
              <a:t>2</a:t>
            </a:r>
            <a:r>
              <a:rPr lang="ko-KR" altLang="en-US" b="1" dirty="0" smtClean="0">
                <a:solidFill>
                  <a:srgbClr val="DB2525"/>
                </a:solidFill>
                <a:latin typeface="Cambria" pitchFamily="18" charset="0"/>
              </a:rPr>
              <a:t>차 발표</a:t>
            </a:r>
            <a:endParaRPr lang="ko-KR" altLang="en-US" b="1" dirty="0">
              <a:solidFill>
                <a:srgbClr val="DB2525"/>
              </a:solidFill>
              <a:latin typeface="Cambria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0" y="4797152"/>
            <a:ext cx="9144000" cy="2060848"/>
          </a:xfrm>
          <a:prstGeom prst="rect">
            <a:avLst/>
          </a:prstGeom>
          <a:solidFill>
            <a:schemeClr val="accent2">
              <a:lumMod val="75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817077" y="6488667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2019. 6. 11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091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283795"/>
            <a:ext cx="3410947" cy="3011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64228"/>
            <a:ext cx="3363069" cy="2774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타원 5"/>
          <p:cNvSpPr/>
          <p:nvPr/>
        </p:nvSpPr>
        <p:spPr>
          <a:xfrm>
            <a:off x="6882266" y="3140968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456383" y="2497701"/>
            <a:ext cx="36225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843807" y="4597340"/>
            <a:ext cx="36225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43808" y="3870452"/>
            <a:ext cx="36225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183368" y="188639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D73A36"/>
                </a:solidFill>
              </a:rPr>
              <a:t>프로젝트 계획</a:t>
            </a:r>
            <a:endParaRPr lang="ko-KR" altLang="en-US" sz="3200" b="1" dirty="0">
              <a:solidFill>
                <a:srgbClr val="D73A36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8219" y="10581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현실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 rot="594571">
            <a:off x="6538464" y="3685785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프로젝트 마감</a:t>
            </a:r>
            <a:r>
              <a:rPr lang="en-US" altLang="ko-KR" b="1" dirty="0" smtClean="0">
                <a:solidFill>
                  <a:srgbClr val="FF0000"/>
                </a:solidFill>
              </a:rPr>
              <a:t>!!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6453336"/>
            <a:ext cx="9144000" cy="414344"/>
          </a:xfrm>
          <a:prstGeom prst="rect">
            <a:avLst/>
          </a:prstGeom>
          <a:solidFill>
            <a:schemeClr val="accent4">
              <a:lumMod val="75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43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3368" y="188639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D73A36"/>
                </a:solidFill>
              </a:rPr>
              <a:t>프로젝트 계획</a:t>
            </a:r>
            <a:endParaRPr lang="ko-KR" altLang="en-US" sz="3200" b="1" dirty="0">
              <a:solidFill>
                <a:srgbClr val="D73A36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6453336"/>
            <a:ext cx="9144000" cy="414344"/>
          </a:xfrm>
          <a:prstGeom prst="rect">
            <a:avLst/>
          </a:prstGeom>
          <a:solidFill>
            <a:schemeClr val="accent4">
              <a:lumMod val="75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8219" y="1058189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팀 역할 분배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2483769" y="230178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이상근</a:t>
            </a:r>
            <a:endParaRPr lang="en-US" altLang="ko-KR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483769" y="32500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전은하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483769" y="41084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설수하</a:t>
            </a:r>
            <a:endParaRPr lang="ko-KR" altLang="en-US" b="1" dirty="0"/>
          </a:p>
        </p:txBody>
      </p:sp>
      <p:sp>
        <p:nvSpPr>
          <p:cNvPr id="9" name="타원 8"/>
          <p:cNvSpPr/>
          <p:nvPr/>
        </p:nvSpPr>
        <p:spPr>
          <a:xfrm>
            <a:off x="2003654" y="2185250"/>
            <a:ext cx="428627" cy="398067"/>
          </a:xfrm>
          <a:prstGeom prst="ellipse">
            <a:avLst/>
          </a:prstGeom>
          <a:solidFill>
            <a:srgbClr val="D73A3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다리꼴 9"/>
          <p:cNvSpPr/>
          <p:nvPr/>
        </p:nvSpPr>
        <p:spPr>
          <a:xfrm>
            <a:off x="2003655" y="2546933"/>
            <a:ext cx="428626" cy="248362"/>
          </a:xfrm>
          <a:prstGeom prst="trapezoid">
            <a:avLst>
              <a:gd name="adj" fmla="val 51631"/>
            </a:avLst>
          </a:prstGeom>
          <a:solidFill>
            <a:srgbClr val="D73A3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979712" y="3073006"/>
            <a:ext cx="428627" cy="398067"/>
          </a:xfrm>
          <a:prstGeom prst="ellipse">
            <a:avLst/>
          </a:prstGeom>
          <a:solidFill>
            <a:schemeClr val="accent4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사다리꼴 11"/>
          <p:cNvSpPr/>
          <p:nvPr/>
        </p:nvSpPr>
        <p:spPr>
          <a:xfrm>
            <a:off x="1979713" y="3434689"/>
            <a:ext cx="428626" cy="248362"/>
          </a:xfrm>
          <a:prstGeom prst="trapezoid">
            <a:avLst>
              <a:gd name="adj" fmla="val 51631"/>
            </a:avLst>
          </a:prstGeom>
          <a:solidFill>
            <a:schemeClr val="accent4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003654" y="3971083"/>
            <a:ext cx="428627" cy="398067"/>
          </a:xfrm>
          <a:prstGeom prst="ellipse">
            <a:avLst/>
          </a:prstGeom>
          <a:solidFill>
            <a:srgbClr val="D73A3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다리꼴 13"/>
          <p:cNvSpPr/>
          <p:nvPr/>
        </p:nvSpPr>
        <p:spPr>
          <a:xfrm>
            <a:off x="2003655" y="4332766"/>
            <a:ext cx="428626" cy="248362"/>
          </a:xfrm>
          <a:prstGeom prst="trapezoid">
            <a:avLst>
              <a:gd name="adj" fmla="val 51631"/>
            </a:avLst>
          </a:prstGeom>
          <a:solidFill>
            <a:srgbClr val="D73A3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509640" y="2313785"/>
            <a:ext cx="300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2</a:t>
            </a:r>
            <a:r>
              <a:rPr lang="ko-KR" altLang="en-US" dirty="0" smtClean="0"/>
              <a:t>차 발표</a:t>
            </a:r>
            <a:r>
              <a:rPr lang="en-US" altLang="ko-KR" dirty="0" smtClean="0"/>
              <a:t>, DB &amp; </a:t>
            </a:r>
            <a:r>
              <a:rPr lang="ko-KR" altLang="en-US" dirty="0" smtClean="0"/>
              <a:t>서버 담당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09640" y="3269929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PPT</a:t>
            </a:r>
            <a:r>
              <a:rPr lang="ko-KR" altLang="en-US" dirty="0" smtClean="0"/>
              <a:t>제작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프로젝트 설계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앱 개발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09640" y="4101913"/>
            <a:ext cx="269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앱 개발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아이디어 제공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553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30052" y="2483603"/>
            <a:ext cx="25859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chemeClr val="accent4">
                    <a:lumMod val="75000"/>
                  </a:schemeClr>
                </a:solidFill>
              </a:rPr>
              <a:t>2. </a:t>
            </a:r>
            <a:r>
              <a:rPr lang="ko-KR" altLang="en-US" sz="6000" dirty="0" smtClean="0">
                <a:solidFill>
                  <a:schemeClr val="accent4">
                    <a:lumMod val="75000"/>
                  </a:schemeClr>
                </a:solidFill>
              </a:rPr>
              <a:t>설계</a:t>
            </a:r>
            <a:endParaRPr lang="ko-KR" altLang="en-US" sz="6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57198" y="3707740"/>
            <a:ext cx="3305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앱 개발은 어떻게 이루어질까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3336"/>
            <a:ext cx="9144000" cy="414344"/>
          </a:xfrm>
          <a:prstGeom prst="rect">
            <a:avLst/>
          </a:prstGeom>
          <a:solidFill>
            <a:srgbClr val="FFFF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76256" y="0"/>
            <a:ext cx="2267744" cy="6858000"/>
          </a:xfrm>
          <a:prstGeom prst="rect">
            <a:avLst/>
          </a:prstGeom>
          <a:solidFill>
            <a:srgbClr val="DB252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60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453336"/>
            <a:ext cx="9157886" cy="404664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ìëë¡ì´ë ì¤íëì¤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388147"/>
            <a:ext cx="1976957" cy="1976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ìë°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102" y="2124330"/>
            <a:ext cx="3172777" cy="224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691680" y="4737954"/>
            <a:ext cx="5817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“</a:t>
            </a:r>
            <a:r>
              <a:rPr lang="ko-KR" altLang="en-US" dirty="0" smtClean="0"/>
              <a:t>안드로이드 스튜디오에서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언어를 사용하여 개발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76241" y="18863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accent4">
                    <a:lumMod val="75000"/>
                  </a:schemeClr>
                </a:solidFill>
              </a:rPr>
              <a:t>설</a:t>
            </a:r>
            <a:r>
              <a:rPr lang="ko-KR" altLang="en-US" sz="3200" b="1" dirty="0">
                <a:solidFill>
                  <a:schemeClr val="accent4">
                    <a:lumMod val="75000"/>
                  </a:schemeClr>
                </a:solidFill>
              </a:rPr>
              <a:t>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28219" y="105818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개발 환경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067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453336"/>
            <a:ext cx="9157886" cy="404664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076241" y="18863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accent4">
                    <a:lumMod val="75000"/>
                  </a:schemeClr>
                </a:solidFill>
              </a:rPr>
              <a:t>설</a:t>
            </a:r>
            <a:r>
              <a:rPr lang="ko-KR" altLang="en-US" sz="3200" b="1" dirty="0">
                <a:solidFill>
                  <a:schemeClr val="accent4">
                    <a:lumMod val="75000"/>
                  </a:schemeClr>
                </a:solidFill>
              </a:rPr>
              <a:t>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28219" y="105818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와이어프레</a:t>
            </a:r>
            <a:r>
              <a:rPr lang="ko-KR" altLang="en-US" b="1" dirty="0"/>
              <a:t>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6" y="1520249"/>
            <a:ext cx="7619853" cy="481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7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453336"/>
            <a:ext cx="9157886" cy="404664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076241" y="18863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accent4">
                    <a:lumMod val="75000"/>
                  </a:schemeClr>
                </a:solidFill>
              </a:rPr>
              <a:t>설</a:t>
            </a:r>
            <a:r>
              <a:rPr lang="ko-KR" altLang="en-US" sz="3200" b="1" dirty="0">
                <a:solidFill>
                  <a:schemeClr val="accent4">
                    <a:lumMod val="75000"/>
                  </a:schemeClr>
                </a:solidFill>
              </a:rPr>
              <a:t>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28219" y="10581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화면설계</a:t>
            </a: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062465"/>
            <a:ext cx="3888432" cy="52997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664" y="1048069"/>
            <a:ext cx="3884536" cy="520815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711" y="1034212"/>
            <a:ext cx="4025505" cy="53562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343" y="1028980"/>
            <a:ext cx="4062873" cy="541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19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3886" y="3933056"/>
            <a:ext cx="9157886" cy="2924944"/>
          </a:xfrm>
          <a:prstGeom prst="rect">
            <a:avLst/>
          </a:prstGeom>
          <a:solidFill>
            <a:schemeClr val="accent4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9712" y="2675430"/>
            <a:ext cx="49503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rgbClr val="D73A36"/>
                </a:solidFill>
              </a:rPr>
              <a:t>3. </a:t>
            </a:r>
            <a:r>
              <a:rPr lang="ko-KR" altLang="en-US" sz="6000" dirty="0" smtClean="0">
                <a:solidFill>
                  <a:srgbClr val="D73A36"/>
                </a:solidFill>
              </a:rPr>
              <a:t>프로토타</a:t>
            </a:r>
            <a:r>
              <a:rPr lang="ko-KR" altLang="en-US" sz="6000" dirty="0">
                <a:solidFill>
                  <a:srgbClr val="D73A36"/>
                </a:solidFill>
              </a:rPr>
              <a:t>입</a:t>
            </a:r>
          </a:p>
        </p:txBody>
      </p:sp>
    </p:spTree>
    <p:extLst>
      <p:ext uri="{BB962C8B-B14F-4D97-AF65-F5344CB8AC3E}">
        <p14:creationId xmlns:p14="http://schemas.microsoft.com/office/powerpoint/2010/main" val="145631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46367" y="3038439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 smtClean="0">
                <a:solidFill>
                  <a:srgbClr val="D73A36"/>
                </a:solidFill>
              </a:rPr>
              <a:t>감사합니다</a:t>
            </a:r>
            <a:endParaRPr lang="ko-KR" altLang="en-US" sz="5400" b="1" dirty="0">
              <a:solidFill>
                <a:srgbClr val="D73A36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7601" y="12643"/>
            <a:ext cx="2267744" cy="6858000"/>
          </a:xfrm>
          <a:prstGeom prst="rect">
            <a:avLst/>
          </a:prstGeom>
          <a:solidFill>
            <a:schemeClr val="accent4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414344"/>
          </a:xfrm>
          <a:prstGeom prst="rect">
            <a:avLst/>
          </a:prstGeom>
          <a:solidFill>
            <a:schemeClr val="accent2">
              <a:lumMod val="75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72000" y="3961769"/>
            <a:ext cx="4571999" cy="259319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236296" y="4264240"/>
            <a:ext cx="1707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전설이조</a:t>
            </a:r>
            <a:r>
              <a:rPr lang="en-US" altLang="ko-KR" b="1" dirty="0" smtClean="0"/>
              <a:t>(G15)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03248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96" y="404664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smtClean="0">
                <a:solidFill>
                  <a:srgbClr val="D73A36"/>
                </a:solidFill>
              </a:rPr>
              <a:t>목차</a:t>
            </a:r>
            <a:endParaRPr lang="ko-KR" altLang="en-US" sz="6000" dirty="0">
              <a:solidFill>
                <a:srgbClr val="D73A36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76256" y="0"/>
            <a:ext cx="2267744" cy="6858000"/>
          </a:xfrm>
          <a:prstGeom prst="rect">
            <a:avLst/>
          </a:prstGeom>
          <a:solidFill>
            <a:schemeClr val="accent4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6453336"/>
            <a:ext cx="9144000" cy="414344"/>
          </a:xfrm>
          <a:prstGeom prst="rect">
            <a:avLst/>
          </a:prstGeom>
          <a:solidFill>
            <a:schemeClr val="accent2">
              <a:lumMod val="75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403648" y="2069232"/>
            <a:ext cx="650830" cy="2302516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25919" y="2069232"/>
            <a:ext cx="3533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1 </a:t>
            </a:r>
            <a:r>
              <a:rPr lang="ko-KR" altLang="en-US" sz="3600" dirty="0" smtClean="0"/>
              <a:t>프로젝트 계획</a:t>
            </a:r>
            <a:endParaRPr lang="ko-KR" alt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1625919" y="2867963"/>
            <a:ext cx="1524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2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설계</a:t>
            </a:r>
            <a:endParaRPr lang="ko-KR" alt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1628586" y="3725417"/>
            <a:ext cx="2909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3 </a:t>
            </a:r>
            <a:r>
              <a:rPr lang="ko-KR" altLang="en-US" sz="3600" dirty="0" smtClean="0"/>
              <a:t>프로토타입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4474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사각형 설명선 2"/>
          <p:cNvSpPr/>
          <p:nvPr/>
        </p:nvSpPr>
        <p:spPr>
          <a:xfrm>
            <a:off x="2667206" y="1988840"/>
            <a:ext cx="3312368" cy="2088232"/>
          </a:xfrm>
          <a:prstGeom prst="wedgeRoundRectCallout">
            <a:avLst>
              <a:gd name="adj1" fmla="val -38482"/>
              <a:gd name="adj2" fmla="val 68243"/>
              <a:gd name="adj3" fmla="val 16667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은행 앱</a:t>
            </a:r>
            <a:r>
              <a:rPr lang="en-US" altLang="ko-KR" dirty="0" smtClean="0">
                <a:solidFill>
                  <a:schemeClr val="tx1"/>
                </a:solidFill>
              </a:rPr>
              <a:t>? </a:t>
            </a:r>
            <a:r>
              <a:rPr lang="ko-KR" altLang="en-US" dirty="0" smtClean="0">
                <a:solidFill>
                  <a:schemeClr val="tx1"/>
                </a:solidFill>
              </a:rPr>
              <a:t>까짓거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얼마나 어렵겠어</a:t>
            </a:r>
            <a:r>
              <a:rPr lang="en-US" altLang="ko-KR" dirty="0" smtClean="0">
                <a:solidFill>
                  <a:schemeClr val="tx1"/>
                </a:solidFill>
              </a:rPr>
              <a:t>..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8219" y="1058189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프로젝트 주제를 정한다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183368" y="188639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D73A36"/>
                </a:solidFill>
              </a:rPr>
              <a:t>프로젝트 계획</a:t>
            </a:r>
            <a:endParaRPr lang="ko-KR" altLang="en-US" sz="3200" b="1" dirty="0">
              <a:solidFill>
                <a:srgbClr val="D73A36"/>
              </a:solidFill>
            </a:endParaRPr>
          </a:p>
        </p:txBody>
      </p:sp>
      <p:pic>
        <p:nvPicPr>
          <p:cNvPr id="5124" name="Picture 4" descr="ê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43891"/>
          <a:stretch/>
        </p:blipFill>
        <p:spPr bwMode="auto">
          <a:xfrm>
            <a:off x="-1116632" y="3032956"/>
            <a:ext cx="6096000" cy="342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0" y="6453336"/>
            <a:ext cx="9144000" cy="414344"/>
          </a:xfrm>
          <a:prstGeom prst="rect">
            <a:avLst/>
          </a:prstGeom>
          <a:solidFill>
            <a:schemeClr val="accent4">
              <a:lumMod val="75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73A36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49209" y="2636914"/>
            <a:ext cx="2894791" cy="38164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프로젝트 후보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영화 예매 사이트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맛집 탐방 어플리케이션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은행 앱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565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ìí ì±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899" y="1782023"/>
            <a:ext cx="6466453" cy="367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183368" y="188639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D73A36"/>
                </a:solidFill>
              </a:rPr>
              <a:t>프로젝트 계획</a:t>
            </a:r>
            <a:endParaRPr lang="ko-KR" altLang="en-US" sz="3200" b="1" dirty="0">
              <a:solidFill>
                <a:srgbClr val="D73A36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8219" y="1058189"/>
            <a:ext cx="5003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기존에 있는 은행 어플리케이션을 살펴본다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11" name="AutoShape 8" descr="ì¹´ì¹´ì¤ë±í¬ íë©´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458810" y="5791171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“생각보다 너무 어려운데요</a:t>
            </a:r>
            <a:r>
              <a:rPr lang="en-US" altLang="ko-KR" sz="2400" b="1" dirty="0" smtClean="0"/>
              <a:t>..</a:t>
            </a:r>
            <a:r>
              <a:rPr lang="ko-KR" altLang="en-US" sz="2400" b="1" dirty="0" smtClean="0"/>
              <a:t>”</a:t>
            </a:r>
            <a:endParaRPr lang="ko-KR" altLang="en-US" sz="2400" b="1" dirty="0"/>
          </a:p>
        </p:txBody>
      </p:sp>
      <p:sp>
        <p:nvSpPr>
          <p:cNvPr id="28" name="직사각형 27"/>
          <p:cNvSpPr/>
          <p:nvPr/>
        </p:nvSpPr>
        <p:spPr>
          <a:xfrm>
            <a:off x="0" y="6453336"/>
            <a:ext cx="9144000" cy="414344"/>
          </a:xfrm>
          <a:prstGeom prst="rect">
            <a:avLst/>
          </a:prstGeom>
          <a:solidFill>
            <a:schemeClr val="accent4">
              <a:lumMod val="75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43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01955" y="320842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가입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42886" y="377519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전송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37515" y="428854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간단한 이체 기능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671123" y="268571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레이아웃 구현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83368" y="188639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D73A36"/>
                </a:solidFill>
              </a:rPr>
              <a:t>프로젝트 계획</a:t>
            </a:r>
            <a:endParaRPr lang="ko-KR" altLang="en-US" sz="3200" b="1" dirty="0">
              <a:solidFill>
                <a:srgbClr val="D73A36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203848" y="2122860"/>
            <a:ext cx="2585964" cy="3538388"/>
          </a:xfrm>
          <a:prstGeom prst="roundRect">
            <a:avLst>
              <a:gd name="adj" fmla="val 32727"/>
            </a:avLst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375369" y="1845861"/>
            <a:ext cx="2242922" cy="553998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3000" b="1" dirty="0" smtClean="0"/>
              <a:t>은행 서비스</a:t>
            </a:r>
            <a:endParaRPr lang="ko-KR" altLang="en-US" sz="3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686593" y="485986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이체 기록 확인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591777" y="2780928"/>
            <a:ext cx="1963999" cy="1593501"/>
            <a:chOff x="519769" y="2780928"/>
            <a:chExt cx="1963999" cy="1593501"/>
          </a:xfrm>
        </p:grpSpPr>
        <p:sp>
          <p:nvSpPr>
            <p:cNvPr id="24" name="TextBox 23"/>
            <p:cNvSpPr txBox="1"/>
            <p:nvPr/>
          </p:nvSpPr>
          <p:spPr>
            <a:xfrm>
              <a:off x="519769" y="3174100"/>
              <a:ext cx="196399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우리 팀에 </a:t>
              </a:r>
              <a:r>
                <a:rPr lang="ko-KR" altLang="en-US" dirty="0" smtClean="0">
                  <a:solidFill>
                    <a:srgbClr val="D73A36"/>
                  </a:solidFill>
                </a:rPr>
                <a:t>보안</a:t>
              </a:r>
              <a:r>
                <a:rPr lang="ko-KR" altLang="en-US" dirty="0" smtClean="0"/>
                <a:t>에</a:t>
              </a:r>
              <a:endParaRPr lang="en-US" altLang="ko-KR" dirty="0" smtClean="0"/>
            </a:p>
            <a:p>
              <a:r>
                <a:rPr lang="ko-KR" altLang="en-US" dirty="0" smtClean="0"/>
                <a:t>관심 있는 사람이</a:t>
              </a:r>
              <a:endParaRPr lang="en-US" altLang="ko-KR" dirty="0" smtClean="0"/>
            </a:p>
            <a:p>
              <a:r>
                <a:rPr lang="ko-KR" altLang="en-US" dirty="0" smtClean="0"/>
                <a:t>없으니</a:t>
              </a:r>
              <a:r>
                <a:rPr lang="en-US" altLang="ko-KR" dirty="0"/>
                <a:t> </a:t>
              </a:r>
              <a:r>
                <a:rPr lang="ko-KR" altLang="en-US" dirty="0" smtClean="0"/>
                <a:t>구현하기</a:t>
              </a:r>
              <a:endParaRPr lang="en-US" altLang="ko-KR" dirty="0" smtClean="0"/>
            </a:p>
            <a:p>
              <a:r>
                <a:rPr lang="ko-KR" altLang="en-US" dirty="0" smtClean="0"/>
                <a:t>힘들 것 같다</a:t>
              </a:r>
              <a:r>
                <a:rPr lang="en-US" altLang="ko-KR" dirty="0" smtClean="0"/>
                <a:t>.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19769" y="2780928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현실 타협</a:t>
              </a:r>
              <a:endParaRPr lang="ko-KR" altLang="en-US" b="1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6444208" y="1916832"/>
            <a:ext cx="2167581" cy="1620640"/>
            <a:chOff x="6444208" y="1916832"/>
            <a:chExt cx="2167581" cy="1620640"/>
          </a:xfrm>
        </p:grpSpPr>
        <p:sp>
          <p:nvSpPr>
            <p:cNvPr id="29" name="TextBox 28"/>
            <p:cNvSpPr txBox="1"/>
            <p:nvPr/>
          </p:nvSpPr>
          <p:spPr>
            <a:xfrm>
              <a:off x="6444208" y="2337143"/>
              <a:ext cx="216758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조</a:t>
              </a:r>
              <a:r>
                <a:rPr lang="ko-KR" altLang="en-US" dirty="0"/>
                <a:t>원</a:t>
              </a:r>
              <a:r>
                <a:rPr lang="en-US" altLang="ko-KR" dirty="0" smtClean="0"/>
                <a:t>A: </a:t>
              </a:r>
              <a:r>
                <a:rPr lang="ko-KR" altLang="en-US" dirty="0" smtClean="0"/>
                <a:t>아이디어 좀</a:t>
              </a:r>
              <a:endParaRPr lang="en-US" altLang="ko-KR" dirty="0" smtClean="0"/>
            </a:p>
            <a:p>
              <a:r>
                <a:rPr lang="ko-KR" altLang="en-US" dirty="0" smtClean="0"/>
                <a:t>내주세요</a:t>
              </a:r>
              <a:endParaRPr lang="en-US" altLang="ko-KR" dirty="0" smtClean="0"/>
            </a:p>
            <a:p>
              <a:r>
                <a:rPr lang="ko-KR" altLang="en-US" dirty="0" smtClean="0"/>
                <a:t>조원</a:t>
              </a:r>
              <a:r>
                <a:rPr lang="en-US" altLang="ko-KR" dirty="0" smtClean="0"/>
                <a:t>B: …</a:t>
              </a:r>
            </a:p>
            <a:p>
              <a:r>
                <a:rPr lang="ko-KR" altLang="en-US" dirty="0" smtClean="0"/>
                <a:t>조원</a:t>
              </a:r>
              <a:r>
                <a:rPr lang="en-US" altLang="ko-KR" dirty="0" smtClean="0"/>
                <a:t>C: …</a:t>
              </a:r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444208" y="1916832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조별과제 회의</a:t>
              </a:r>
              <a:endParaRPr lang="ko-KR" altLang="en-US" b="1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028219" y="1058189"/>
            <a:ext cx="3679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무엇을 할 수 있는지 알아본다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32" name="직사각형 31"/>
          <p:cNvSpPr/>
          <p:nvPr/>
        </p:nvSpPr>
        <p:spPr>
          <a:xfrm>
            <a:off x="0" y="6453336"/>
            <a:ext cx="9144000" cy="414344"/>
          </a:xfrm>
          <a:prstGeom prst="rect">
            <a:avLst/>
          </a:prstGeom>
          <a:solidFill>
            <a:schemeClr val="accent4">
              <a:lumMod val="75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6384998" y="4440367"/>
            <a:ext cx="2286000" cy="1724937"/>
            <a:chOff x="6384998" y="4440367"/>
            <a:chExt cx="2286000" cy="1724937"/>
          </a:xfrm>
        </p:grpSpPr>
        <p:pic>
          <p:nvPicPr>
            <p:cNvPr id="3073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4998" y="4440367"/>
              <a:ext cx="2286000" cy="1352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6444208" y="5795972"/>
              <a:ext cx="1957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열심히 공부하기</a:t>
              </a:r>
              <a:r>
                <a:rPr lang="en-US" altLang="ko-KR" b="1" dirty="0" smtClean="0"/>
                <a:t>!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8939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순서도: 지연 25"/>
          <p:cNvSpPr/>
          <p:nvPr/>
        </p:nvSpPr>
        <p:spPr>
          <a:xfrm>
            <a:off x="4860032" y="3059530"/>
            <a:ext cx="2520280" cy="2448272"/>
          </a:xfrm>
          <a:prstGeom prst="flowChartDelay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지연 24"/>
          <p:cNvSpPr/>
          <p:nvPr/>
        </p:nvSpPr>
        <p:spPr>
          <a:xfrm>
            <a:off x="1802961" y="1844824"/>
            <a:ext cx="2520280" cy="2448272"/>
          </a:xfrm>
          <a:prstGeom prst="flowChartDelay">
            <a:avLst/>
          </a:prstGeom>
          <a:solidFill>
            <a:srgbClr val="D73A3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963892" y="2884294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u="sng" dirty="0" smtClean="0"/>
              <a:t>• </a:t>
            </a:r>
            <a:r>
              <a:rPr lang="ko-KR" altLang="en-US" b="1" u="sng" dirty="0" smtClean="0"/>
              <a:t>프로세</a:t>
            </a:r>
            <a:r>
              <a:rPr lang="ko-KR" altLang="en-US" b="1" u="sng" dirty="0"/>
              <a:t>스</a:t>
            </a:r>
            <a:r>
              <a:rPr lang="ko-KR" altLang="en-US" b="1" u="sng" dirty="0" smtClean="0"/>
              <a:t> 모델</a:t>
            </a:r>
            <a:endParaRPr lang="ko-KR" altLang="en-US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941454" y="2071429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u="sng" dirty="0" smtClean="0"/>
              <a:t>• </a:t>
            </a:r>
            <a:r>
              <a:rPr lang="ko-KR" altLang="en-US" b="1" u="sng" dirty="0" smtClean="0"/>
              <a:t>요구 분석</a:t>
            </a:r>
            <a:endParaRPr lang="ko-KR" altLang="en-US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5141122" y="4099000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• </a:t>
            </a:r>
            <a:r>
              <a:rPr lang="ko-KR" altLang="en-US" b="1" dirty="0" smtClean="0"/>
              <a:t>유스케이스 모델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141122" y="4903724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• </a:t>
            </a:r>
            <a:r>
              <a:rPr lang="ko-KR" altLang="en-US" b="1" dirty="0" smtClean="0"/>
              <a:t>위험 분석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141122" y="3302357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• </a:t>
            </a:r>
            <a:r>
              <a:rPr lang="ko-KR" altLang="en-US" b="1" dirty="0" smtClean="0"/>
              <a:t>비용 분석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183368" y="188639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D73A36"/>
                </a:solidFill>
              </a:rPr>
              <a:t>프로젝트 계획</a:t>
            </a:r>
            <a:endParaRPr lang="ko-KR" altLang="en-US" sz="3200" b="1" dirty="0">
              <a:solidFill>
                <a:srgbClr val="D73A36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28219" y="1058189"/>
            <a:ext cx="422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smtClean="0"/>
              <a:t>소프트웨어 개발 방법론을 적용한다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23" name="직사각형 22"/>
          <p:cNvSpPr/>
          <p:nvPr/>
        </p:nvSpPr>
        <p:spPr>
          <a:xfrm>
            <a:off x="0" y="6453336"/>
            <a:ext cx="9144000" cy="414344"/>
          </a:xfrm>
          <a:prstGeom prst="rect">
            <a:avLst/>
          </a:prstGeom>
          <a:solidFill>
            <a:schemeClr val="accent4">
              <a:lumMod val="75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87093" y="3664199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u="sng" dirty="0" smtClean="0"/>
              <a:t>• </a:t>
            </a:r>
            <a:r>
              <a:rPr lang="ko-KR" altLang="en-US" b="1" u="sng" dirty="0" smtClean="0"/>
              <a:t>일정 관리</a:t>
            </a:r>
            <a:endParaRPr lang="ko-KR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39980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183368" y="188639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D73A36"/>
                </a:solidFill>
              </a:rPr>
              <a:t>프로젝트 계획</a:t>
            </a:r>
            <a:endParaRPr lang="ko-KR" altLang="en-US" sz="3200" b="1" dirty="0">
              <a:solidFill>
                <a:srgbClr val="D73A36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28219" y="105818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요구 분석</a:t>
            </a:r>
            <a:endParaRPr lang="ko-KR" altLang="en-US" b="1" dirty="0"/>
          </a:p>
        </p:txBody>
      </p:sp>
      <p:sp>
        <p:nvSpPr>
          <p:cNvPr id="23" name="직사각형 22"/>
          <p:cNvSpPr/>
          <p:nvPr/>
        </p:nvSpPr>
        <p:spPr>
          <a:xfrm>
            <a:off x="0" y="6453336"/>
            <a:ext cx="9144000" cy="414344"/>
          </a:xfrm>
          <a:prstGeom prst="rect">
            <a:avLst/>
          </a:prstGeom>
          <a:solidFill>
            <a:schemeClr val="accent4">
              <a:lumMod val="75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63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183368" y="188639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D73A36"/>
                </a:solidFill>
              </a:rPr>
              <a:t>프로젝트 계획</a:t>
            </a:r>
            <a:endParaRPr lang="ko-KR" altLang="en-US" sz="3200" b="1" dirty="0">
              <a:solidFill>
                <a:srgbClr val="D73A36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28219" y="105818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폭포수 모델</a:t>
            </a:r>
            <a:endParaRPr lang="ko-KR" altLang="en-US" b="1" dirty="0"/>
          </a:p>
        </p:txBody>
      </p:sp>
      <p:sp>
        <p:nvSpPr>
          <p:cNvPr id="23" name="직사각형 22"/>
          <p:cNvSpPr/>
          <p:nvPr/>
        </p:nvSpPr>
        <p:spPr>
          <a:xfrm>
            <a:off x="0" y="6453336"/>
            <a:ext cx="9144000" cy="414344"/>
          </a:xfrm>
          <a:prstGeom prst="rect">
            <a:avLst/>
          </a:prstGeom>
          <a:solidFill>
            <a:schemeClr val="accent4">
              <a:lumMod val="75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54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183368" y="188639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D73A36"/>
                </a:solidFill>
              </a:rPr>
              <a:t>프로젝트 계획</a:t>
            </a:r>
            <a:endParaRPr lang="ko-KR" altLang="en-US" sz="3200" b="1" dirty="0">
              <a:solidFill>
                <a:srgbClr val="D73A36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8219" y="105818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일정 관리</a:t>
            </a:r>
            <a:endParaRPr lang="ko-KR" altLang="en-US" b="1" dirty="0"/>
          </a:p>
        </p:txBody>
      </p:sp>
      <p:sp>
        <p:nvSpPr>
          <p:cNvPr id="16" name="직사각형 15"/>
          <p:cNvSpPr/>
          <p:nvPr/>
        </p:nvSpPr>
        <p:spPr>
          <a:xfrm>
            <a:off x="0" y="6453336"/>
            <a:ext cx="9144000" cy="414344"/>
          </a:xfrm>
          <a:prstGeom prst="rect">
            <a:avLst/>
          </a:prstGeom>
          <a:solidFill>
            <a:schemeClr val="accent4">
              <a:lumMod val="75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68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290</Words>
  <Application>Microsoft Office PowerPoint</Application>
  <PresentationFormat>화면 슬라이드 쇼(4:3)</PresentationFormat>
  <Paragraphs>100</Paragraphs>
  <Slides>17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전은하</dc:creator>
  <cp:lastModifiedBy>전은하</cp:lastModifiedBy>
  <cp:revision>21</cp:revision>
  <dcterms:created xsi:type="dcterms:W3CDTF">2019-06-09T16:22:33Z</dcterms:created>
  <dcterms:modified xsi:type="dcterms:W3CDTF">2019-06-10T08:23:54Z</dcterms:modified>
</cp:coreProperties>
</file>