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7" r:id="rId7"/>
    <p:sldId id="268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9731" autoAdjust="0"/>
  </p:normalViewPr>
  <p:slideViewPr>
    <p:cSldViewPr snapToGrid="0">
      <p:cViewPr varScale="1">
        <p:scale>
          <a:sx n="39" d="100"/>
          <a:sy n="39" d="100"/>
        </p:scale>
        <p:origin x="-132" y="-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5DED5-B0AB-474A-8F15-8D4E1EBAF58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951E-B8C9-452C-98DF-22D864622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7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951E-B8C9-452C-98DF-22D8646222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1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rgbClr val="FFFFFF"/>
                </a:solidFill>
              </a:rPr>
              <a:t>사용자는 어플리케이션을 통하여 서버에 접속해 정보를 확인하고 계좌정보</a:t>
            </a:r>
            <a:r>
              <a:rPr lang="en-US" altLang="ko-KR" sz="1200" dirty="0" smtClean="0">
                <a:solidFill>
                  <a:srgbClr val="FFFFFF"/>
                </a:solidFill>
              </a:rPr>
              <a:t>, </a:t>
            </a:r>
            <a:r>
              <a:rPr lang="ko-KR" altLang="en-US" sz="1200" dirty="0" smtClean="0">
                <a:solidFill>
                  <a:srgbClr val="FFFFFF"/>
                </a:solidFill>
              </a:rPr>
              <a:t>회원정보를 데이터베이스에 저장할 수 있다</a:t>
            </a:r>
            <a:r>
              <a:rPr lang="en-US" altLang="ko-KR" sz="1200" dirty="0" smtClean="0">
                <a:solidFill>
                  <a:srgbClr val="FFFFFF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951E-B8C9-452C-98DF-22D8646222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3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rgbClr val="FFFFFF"/>
                </a:solidFill>
              </a:rPr>
              <a:t>사용자는 어플리케이션을 통하여 서버에 접속해 정보를 확인하고 계좌정보</a:t>
            </a:r>
            <a:r>
              <a:rPr lang="en-US" altLang="ko-KR" sz="1200" dirty="0" smtClean="0">
                <a:solidFill>
                  <a:srgbClr val="FFFFFF"/>
                </a:solidFill>
              </a:rPr>
              <a:t>, </a:t>
            </a:r>
            <a:r>
              <a:rPr lang="ko-KR" altLang="en-US" sz="1200" dirty="0" smtClean="0">
                <a:solidFill>
                  <a:srgbClr val="FFFFFF"/>
                </a:solidFill>
              </a:rPr>
              <a:t>회원정보를 데이터베이스에 저장할 수 있다</a:t>
            </a:r>
            <a:r>
              <a:rPr lang="en-US" altLang="ko-KR" sz="1200" dirty="0" smtClean="0">
                <a:solidFill>
                  <a:srgbClr val="FFFFFF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951E-B8C9-452C-98DF-22D8646222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3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모델을 바탕으로 시스템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951E-B8C9-452C-98DF-22D8646222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0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951E-B8C9-452C-98DF-22D8646222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9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35A19F-F4CC-4DE5-AF28-E69367E8F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뱅킹 어플리케이션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C1E4BB8-7078-4AF7-BCA6-CA450F7B2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소프트웨어공학 </a:t>
            </a:r>
            <a:r>
              <a:rPr lang="en-US" altLang="ko-KR" dirty="0"/>
              <a:t>– </a:t>
            </a:r>
            <a:r>
              <a:rPr lang="ko-KR" altLang="en-US" dirty="0" err="1"/>
              <a:t>전설이조</a:t>
            </a:r>
            <a:r>
              <a:rPr lang="en-US" altLang="ko-KR" dirty="0"/>
              <a:t>(g15)</a:t>
            </a:r>
          </a:p>
          <a:p>
            <a:r>
              <a:rPr lang="ko-KR" altLang="en-US" dirty="0" err="1"/>
              <a:t>전은하</a:t>
            </a:r>
            <a:r>
              <a:rPr lang="en-US" altLang="ko-KR" dirty="0"/>
              <a:t>, </a:t>
            </a:r>
            <a:r>
              <a:rPr lang="ko-KR" altLang="en-US" dirty="0" err="1"/>
              <a:t>설수하</a:t>
            </a:r>
            <a:r>
              <a:rPr lang="en-US" altLang="ko-KR" dirty="0"/>
              <a:t>, </a:t>
            </a:r>
            <a:r>
              <a:rPr lang="ko-KR" altLang="en-US" dirty="0"/>
              <a:t>이상근</a:t>
            </a:r>
          </a:p>
        </p:txBody>
      </p:sp>
    </p:spTree>
    <p:extLst>
      <p:ext uri="{BB962C8B-B14F-4D97-AF65-F5344CB8AC3E}">
        <p14:creationId xmlns:p14="http://schemas.microsoft.com/office/powerpoint/2010/main" val="396853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2B047C-C556-4315-BA94-AD0F23C1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9D9AC2-C849-45E8-8625-60713D58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어플리케이션을 직접 제작해 봄으로서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앱이</a:t>
            </a:r>
            <a:r>
              <a:rPr lang="ko-KR" altLang="en-US" sz="2400" dirty="0" smtClean="0"/>
              <a:t> 어떻게 동작하는지 이해한다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데이터베이스를 직접 구축하고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앱과</a:t>
            </a:r>
            <a:r>
              <a:rPr lang="ko-KR" altLang="en-US" sz="2400" dirty="0" smtClean="0"/>
              <a:t> 연동시켜 그 작동원리를 확실히 이해한다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나선형 </a:t>
            </a:r>
            <a:r>
              <a:rPr lang="ko-KR" altLang="en-US" sz="2400" dirty="0"/>
              <a:t>모델 프로젝트를 수행하여 프로토타입과 위험분석에 대하여 체험한다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75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E82B67-6DD5-44EB-ACFF-5757E8E3D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2829F64-5015-463D-9826-1E554C4F9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전설이조</a:t>
            </a:r>
            <a:r>
              <a:rPr lang="en-US" altLang="ko-KR" dirty="0"/>
              <a:t>(G15)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4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3DE805-ED53-40FB-AED6-7D81C48B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5500B8-20DD-4AE9-BC4C-8592E4EE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모바일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시대에 </a:t>
            </a:r>
            <a:r>
              <a:rPr lang="ko-KR" altLang="en-US" sz="2400" dirty="0"/>
              <a:t>살고있는 현재에는 모바일로 거의 모든 </a:t>
            </a:r>
            <a:r>
              <a:rPr lang="ko-KR" altLang="en-US" sz="2400" dirty="0" smtClean="0"/>
              <a:t>업무를 </a:t>
            </a:r>
            <a:r>
              <a:rPr lang="ko-KR" altLang="en-US" sz="2400" dirty="0"/>
              <a:t>볼 수 </a:t>
            </a:r>
            <a:r>
              <a:rPr lang="ko-KR" altLang="en-US" sz="2400" dirty="0" smtClean="0"/>
              <a:t>있게 되었다</a:t>
            </a:r>
            <a:r>
              <a:rPr lang="en-US" altLang="ko-KR" sz="2400" dirty="0"/>
              <a:t>.</a:t>
            </a:r>
            <a:r>
              <a:rPr lang="ko-KR" altLang="en-US" sz="2400" dirty="0"/>
              <a:t> 물론 </a:t>
            </a:r>
            <a:r>
              <a:rPr lang="ko-KR" altLang="en-US" sz="2400" dirty="0" smtClean="0"/>
              <a:t>은행 업무도 </a:t>
            </a:r>
            <a:r>
              <a:rPr lang="ko-KR" altLang="en-US" sz="2400" dirty="0"/>
              <a:t>전부는 아니지만 입출금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계좌이체 등 </a:t>
            </a:r>
            <a:r>
              <a:rPr lang="ko-KR" altLang="en-US" sz="2400" dirty="0"/>
              <a:t>대부분의 업무를 처리할 수 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안드로이드 스튜디오를 이용해 모바일 뱅킹 앱을 만들어 회원가입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계좌이체 등의 기능을 구현하여 본다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AC555D-1507-489B-9913-7664E492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C00D938-491D-4DA3-8E40-0F53F27B6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5"/>
          <a:stretch/>
        </p:blipFill>
        <p:spPr>
          <a:xfrm>
            <a:off x="1606378" y="2603500"/>
            <a:ext cx="4692002" cy="3792516"/>
          </a:xfrm>
          <a:prstGeom prst="rect">
            <a:avLst/>
          </a:prstGeom>
        </p:spPr>
      </p:pic>
      <p:sp>
        <p:nvSpPr>
          <p:cNvPr id="4" name="AutoShape 2" descr="mysql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mysql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51" y="2506544"/>
            <a:ext cx="3486760" cy="37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2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2C4CFA-ADE7-44B6-BA76-B8C37B0B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프로세스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C19EE23-CC99-479C-B83B-E80AF8E1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14830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나선형 모델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2000" dirty="0"/>
              <a:t>진화형 프로토타입 모델로서 개발한 프로토타입을 버리지않고 계속 발전시켜 최종 제품으로 개발한다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계획 및 요구분석</a:t>
            </a:r>
            <a:r>
              <a:rPr lang="en-US" altLang="ko-KR" sz="2000" dirty="0"/>
              <a:t>]</a:t>
            </a:r>
            <a:r>
              <a:rPr lang="ko-KR" altLang="en-US" sz="2000" dirty="0"/>
              <a:t> </a:t>
            </a:r>
            <a:r>
              <a:rPr lang="en-US" altLang="ko-KR" sz="2000" dirty="0"/>
              <a:t>– [</a:t>
            </a:r>
            <a:r>
              <a:rPr lang="ko-KR" altLang="en-US" sz="2000" dirty="0"/>
              <a:t>위험 분석</a:t>
            </a:r>
            <a:r>
              <a:rPr lang="en-US" altLang="ko-KR" sz="2000" dirty="0"/>
              <a:t>]</a:t>
            </a:r>
            <a:r>
              <a:rPr lang="ko-KR" altLang="en-US" sz="2000" dirty="0"/>
              <a:t> </a:t>
            </a:r>
            <a:r>
              <a:rPr lang="en-US" altLang="ko-KR" sz="2000" dirty="0"/>
              <a:t>– [</a:t>
            </a:r>
            <a:r>
              <a:rPr lang="ko-KR" altLang="en-US" sz="2000" dirty="0"/>
              <a:t>개발</a:t>
            </a:r>
            <a:r>
              <a:rPr lang="en-US" altLang="ko-KR" sz="2000" dirty="0"/>
              <a:t>]</a:t>
            </a:r>
            <a:r>
              <a:rPr lang="ko-KR" altLang="en-US" sz="2000" dirty="0"/>
              <a:t> </a:t>
            </a:r>
            <a:r>
              <a:rPr lang="en-US" altLang="ko-KR" sz="2000" dirty="0"/>
              <a:t>– [</a:t>
            </a:r>
            <a:r>
              <a:rPr lang="ko-KR" altLang="en-US" sz="2000" dirty="0"/>
              <a:t>사용자 평가</a:t>
            </a:r>
            <a:r>
              <a:rPr lang="en-US" altLang="ko-KR" sz="2000" dirty="0"/>
              <a:t>]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위 절차를 </a:t>
            </a:r>
            <a:r>
              <a:rPr lang="en-US" altLang="ko-KR" sz="2000" dirty="0"/>
              <a:t>n</a:t>
            </a:r>
            <a:r>
              <a:rPr lang="ko-KR" altLang="en-US" sz="2000" dirty="0"/>
              <a:t>번 반복하여 더 이상의 추가 및 수정요구가 없으면 최종 제품으로 만든다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 descr="https://mblogthumb-phinf.pstatic.net/20140218_259/seilius_1392697072484Bg2UG_PNG/SpiralModel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306" y="2621280"/>
            <a:ext cx="3655710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6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061F655-345C-4AD8-85BC-913D875232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43780CE-2BE5-46F6-97B2-60DF30217E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233DC0E-DE6C-4FB6-A529-51B162641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3870477F-E451-4BC3-863F-0E2FC57288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8FBA05C-D740-40CE-9A7D-9E5A715AEA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B4A81DE1-E2BC-4A31-99EE-71350421B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FDE8183D-5757-4D73-A338-62BDD88E4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6ACD5FC-CAFE-48EB-B765-60EED2E0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43928D-665C-45C1-AA00-A0B68B45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455028" cy="102023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EBEBEB"/>
                </a:solidFill>
              </a:rPr>
              <a:t>요구 </a:t>
            </a:r>
            <a:r>
              <a:rPr lang="ko-KR" altLang="en-US" dirty="0" smtClean="0">
                <a:solidFill>
                  <a:srgbClr val="EBEBEB"/>
                </a:solidFill>
              </a:rPr>
              <a:t>분석 </a:t>
            </a:r>
            <a:r>
              <a:rPr lang="en-US" altLang="ko-KR" dirty="0" smtClean="0">
                <a:solidFill>
                  <a:srgbClr val="EBEBEB"/>
                </a:solidFill>
              </a:rPr>
              <a:t>(1)</a:t>
            </a:r>
            <a:endParaRPr lang="ko-KR" altLang="en-US" dirty="0">
              <a:solidFill>
                <a:srgbClr val="EBEBEB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D43B46AD-A54D-4CC6-B319-08D68354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7" y="2585959"/>
            <a:ext cx="3998546" cy="3030883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FFFFFF"/>
                </a:solidFill>
              </a:rPr>
              <a:t>유스케이스</a:t>
            </a:r>
            <a:r>
              <a:rPr lang="ko-KR" altLang="en-US" sz="2400" dirty="0" smtClean="0">
                <a:solidFill>
                  <a:srgbClr val="FFFFFF"/>
                </a:solidFill>
              </a:rPr>
              <a:t> 모델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F33B405-D785-4738-B1C0-6A0AA5E9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C1A4981F-8B0B-41CC-8D65-019CDE24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449" y="402163"/>
            <a:ext cx="6465711" cy="61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061F655-345C-4AD8-85BC-913D875232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43780CE-2BE5-46F6-97B2-60DF30217E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233DC0E-DE6C-4FB6-A529-51B162641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3870477F-E451-4BC3-863F-0E2FC57288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8FBA05C-D740-40CE-9A7D-9E5A715AEA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B4A81DE1-E2BC-4A31-99EE-71350421B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FDE8183D-5757-4D73-A338-62BDD88E4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6ACD5FC-CAFE-48EB-B765-60EED2E0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43928D-665C-45C1-AA00-A0B68B45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455028" cy="102023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EBEBEB"/>
                </a:solidFill>
              </a:rPr>
              <a:t>요구 </a:t>
            </a:r>
            <a:r>
              <a:rPr lang="ko-KR" altLang="en-US" dirty="0" smtClean="0">
                <a:solidFill>
                  <a:srgbClr val="EBEBEB"/>
                </a:solidFill>
              </a:rPr>
              <a:t>분석 </a:t>
            </a:r>
            <a:r>
              <a:rPr lang="en-US" altLang="ko-KR" dirty="0" smtClean="0">
                <a:solidFill>
                  <a:srgbClr val="EBEBEB"/>
                </a:solidFill>
              </a:rPr>
              <a:t>(2)</a:t>
            </a:r>
            <a:endParaRPr lang="ko-KR" altLang="en-US" dirty="0">
              <a:solidFill>
                <a:srgbClr val="EBEBE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26" y="1560459"/>
            <a:ext cx="6973274" cy="429637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D43B46AD-A54D-4CC6-B319-08D68354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7" y="2585959"/>
            <a:ext cx="3998546" cy="303088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FFFF"/>
                </a:solidFill>
              </a:rPr>
              <a:t>요구사항 설계서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F33B405-D785-4738-B1C0-6A0AA5E98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77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2B047C-C556-4315-BA94-AD0F23C1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위험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9D9AC2-C849-45E8-8625-60713D58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 </a:t>
            </a:r>
            <a:r>
              <a:rPr lang="ko-KR" altLang="en-US" sz="2400" dirty="0" smtClean="0"/>
              <a:t>지속적인 </a:t>
            </a:r>
            <a:r>
              <a:rPr lang="ko-KR" altLang="en-US" sz="2400" dirty="0" smtClean="0"/>
              <a:t>요구 </a:t>
            </a:r>
            <a:r>
              <a:rPr lang="ko-KR" altLang="en-US" sz="2400" dirty="0"/>
              <a:t>사항 변경</a:t>
            </a:r>
            <a:endParaRPr lang="en-US" altLang="ko-KR" sz="2400" dirty="0"/>
          </a:p>
          <a:p>
            <a:r>
              <a:rPr lang="en-US" altLang="ko-KR" sz="2400" dirty="0" smtClean="0"/>
              <a:t>2 </a:t>
            </a:r>
            <a:r>
              <a:rPr lang="ko-KR" altLang="en-US" sz="2400" dirty="0" smtClean="0"/>
              <a:t>개발자의 숙련도 부족</a:t>
            </a:r>
            <a:endParaRPr lang="en-US" altLang="ko-KR" sz="2400" dirty="0" smtClean="0"/>
          </a:p>
          <a:p>
            <a:r>
              <a:rPr lang="en-US" altLang="ko-KR" sz="2400" dirty="0" smtClean="0"/>
              <a:t>3 </a:t>
            </a:r>
            <a:r>
              <a:rPr lang="ko-KR" altLang="en-US" sz="2400" dirty="0" smtClean="0"/>
              <a:t>개발 시간 부족</a:t>
            </a:r>
            <a:endParaRPr lang="en-US" altLang="ko-KR" sz="2400" dirty="0"/>
          </a:p>
          <a:p>
            <a:r>
              <a:rPr lang="en-US" altLang="ko-KR" sz="2400" dirty="0" smtClean="0"/>
              <a:t>4 </a:t>
            </a:r>
            <a:r>
              <a:rPr lang="ko-KR" altLang="en-US" sz="2400" dirty="0" smtClean="0"/>
              <a:t>체계적이지 않은 요구 분석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5783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720762-D254-4D3F-B75C-20E10B40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</a:t>
            </a:r>
            <a:r>
              <a:rPr lang="ko-KR" altLang="en-US" dirty="0"/>
              <a:t>계</a:t>
            </a:r>
          </a:p>
        </p:txBody>
      </p:sp>
      <p:pic>
        <p:nvPicPr>
          <p:cNvPr id="19" name="그림 개체 틀 18">
            <a:extLst>
              <a:ext uri="{FF2B5EF4-FFF2-40B4-BE49-F238E27FC236}">
                <a16:creationId xmlns="" xmlns:a16="http://schemas.microsoft.com/office/drawing/2014/main" id="{A0A23C5A-7B17-40DD-8F68-ED92A55DA9EE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4590" r="4590"/>
          <a:stretch>
            <a:fillRect/>
          </a:stretch>
        </p:blipFill>
        <p:spPr>
          <a:xfrm>
            <a:off x="4426709" y="2269066"/>
            <a:ext cx="3338581" cy="4588933"/>
          </a:xfrm>
        </p:spPr>
      </p:pic>
      <p:pic>
        <p:nvPicPr>
          <p:cNvPr id="21" name="그림 개체 틀 20">
            <a:extLst>
              <a:ext uri="{FF2B5EF4-FFF2-40B4-BE49-F238E27FC236}">
                <a16:creationId xmlns="" xmlns:a16="http://schemas.microsoft.com/office/drawing/2014/main" id="{5BE6D072-7FA8-4C7F-9197-623FD97F57FA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4590" r="4590"/>
          <a:stretch>
            <a:fillRect/>
          </a:stretch>
        </p:blipFill>
        <p:spPr>
          <a:xfrm>
            <a:off x="8311322" y="2269066"/>
            <a:ext cx="3338581" cy="4588934"/>
          </a:xfrm>
        </p:spPr>
      </p:pic>
      <p:pic>
        <p:nvPicPr>
          <p:cNvPr id="17" name="그림 개체 틀 16">
            <a:extLst>
              <a:ext uri="{FF2B5EF4-FFF2-40B4-BE49-F238E27FC236}">
                <a16:creationId xmlns="" xmlns:a16="http://schemas.microsoft.com/office/drawing/2014/main" id="{48CBB760-8F77-4C7B-900C-302C51279AB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/>
          <a:srcRect l="4590" r="4590"/>
          <a:stretch>
            <a:fillRect/>
          </a:stretch>
        </p:blipFill>
        <p:spPr>
          <a:xfrm>
            <a:off x="685731" y="2269066"/>
            <a:ext cx="3338581" cy="4588933"/>
          </a:xfrm>
        </p:spPr>
      </p:pic>
    </p:spTree>
    <p:extLst>
      <p:ext uri="{BB962C8B-B14F-4D97-AF65-F5344CB8AC3E}">
        <p14:creationId xmlns:p14="http://schemas.microsoft.com/office/powerpoint/2010/main" val="397131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9934" y="2606718"/>
            <a:ext cx="4995080" cy="5322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8662" y="2866020"/>
            <a:ext cx="4995080" cy="5322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1128" y="340511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주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86168" y="341833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 smtClean="0"/>
              <a:t>주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43954" y="341150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 smtClean="0"/>
              <a:t>주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72252" y="340511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주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32333" y="3595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주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43531" y="3595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주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92188" y="360879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주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3507474" y="4230806"/>
            <a:ext cx="859810" cy="13647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75099" y="4192137"/>
            <a:ext cx="859810" cy="13647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534954" y="4178489"/>
            <a:ext cx="859810" cy="1364776"/>
          </a:xfrm>
          <a:prstGeom prst="ellipse">
            <a:avLst/>
          </a:prstGeom>
          <a:solidFill>
            <a:srgbClr val="E23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43954" y="4600136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2333" y="4551359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92188" y="458008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완성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5417594" y="4628271"/>
            <a:ext cx="1314739" cy="325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1676114" y="4254220"/>
            <a:ext cx="1967840" cy="34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8708268" y="4883534"/>
            <a:ext cx="983920" cy="31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53992" y="4628271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요구 분석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872252" y="4997603"/>
            <a:ext cx="170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위험 분석 </a:t>
            </a:r>
            <a:r>
              <a:rPr lang="en-US" altLang="ko-KR" dirty="0" smtClean="0"/>
              <a:t>/</a:t>
            </a:r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29" name="오른쪽 화살표 28"/>
          <p:cNvSpPr/>
          <p:nvPr/>
        </p:nvSpPr>
        <p:spPr>
          <a:xfrm>
            <a:off x="1351129" y="5841242"/>
            <a:ext cx="8488908" cy="6414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20169" y="5189855"/>
            <a:ext cx="170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위험 분석 </a:t>
            </a:r>
            <a:r>
              <a:rPr lang="en-US" altLang="ko-KR" dirty="0" smtClean="0"/>
              <a:t>/</a:t>
            </a:r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0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273</Words>
  <Application>Microsoft Office PowerPoint</Application>
  <PresentationFormat>사용자 지정</PresentationFormat>
  <Paragraphs>57</Paragraphs>
  <Slides>11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이온(회의실)</vt:lpstr>
      <vt:lpstr>모바일 뱅킹 어플리케이션</vt:lpstr>
      <vt:lpstr>개요</vt:lpstr>
      <vt:lpstr>개발 환경</vt:lpstr>
      <vt:lpstr>소프트웨어 프로세스 모델</vt:lpstr>
      <vt:lpstr>요구 분석 (1)</vt:lpstr>
      <vt:lpstr>요구 분석 (2)</vt:lpstr>
      <vt:lpstr>위험 분석</vt:lpstr>
      <vt:lpstr>설계</vt:lpstr>
      <vt:lpstr>개발 과정</vt:lpstr>
      <vt:lpstr>최종 목표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뱅킹 어플리케이션</dc:title>
  <dc:creator>이상근</dc:creator>
  <cp:lastModifiedBy>전은하</cp:lastModifiedBy>
  <cp:revision>14</cp:revision>
  <dcterms:created xsi:type="dcterms:W3CDTF">2019-05-02T10:06:31Z</dcterms:created>
  <dcterms:modified xsi:type="dcterms:W3CDTF">2019-05-09T05:19:52Z</dcterms:modified>
</cp:coreProperties>
</file>