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22"/>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Palacio" initials="SP" lastIdx="5" clrIdx="0">
    <p:extLst>
      <p:ext uri="{19B8F6BF-5375-455C-9EA6-DF929625EA0E}">
        <p15:presenceInfo xmlns:p15="http://schemas.microsoft.com/office/powerpoint/2012/main" userId="9913d292b27a9e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57" autoAdjust="0"/>
  </p:normalViewPr>
  <p:slideViewPr>
    <p:cSldViewPr snapToGrid="0">
      <p:cViewPr varScale="1">
        <p:scale>
          <a:sx n="58" d="100"/>
          <a:sy n="58"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9-09T12:03:07.611" idx="1">
    <p:pos x="2870" y="1099"/>
    <p:text>el general especificar mas lo que es herramienta para editar materiales con generacion de shader</p:text>
    <p:extLst>
      <p:ext uri="{C676402C-5697-4E1C-873F-D02D1690AC5C}">
        <p15:threadingInfo xmlns:p15="http://schemas.microsoft.com/office/powerpoint/2012/main" timeZoneBias="-120"/>
      </p:ext>
    </p:extLst>
  </p:cm>
  <p:cm authorId="1" dt="2015-09-09T12:04:25.297" idx="2">
    <p:pos x="10" y="10"/>
    <p:text>numerar las dispaositivas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9-09T12:05:01.455" idx="3">
    <p:pos x="6430" y="324"/>
    <p:text>imagen con los vectores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9-09T12:09:54.453" idx="4">
    <p:pos x="6692" y="1277"/>
    <p:text>colmna para destacar la alidad de los demas</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9-09T12:13:25.333" idx="5">
    <p:pos x="4576" y="2031"/>
    <p:text>Cambiar de captura a una con un modelo mas vistoso</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EA8D2-73DC-42F4-A3BB-E967BB6F78F0}" type="datetimeFigureOut">
              <a:rPr lang="es-ES" smtClean="0"/>
              <a:t>09/09/2015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45306-062E-46C6-84AA-B593DF40405E}" type="slidenum">
              <a:rPr lang="es-ES" smtClean="0"/>
              <a:t>‹Nº›</a:t>
            </a:fld>
            <a:endParaRPr lang="es-ES"/>
          </a:p>
        </p:txBody>
      </p:sp>
    </p:spTree>
    <p:extLst>
      <p:ext uri="{BB962C8B-B14F-4D97-AF65-F5344CB8AC3E}">
        <p14:creationId xmlns:p14="http://schemas.microsoft.com/office/powerpoint/2010/main" val="138047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Poner</a:t>
            </a:r>
            <a:r>
              <a:rPr lang="en-US" baseline="0" dirty="0" smtClean="0"/>
              <a:t> el </a:t>
            </a:r>
            <a:r>
              <a:rPr lang="en-US" baseline="0" dirty="0" err="1" smtClean="0"/>
              <a:t>contenido</a:t>
            </a:r>
            <a:r>
              <a:rPr lang="en-US" baseline="0" dirty="0" smtClean="0"/>
              <a:t> o </a:t>
            </a:r>
            <a:r>
              <a:rPr lang="en-US" baseline="0" dirty="0" err="1" smtClean="0"/>
              <a:t>poner</a:t>
            </a:r>
            <a:r>
              <a:rPr lang="en-US" baseline="0" dirty="0" smtClean="0"/>
              <a:t> </a:t>
            </a:r>
            <a:r>
              <a:rPr lang="en-US" baseline="0" dirty="0" err="1" smtClean="0"/>
              <a:t>una</a:t>
            </a:r>
            <a:r>
              <a:rPr lang="en-US" baseline="0" dirty="0" smtClean="0"/>
              <a:t> </a:t>
            </a:r>
            <a:r>
              <a:rPr lang="en-US" baseline="0" dirty="0" err="1" smtClean="0"/>
              <a:t>introduccion</a:t>
            </a:r>
            <a:r>
              <a:rPr lang="en-US" baseline="0" dirty="0" smtClean="0"/>
              <a:t> general del Proyecto??</a:t>
            </a:r>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2</a:t>
            </a:fld>
            <a:endParaRPr lang="es-ES"/>
          </a:p>
        </p:txBody>
      </p:sp>
    </p:spTree>
    <p:extLst>
      <p:ext uri="{BB962C8B-B14F-4D97-AF65-F5344CB8AC3E}">
        <p14:creationId xmlns:p14="http://schemas.microsoft.com/office/powerpoint/2010/main" val="202300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11</a:t>
            </a:fld>
            <a:endParaRPr lang="es-ES"/>
          </a:p>
        </p:txBody>
      </p:sp>
    </p:spTree>
    <p:extLst>
      <p:ext uri="{BB962C8B-B14F-4D97-AF65-F5344CB8AC3E}">
        <p14:creationId xmlns:p14="http://schemas.microsoft.com/office/powerpoint/2010/main" val="160029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aseline="0" dirty="0" smtClean="0"/>
              <a:t>En cuanto a arquitectura software el programa esta compuesto por un modulo de interfaz de usuario que es el editor de nodos, además de un modulo de dibujado en 3D.</a:t>
            </a:r>
            <a:br>
              <a:rPr lang="es-ES" baseline="0" dirty="0" smtClean="0"/>
            </a:br>
            <a:r>
              <a:rPr lang="es-ES" baseline="0" dirty="0" smtClean="0"/>
              <a:t>Los datos de entrada son los proporcionados por la librería de nodos. Estos son procesados y una vez resuelto el grafo se proporciona una salida, que se trata del Shader y la visualización de ese Shader en funcionamiento.</a:t>
            </a:r>
          </a:p>
          <a:p>
            <a:pPr marL="171450" indent="-171450">
              <a:buFontTx/>
              <a:buChar char="-"/>
            </a:pPr>
            <a:endParaRPr lang="es-ES" baseline="0" dirty="0" smtClean="0"/>
          </a:p>
          <a:p>
            <a:pPr marL="171450" indent="-171450">
              <a:buFontTx/>
              <a:buChar char="-"/>
            </a:pPr>
            <a:r>
              <a:rPr lang="es-ES" baseline="0" dirty="0" smtClean="0"/>
              <a:t>En esta captura se puede observar como un grafo donde se proporcionan datos es procesado y posteriormente se ve el resultado de ese grafo sobre el visor 3D.</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12</a:t>
            </a:fld>
            <a:endParaRPr lang="es-ES"/>
          </a:p>
        </p:txBody>
      </p:sp>
    </p:spTree>
    <p:extLst>
      <p:ext uri="{BB962C8B-B14F-4D97-AF65-F5344CB8AC3E}">
        <p14:creationId xmlns:p14="http://schemas.microsoft.com/office/powerpoint/2010/main" val="193270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aseline="0" noProof="0" dirty="0" smtClean="0"/>
              <a:t>Este es el nodo principal del modelo, este recibe los parámetros:</a:t>
            </a:r>
          </a:p>
          <a:p>
            <a:pPr marL="171450" indent="-171450">
              <a:buFontTx/>
              <a:buChar char="-"/>
            </a:pPr>
            <a:r>
              <a:rPr lang="es-ES" baseline="0" noProof="0" dirty="0" smtClean="0"/>
              <a:t>Color</a:t>
            </a:r>
          </a:p>
          <a:p>
            <a:pPr marL="171450" indent="-171450">
              <a:buFontTx/>
              <a:buChar char="-"/>
            </a:pPr>
            <a:r>
              <a:rPr lang="es-ES" baseline="0" noProof="0" dirty="0" smtClean="0"/>
              <a:t>Specular</a:t>
            </a:r>
          </a:p>
          <a:p>
            <a:pPr marL="171450" indent="-171450">
              <a:buFontTx/>
              <a:buChar char="-"/>
            </a:pPr>
            <a:r>
              <a:rPr lang="es-ES" baseline="0" noProof="0" dirty="0" err="1" smtClean="0"/>
              <a:t>Shininnes</a:t>
            </a:r>
            <a:endParaRPr lang="es-ES" baseline="0" noProof="0" dirty="0" smtClean="0"/>
          </a:p>
          <a:p>
            <a:pPr marL="171450" indent="-171450">
              <a:buFontTx/>
              <a:buChar char="-"/>
            </a:pPr>
            <a:r>
              <a:rPr lang="es-ES" baseline="0" noProof="0" dirty="0" smtClean="0"/>
              <a:t>Normal</a:t>
            </a:r>
          </a:p>
          <a:p>
            <a:pPr marL="171450" indent="-171450">
              <a:buFontTx/>
              <a:buChar char="-"/>
            </a:pPr>
            <a:r>
              <a:rPr lang="es-ES" baseline="0" noProof="0" dirty="0" smtClean="0"/>
              <a:t>Alpha</a:t>
            </a:r>
          </a:p>
          <a:p>
            <a:pPr marL="171450" indent="-171450">
              <a:buFontTx/>
              <a:buChar char="-"/>
            </a:pPr>
            <a:r>
              <a:rPr lang="es-ES" baseline="0" noProof="0" dirty="0" smtClean="0"/>
              <a:t>Cada componente, a excepción de alpha, son adaptados directamente del modelo de Blinn-Phong.</a:t>
            </a:r>
          </a:p>
          <a:p>
            <a:pPr marL="171450" indent="-171450">
              <a:buFontTx/>
              <a:buChar char="-"/>
            </a:pPr>
            <a:r>
              <a:rPr lang="es-ES" baseline="0" noProof="0" dirty="0" smtClean="0"/>
              <a:t>El resultado de este nodo es el color final que se aplicará al modelo.</a:t>
            </a:r>
          </a:p>
          <a:p>
            <a:pPr marL="171450" indent="-171450">
              <a:buFontTx/>
              <a:buChar char="-"/>
            </a:pPr>
            <a:endParaRPr lang="es-ES" noProof="0"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13</a:t>
            </a:fld>
            <a:endParaRPr lang="es-ES"/>
          </a:p>
        </p:txBody>
      </p:sp>
    </p:spTree>
    <p:extLst>
      <p:ext uri="{BB962C8B-B14F-4D97-AF65-F5344CB8AC3E}">
        <p14:creationId xmlns:p14="http://schemas.microsoft.com/office/powerpoint/2010/main" val="163457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n-US" noProof="0" dirty="0" err="1" smtClean="0"/>
              <a:t>Estos</a:t>
            </a:r>
            <a:r>
              <a:rPr lang="en-US" noProof="0" dirty="0" smtClean="0"/>
              <a:t> son </a:t>
            </a:r>
            <a:r>
              <a:rPr lang="en-US" noProof="0" dirty="0" err="1" smtClean="0"/>
              <a:t>los</a:t>
            </a:r>
            <a:r>
              <a:rPr lang="en-US" noProof="0" dirty="0" smtClean="0"/>
              <a:t> </a:t>
            </a:r>
            <a:r>
              <a:rPr lang="en-US" noProof="0" dirty="0" err="1" smtClean="0"/>
              <a:t>nodos</a:t>
            </a:r>
            <a:r>
              <a:rPr lang="en-US" noProof="0" dirty="0" smtClean="0"/>
              <a:t> que</a:t>
            </a:r>
            <a:r>
              <a:rPr lang="en-US" baseline="0" noProof="0" dirty="0" smtClean="0"/>
              <a:t> </a:t>
            </a:r>
            <a:r>
              <a:rPr lang="en-US" baseline="0" noProof="0" dirty="0" err="1" smtClean="0"/>
              <a:t>proporiconan</a:t>
            </a:r>
            <a:r>
              <a:rPr lang="en-US" baseline="0" noProof="0" dirty="0" smtClean="0"/>
              <a:t> </a:t>
            </a:r>
            <a:r>
              <a:rPr lang="en-US" baseline="0" noProof="0" dirty="0" err="1" smtClean="0"/>
              <a:t>datos</a:t>
            </a:r>
            <a:r>
              <a:rPr lang="en-US" baseline="0" noProof="0" dirty="0" smtClean="0"/>
              <a:t> al </a:t>
            </a:r>
            <a:r>
              <a:rPr lang="en-US" baseline="0" noProof="0" dirty="0" err="1" smtClean="0"/>
              <a:t>modelo</a:t>
            </a:r>
            <a:r>
              <a:rPr lang="en-US" baseline="0" noProof="0" dirty="0" smtClean="0"/>
              <a:t>, solo </a:t>
            </a:r>
            <a:r>
              <a:rPr lang="en-US" baseline="0" noProof="0" dirty="0" err="1" smtClean="0"/>
              <a:t>estos</a:t>
            </a:r>
            <a:r>
              <a:rPr lang="en-US" baseline="0" noProof="0" dirty="0" smtClean="0"/>
              <a:t> </a:t>
            </a:r>
            <a:r>
              <a:rPr lang="en-US" baseline="0" noProof="0" dirty="0" err="1" smtClean="0"/>
              <a:t>nodos</a:t>
            </a:r>
            <a:r>
              <a:rPr lang="en-US" baseline="0" noProof="0" dirty="0" smtClean="0"/>
              <a:t> </a:t>
            </a:r>
            <a:r>
              <a:rPr lang="en-US" baseline="0" noProof="0" dirty="0" err="1" smtClean="0"/>
              <a:t>pueden</a:t>
            </a:r>
            <a:r>
              <a:rPr lang="en-US" baseline="0" noProof="0" dirty="0" smtClean="0"/>
              <a:t> </a:t>
            </a:r>
            <a:r>
              <a:rPr lang="en-US" baseline="0" noProof="0" dirty="0" err="1" smtClean="0"/>
              <a:t>generar</a:t>
            </a:r>
            <a:r>
              <a:rPr lang="en-US" baseline="0" noProof="0" dirty="0" smtClean="0"/>
              <a:t> </a:t>
            </a:r>
            <a:r>
              <a:rPr lang="en-US" baseline="0" noProof="0" dirty="0" err="1" smtClean="0"/>
              <a:t>datos</a:t>
            </a:r>
            <a:r>
              <a:rPr lang="en-US" baseline="0" noProof="0" dirty="0" smtClean="0"/>
              <a:t>.</a:t>
            </a:r>
          </a:p>
          <a:p>
            <a:pPr marL="0" indent="0">
              <a:buFontTx/>
              <a:buNone/>
            </a:pPr>
            <a:endParaRPr lang="en-US" baseline="0" noProof="0" dirty="0" smtClean="0"/>
          </a:p>
          <a:p>
            <a:pPr marL="0" indent="0">
              <a:buFontTx/>
              <a:buNone/>
            </a:pPr>
            <a:r>
              <a:rPr lang="en-US" baseline="0" noProof="0" dirty="0" err="1" smtClean="0"/>
              <a:t>Nodo</a:t>
            </a:r>
            <a:r>
              <a:rPr lang="en-US" baseline="0" noProof="0" dirty="0" smtClean="0"/>
              <a:t> float</a:t>
            </a:r>
          </a:p>
          <a:p>
            <a:pPr marL="0" indent="0">
              <a:buFontTx/>
              <a:buNone/>
            </a:pPr>
            <a:r>
              <a:rPr lang="en-US" baseline="0" noProof="0" dirty="0" err="1" smtClean="0"/>
              <a:t>Nodo</a:t>
            </a:r>
            <a:r>
              <a:rPr lang="en-US" baseline="0" noProof="0" dirty="0" smtClean="0"/>
              <a:t> vector2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Nodo</a:t>
            </a:r>
            <a:r>
              <a:rPr lang="en-US" baseline="0" noProof="0" dirty="0" smtClean="0"/>
              <a:t> vector3</a:t>
            </a:r>
          </a:p>
          <a:p>
            <a:pPr marL="0" indent="0">
              <a:buFontTx/>
              <a:buNone/>
            </a:pPr>
            <a:r>
              <a:rPr lang="en-US" baseline="0" noProof="0" dirty="0" err="1" smtClean="0"/>
              <a:t>Nodo</a:t>
            </a:r>
            <a:r>
              <a:rPr lang="en-US" baseline="0" noProof="0" smtClean="0"/>
              <a:t> vector4</a:t>
            </a:r>
            <a:endParaRPr lang="en-US" baseline="0" noProof="0" dirty="0" smtClean="0"/>
          </a:p>
          <a:p>
            <a:pPr marL="0" indent="0">
              <a:buFontTx/>
              <a:buNone/>
            </a:pPr>
            <a:r>
              <a:rPr lang="en-US" baseline="0" noProof="0" dirty="0" smtClean="0"/>
              <a:t>Texture2D</a:t>
            </a:r>
            <a:endParaRPr lang="es-ES" noProof="0"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14</a:t>
            </a:fld>
            <a:endParaRPr lang="es-ES"/>
          </a:p>
        </p:txBody>
      </p:sp>
    </p:spTree>
    <p:extLst>
      <p:ext uri="{BB962C8B-B14F-4D97-AF65-F5344CB8AC3E}">
        <p14:creationId xmlns:p14="http://schemas.microsoft.com/office/powerpoint/2010/main" val="1249587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15</a:t>
            </a:fld>
            <a:endParaRPr lang="es-ES"/>
          </a:p>
        </p:txBody>
      </p:sp>
    </p:spTree>
    <p:extLst>
      <p:ext uri="{BB962C8B-B14F-4D97-AF65-F5344CB8AC3E}">
        <p14:creationId xmlns:p14="http://schemas.microsoft.com/office/powerpoint/2010/main" val="4206956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16</a:t>
            </a:fld>
            <a:endParaRPr lang="es-ES"/>
          </a:p>
        </p:txBody>
      </p:sp>
    </p:spTree>
    <p:extLst>
      <p:ext uri="{BB962C8B-B14F-4D97-AF65-F5344CB8AC3E}">
        <p14:creationId xmlns:p14="http://schemas.microsoft.com/office/powerpoint/2010/main" val="394217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noProof="0" dirty="0" smtClean="0"/>
              <a:t>Estos nodos</a:t>
            </a:r>
            <a:r>
              <a:rPr lang="es-ES" baseline="0" noProof="0" dirty="0" smtClean="0"/>
              <a:t> realizan operaciones básicas con los datos de color. Se diseñaron las operaciones que se consideraron básicas, no obstante se pueden implementar innumerables operaciones, aunque con las que hay se pueden lograr interesantes resultados.</a:t>
            </a:r>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17</a:t>
            </a:fld>
            <a:endParaRPr lang="es-ES"/>
          </a:p>
        </p:txBody>
      </p:sp>
    </p:spTree>
    <p:extLst>
      <p:ext uri="{BB962C8B-B14F-4D97-AF65-F5344CB8AC3E}">
        <p14:creationId xmlns:p14="http://schemas.microsoft.com/office/powerpoint/2010/main" val="4061692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baseline="0" noProof="0" dirty="0" smtClean="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18</a:t>
            </a:fld>
            <a:endParaRPr lang="es-ES"/>
          </a:p>
        </p:txBody>
      </p:sp>
    </p:spTree>
    <p:extLst>
      <p:ext uri="{BB962C8B-B14F-4D97-AF65-F5344CB8AC3E}">
        <p14:creationId xmlns:p14="http://schemas.microsoft.com/office/powerpoint/2010/main" val="1695009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baseline="0" noProof="0" dirty="0" smtClean="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19</a:t>
            </a:fld>
            <a:endParaRPr lang="es-ES"/>
          </a:p>
        </p:txBody>
      </p:sp>
    </p:spTree>
    <p:extLst>
      <p:ext uri="{BB962C8B-B14F-4D97-AF65-F5344CB8AC3E}">
        <p14:creationId xmlns:p14="http://schemas.microsoft.com/office/powerpoint/2010/main" val="13459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General</a:t>
            </a:r>
            <a:endParaRPr lang="es-ES" sz="1200" b="1"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kern="1200" dirty="0" smtClean="0">
                <a:solidFill>
                  <a:schemeClr val="tx1"/>
                </a:solidFill>
                <a:effectLst/>
                <a:latin typeface="+mn-lt"/>
                <a:ea typeface="+mn-ea"/>
                <a:cs typeface="+mn-cs"/>
              </a:rPr>
              <a:t>El objetivo general de este proyecto es el de realizar una herramienta capaz de generar Shaders que definan el aspecto de objetos en 3D. La herramienta debe funcionar bajo una interfaz basada en nodos.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Específicos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Desarrollar un modelo de iluminación parametrizable y capaz de ser  alimentado por la información que produzca el usuario usando el grafo de nodos.</a:t>
            </a:r>
          </a:p>
          <a:p>
            <a:pPr marL="171450" indent="-171450">
              <a:buFont typeface="Arial" panose="020B0604020202020204" pitchFamily="34" charset="0"/>
              <a:buChar char="•"/>
            </a:pPr>
            <a:endParaRPr lang="es-E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s-ES" sz="1200" kern="1200" dirty="0" smtClean="0">
                <a:solidFill>
                  <a:schemeClr val="tx1"/>
                </a:solidFill>
                <a:effectLst/>
                <a:latin typeface="+mn-lt"/>
                <a:ea typeface="+mn-ea"/>
                <a:cs typeface="+mn-cs"/>
              </a:rPr>
              <a:t>Construir un editor de nodos que permita crear y eliminar nodos así como también crear y eliminar conexiones entre los nodos.</a:t>
            </a:r>
          </a:p>
          <a:p>
            <a:pPr marL="0" indent="0">
              <a:buFont typeface="Arial" panose="020B0604020202020204" pitchFamily="34" charset="0"/>
              <a:buNone/>
            </a:pPr>
            <a:r>
              <a:rPr lang="es-E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Implementar una aplicación usable e intuitiva que permita al usuario llevar a cabo su tarea de la forma más sencilla posible proporcionándole soluciones para problemas típicos como la redundancia, las repeticiones y en definitiva mejorar el flujo de trabajo.</a:t>
            </a:r>
          </a:p>
          <a:p>
            <a:pPr marL="0" indent="0">
              <a:buFont typeface="Arial" panose="020B0604020202020204" pitchFamily="34" charset="0"/>
              <a:buNone/>
            </a:pPr>
            <a:r>
              <a:rPr lang="es-E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Implementar una aplicación capaz de generar un Shader bajo los estándares de GLSL basado en el grafo de nodos definido por el usuario. Dicho Shader debe ser fácil de integrar en sistemas  externos, o bien se le ha de dar usuario algún método para hacerlo. </a:t>
            </a:r>
          </a:p>
          <a:p>
            <a:pPr marL="0" indent="0">
              <a:buFont typeface="Arial" panose="020B0604020202020204" pitchFamily="34" charset="0"/>
              <a:buNone/>
            </a:pPr>
            <a:r>
              <a:rPr lang="es-E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Obtener la capacidad para hacer uso de tecnologías nunca antes vistas haciendo uso del sentido de investigación y de aprendizaje que los años de carrera han aportado como parte de la experiencia educativa.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3</a:t>
            </a:fld>
            <a:endParaRPr lang="es-ES"/>
          </a:p>
        </p:txBody>
      </p:sp>
    </p:spTree>
    <p:extLst>
      <p:ext uri="{BB962C8B-B14F-4D97-AF65-F5344CB8AC3E}">
        <p14:creationId xmlns:p14="http://schemas.microsoft.com/office/powerpoint/2010/main" val="349920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ES" dirty="0" smtClean="0"/>
                  <a:t>Dentro de los gráficos en 3D,</a:t>
                </a:r>
                <a14:m>
                  <m:oMath xmlns:m="http://schemas.openxmlformats.org/officeDocument/2006/math">
                    <a:fld id="{FC44BB93-B8CF-48DA-986D-EBE8A7E8B183}" type="mathplaceholder">
                      <a:rPr lang="es-ES" i="1" smtClean="0">
                        <a:latin typeface="Cambria Math" panose="02040503050406030204" pitchFamily="18" charset="0"/>
                      </a:rPr>
                      <a:t>Escriba aquí la ecuación.</a:t>
                    </a:fld>
                  </m:oMath>
                </a14:m>
                <a:r>
                  <a:rPr lang="es-ES" baseline="0" dirty="0" smtClean="0"/>
                  <a:t> un modelo de iluminación es un método en términos generales,  para obtener la intensidad de cada punto de la escena.</a:t>
                </a:r>
                <a:br>
                  <a:rPr lang="es-ES" baseline="0" dirty="0" smtClean="0"/>
                </a:br>
                <a:endParaRPr lang="es-ES" baseline="0" dirty="0" smtClean="0"/>
              </a:p>
              <a:p>
                <a:endParaRPr lang="es-ES" dirty="0"/>
              </a:p>
            </p:txBody>
          </p:sp>
        </mc:Choice>
        <mc:Fallback xmlns="">
          <p:sp>
            <p:nvSpPr>
              <p:cNvPr id="3" name="Marcador de notas 2"/>
              <p:cNvSpPr>
                <a:spLocks noGrp="1"/>
              </p:cNvSpPr>
              <p:nvPr>
                <p:ph type="body" idx="1"/>
              </p:nvPr>
            </p:nvSpPr>
            <p:spPr/>
            <p:txBody>
              <a:bodyPr/>
              <a:lstStyle/>
              <a:p>
                <a:r>
                  <a:rPr lang="es-ES" dirty="0" smtClean="0"/>
                  <a:t>Dentro de los gráficos en 3D,</a:t>
                </a:r>
                <a:r>
                  <a:rPr lang="es-ES" i="0" smtClean="0">
                    <a:latin typeface="Cambria Math" panose="02040503050406030204" pitchFamily="18" charset="0"/>
                  </a:rPr>
                  <a:t>"Escriba aquí la ecuación."</a:t>
                </a:r>
                <a:r>
                  <a:rPr lang="es-ES" baseline="0" dirty="0" smtClean="0"/>
                  <a:t> un modelo de iluminación es un método en términos generales,  para obtener la intensidad de cada punto de la escena.</a:t>
                </a:r>
                <a:br>
                  <a:rPr lang="es-ES" baseline="0" dirty="0" smtClean="0"/>
                </a:br>
                <a:endParaRPr lang="es-ES" baseline="0" dirty="0" smtClean="0"/>
              </a:p>
              <a:p>
                <a:endParaRPr lang="es-ES" dirty="0"/>
              </a:p>
            </p:txBody>
          </p:sp>
        </mc:Fallback>
      </mc:AlternateContent>
      <p:sp>
        <p:nvSpPr>
          <p:cNvPr id="4" name="Marcador de número de diapositiva 3"/>
          <p:cNvSpPr>
            <a:spLocks noGrp="1"/>
          </p:cNvSpPr>
          <p:nvPr>
            <p:ph type="sldNum" sz="quarter" idx="10"/>
          </p:nvPr>
        </p:nvSpPr>
        <p:spPr/>
        <p:txBody>
          <a:bodyPr/>
          <a:lstStyle/>
          <a:p>
            <a:fld id="{08145306-062E-46C6-84AA-B593DF40405E}" type="slidenum">
              <a:rPr lang="es-ES" smtClean="0"/>
              <a:t>4</a:t>
            </a:fld>
            <a:endParaRPr lang="es-ES"/>
          </a:p>
        </p:txBody>
      </p:sp>
    </p:spTree>
    <p:extLst>
      <p:ext uri="{BB962C8B-B14F-4D97-AF65-F5344CB8AC3E}">
        <p14:creationId xmlns:p14="http://schemas.microsoft.com/office/powerpoint/2010/main" val="127853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podemos ver de una forma</a:t>
            </a:r>
            <a:r>
              <a:rPr lang="es-ES" baseline="0" dirty="0" smtClean="0"/>
              <a:t> mas visual la suma de los tres componentes del modelo de Phong y su resultado sobre un modelo 3D.</a:t>
            </a:r>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5</a:t>
            </a:fld>
            <a:endParaRPr lang="es-ES"/>
          </a:p>
        </p:txBody>
      </p:sp>
    </p:spTree>
    <p:extLst>
      <p:ext uri="{BB962C8B-B14F-4D97-AF65-F5344CB8AC3E}">
        <p14:creationId xmlns:p14="http://schemas.microsoft.com/office/powerpoint/2010/main" val="64917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6</a:t>
            </a:fld>
            <a:endParaRPr lang="es-ES"/>
          </a:p>
        </p:txBody>
      </p:sp>
    </p:spTree>
    <p:extLst>
      <p:ext uri="{BB962C8B-B14F-4D97-AF65-F5344CB8AC3E}">
        <p14:creationId xmlns:p14="http://schemas.microsoft.com/office/powerpoint/2010/main" val="133803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7</a:t>
            </a:fld>
            <a:endParaRPr lang="es-ES"/>
          </a:p>
        </p:txBody>
      </p:sp>
    </p:spTree>
    <p:extLst>
      <p:ext uri="{BB962C8B-B14F-4D97-AF65-F5344CB8AC3E}">
        <p14:creationId xmlns:p14="http://schemas.microsoft.com/office/powerpoint/2010/main" val="2276988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 material es un conjunto de propiedades</a:t>
            </a:r>
            <a:r>
              <a:rPr lang="es-ES" baseline="0" dirty="0" smtClean="0"/>
              <a:t> que definen el comportamiento del material frente a la incidencia de la luz.</a:t>
            </a:r>
            <a:br>
              <a:rPr lang="es-ES" baseline="0" dirty="0" smtClean="0"/>
            </a:br>
            <a:r>
              <a:rPr lang="es-ES" baseline="0" dirty="0" smtClean="0"/>
              <a:t>Los materiales son modelados basándose en el modelo de iluminación para el cual se van a usar.</a:t>
            </a:r>
          </a:p>
          <a:p>
            <a:endParaRPr lang="es-ES" baseline="0" dirty="0" smtClean="0"/>
          </a:p>
          <a:p>
            <a:r>
              <a:rPr lang="es-ES" baseline="0" dirty="0" smtClean="0"/>
              <a:t>Los materiales suele tener asociados:</a:t>
            </a:r>
          </a:p>
          <a:p>
            <a:r>
              <a:rPr lang="es-ES" baseline="0" dirty="0" smtClean="0"/>
              <a:t>	Un Fragment Shader -&gt; 	Donde se determina la forma en la que ser procesará el material.</a:t>
            </a:r>
          </a:p>
          <a:p>
            <a:r>
              <a:rPr lang="es-ES" baseline="0" dirty="0" smtClean="0"/>
              <a:t>	Texturas -&gt; 		Fuentes de datos y parámetros.</a:t>
            </a:r>
          </a:p>
          <a:p>
            <a:r>
              <a:rPr lang="es-ES" baseline="0" dirty="0" smtClean="0"/>
              <a:t>	Otras propiedades-&gt;	Varían en función del modelo y pueden proporcionar datos adicionales.</a:t>
            </a:r>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8</a:t>
            </a:fld>
            <a:endParaRPr lang="es-ES"/>
          </a:p>
        </p:txBody>
      </p:sp>
    </p:spTree>
    <p:extLst>
      <p:ext uri="{BB962C8B-B14F-4D97-AF65-F5344CB8AC3E}">
        <p14:creationId xmlns:p14="http://schemas.microsoft.com/office/powerpoint/2010/main" val="3808429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Técnica</a:t>
            </a:r>
            <a:r>
              <a:rPr lang="es-ES" baseline="0" dirty="0" smtClean="0"/>
              <a:t> para cubrir un objeto con una imagen de tipo bitmap. De las imágenes se pueden almacenar no solo información de color, sino datos mas específicos.</a:t>
            </a:r>
          </a:p>
          <a:p>
            <a:endParaRPr lang="es-ES" baseline="0" dirty="0" smtClean="0"/>
          </a:p>
          <a:p>
            <a:r>
              <a:rPr lang="es-ES" baseline="0" dirty="0" smtClean="0"/>
              <a:t>Difusas: 	Son las que proporcionan el componente difuso del material, el color.</a:t>
            </a:r>
          </a:p>
          <a:p>
            <a:r>
              <a:rPr lang="es-ES" baseline="0" dirty="0" smtClean="0"/>
              <a:t>Normal: 	Proporcionan las normales de la superficie. La perturbación de superficies es una técnica que permite dibujar detalles 	a pequeña escala, como arrugas, grietas, imperfecciones etc. A esto se le conoce como normal mapping.</a:t>
            </a:r>
          </a:p>
          <a:p>
            <a:r>
              <a:rPr lang="es-ES" baseline="0" dirty="0" smtClean="0"/>
              <a:t>Especular:	Definen la intensidad y el color del componente especular. Suelen estar en escala de grises, pero no tiene porque 	estarlo ya que los brillos pueden ser de un color distinto al brillo blanco.</a:t>
            </a:r>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9</a:t>
            </a:fld>
            <a:endParaRPr lang="es-ES"/>
          </a:p>
        </p:txBody>
      </p:sp>
    </p:spTree>
    <p:extLst>
      <p:ext uri="{BB962C8B-B14F-4D97-AF65-F5344CB8AC3E}">
        <p14:creationId xmlns:p14="http://schemas.microsoft.com/office/powerpoint/2010/main" val="95420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tenemos una tabla</a:t>
            </a:r>
            <a:r>
              <a:rPr lang="es-ES" baseline="0" dirty="0" smtClean="0"/>
              <a:t> donde se comparan algunas características de otros editores de materiales populares dentro de la industria de videojuegos y gráficos.</a:t>
            </a:r>
          </a:p>
          <a:p>
            <a:r>
              <a:rPr lang="es-ES" baseline="0" dirty="0" smtClean="0"/>
              <a:t>Las características que se valoran son:</a:t>
            </a:r>
          </a:p>
          <a:p>
            <a:pPr marL="171450" indent="-171450">
              <a:buFontTx/>
              <a:buChar char="-"/>
            </a:pPr>
            <a:r>
              <a:rPr lang="es-ES" baseline="0" dirty="0" smtClean="0"/>
              <a:t>Basado es nodos: Su interfaz esta basada en nodos?</a:t>
            </a:r>
          </a:p>
          <a:p>
            <a:pPr marL="171450" indent="-171450">
              <a:buFontTx/>
              <a:buChar char="-"/>
            </a:pPr>
            <a:r>
              <a:rPr lang="es-ES" baseline="0" dirty="0" smtClean="0"/>
              <a:t>Genera un Shader: Genera un Shader que define el material?</a:t>
            </a:r>
          </a:p>
          <a:p>
            <a:pPr marL="171450" indent="-171450">
              <a:buFontTx/>
              <a:buChar char="-"/>
            </a:pPr>
            <a:r>
              <a:rPr lang="es-ES" baseline="0" dirty="0" smtClean="0"/>
              <a:t>Posibilidad de llevar a otros entornos externos: Ninguno permite llevar sus Shaders fuera ya que en la mayoría de los casos suelen 			         ser tan complejos que esta hechos para funcionar bajo complejos motores 			         gráficos. </a:t>
            </a:r>
          </a:p>
          <a:p>
            <a:pPr marL="171450" indent="-171450">
              <a:buFontTx/>
              <a:buChar char="-"/>
            </a:pPr>
            <a:r>
              <a:rPr lang="es-ES" baseline="0" dirty="0" smtClean="0"/>
              <a:t>-Open Source: Ninguno son de código abierto</a:t>
            </a:r>
          </a:p>
          <a:p>
            <a:pPr marL="171450" indent="-171450">
              <a:buFontTx/>
              <a:buChar char="-"/>
            </a:pPr>
            <a:endParaRPr lang="es-ES" baseline="0" dirty="0" smtClean="0"/>
          </a:p>
          <a:p>
            <a:pPr marL="0" indent="0">
              <a:buFontTx/>
              <a:buNone/>
            </a:pPr>
            <a:r>
              <a:rPr lang="es-ES" baseline="0" dirty="0" smtClean="0"/>
              <a:t>En este sentido, el único que cumple con todas las características es el editor que se ha creado en este proyecto.</a:t>
            </a:r>
          </a:p>
          <a:p>
            <a:pPr marL="171450" indent="-171450">
              <a:buFontTx/>
              <a:buChar char="-"/>
            </a:pPr>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8145306-062E-46C6-84AA-B593DF40405E}" type="slidenum">
              <a:rPr lang="es-ES" smtClean="0"/>
              <a:t>10</a:t>
            </a:fld>
            <a:endParaRPr lang="es-ES"/>
          </a:p>
        </p:txBody>
      </p:sp>
    </p:spTree>
    <p:extLst>
      <p:ext uri="{BB962C8B-B14F-4D97-AF65-F5344CB8AC3E}">
        <p14:creationId xmlns:p14="http://schemas.microsoft.com/office/powerpoint/2010/main" val="293262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9/9/2015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981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9481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2148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6830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7026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60640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9/9/2015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8602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9/9/2015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8112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9/9/2015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92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AF6E2C9B-5FA2-460D-9BE7-B0812FC2A6FF}"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08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9/9/2015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86390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9/9/2015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993653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7512" y="435556"/>
            <a:ext cx="10782300" cy="3352800"/>
          </a:xfrm>
          <a:solidFill>
            <a:schemeClr val="accent1">
              <a:lumMod val="75000"/>
            </a:schemeClr>
          </a:solidFill>
        </p:spPr>
        <p:txBody>
          <a:bodyPr/>
          <a:lstStyle/>
          <a:p>
            <a:r>
              <a:rPr lang="es-ES" sz="8000" dirty="0"/>
              <a:t>Editor de materiales para modelos en 3D basado en </a:t>
            </a:r>
            <a:r>
              <a:rPr lang="es-ES" sz="8000" dirty="0" smtClean="0"/>
              <a:t>nodos</a:t>
            </a:r>
            <a:endParaRPr lang="es-ES" sz="8000" dirty="0"/>
          </a:p>
        </p:txBody>
      </p:sp>
      <p:sp>
        <p:nvSpPr>
          <p:cNvPr id="3" name="Subtítulo 2"/>
          <p:cNvSpPr>
            <a:spLocks noGrp="1"/>
          </p:cNvSpPr>
          <p:nvPr>
            <p:ph type="subTitle" idx="1"/>
          </p:nvPr>
        </p:nvSpPr>
        <p:spPr>
          <a:xfrm>
            <a:off x="667512" y="4206876"/>
            <a:ext cx="4990338" cy="2079624"/>
          </a:xfrm>
        </p:spPr>
        <p:txBody>
          <a:bodyPr>
            <a:normAutofit fontScale="77500" lnSpcReduction="20000"/>
          </a:bodyPr>
          <a:lstStyle/>
          <a:p>
            <a:r>
              <a:rPr lang="es-ES" b="1" dirty="0"/>
              <a:t>Autor:</a:t>
            </a:r>
          </a:p>
          <a:p>
            <a:r>
              <a:rPr lang="es-ES" dirty="0"/>
              <a:t>Santiago Palacio Caro	</a:t>
            </a:r>
          </a:p>
          <a:p>
            <a:r>
              <a:rPr lang="es-ES" b="1" dirty="0" smtClean="0"/>
              <a:t>Tutor:</a:t>
            </a:r>
            <a:endParaRPr lang="es-ES" b="1" dirty="0"/>
          </a:p>
          <a:p>
            <a:r>
              <a:rPr lang="es-ES" dirty="0"/>
              <a:t>Rafael Molina </a:t>
            </a:r>
            <a:r>
              <a:rPr lang="es-ES" dirty="0" smtClean="0"/>
              <a:t>Carmona</a:t>
            </a:r>
            <a:endParaRPr lang="es-ES" dirty="0"/>
          </a:p>
          <a:p>
            <a:r>
              <a:rPr lang="es-ES" b="1" dirty="0" smtClean="0"/>
              <a:t>17 de Septiembre </a:t>
            </a:r>
            <a:r>
              <a:rPr lang="es-ES" b="1" dirty="0"/>
              <a:t>2015</a:t>
            </a:r>
          </a:p>
        </p:txBody>
      </p:sp>
      <p:pic>
        <p:nvPicPr>
          <p:cNvPr id="4" name="Imagen 3"/>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660650" y="4323847"/>
            <a:ext cx="1789162" cy="870403"/>
          </a:xfrm>
          <a:prstGeom prst="rect">
            <a:avLst/>
          </a:prstGeom>
        </p:spPr>
      </p:pic>
      <p:pic>
        <p:nvPicPr>
          <p:cNvPr id="5" name="Imagen 4"/>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712072" y="4323847"/>
            <a:ext cx="894906" cy="870403"/>
          </a:xfrm>
          <a:prstGeom prst="rect">
            <a:avLst/>
          </a:prstGeom>
        </p:spPr>
      </p:pic>
      <p:pic>
        <p:nvPicPr>
          <p:cNvPr id="6" name="Imagen 5"/>
          <p:cNvPicPr/>
          <p:nvPr/>
        </p:nvPicPr>
        <p:blipFill>
          <a:blip r:embed="rId4">
            <a:duotone>
              <a:prstClr val="black"/>
              <a:schemeClr val="accent1">
                <a:tint val="45000"/>
                <a:satMod val="400000"/>
              </a:schemeClr>
            </a:duotone>
          </a:blip>
          <a:stretch>
            <a:fillRect/>
          </a:stretch>
        </p:blipFill>
        <p:spPr>
          <a:xfrm>
            <a:off x="8712072" y="5277859"/>
            <a:ext cx="2737740" cy="1008641"/>
          </a:xfrm>
          <a:prstGeom prst="rect">
            <a:avLst/>
          </a:prstGeom>
        </p:spPr>
      </p:pic>
    </p:spTree>
    <p:extLst>
      <p:ext uri="{BB962C8B-B14F-4D97-AF65-F5344CB8AC3E}">
        <p14:creationId xmlns:p14="http://schemas.microsoft.com/office/powerpoint/2010/main" val="1508078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4524056"/>
          </a:xfrm>
        </p:spPr>
        <p:txBody>
          <a:bodyPr/>
          <a:lstStyle/>
          <a:p>
            <a:r>
              <a:rPr lang="es-ES" b="1" dirty="0" smtClean="0"/>
              <a:t>Otros editores de materiales.</a:t>
            </a:r>
          </a:p>
        </p:txBody>
      </p:sp>
      <p:graphicFrame>
        <p:nvGraphicFramePr>
          <p:cNvPr id="14" name="Tabla 13"/>
          <p:cNvGraphicFramePr>
            <a:graphicFrameLocks noGrp="1"/>
          </p:cNvGraphicFramePr>
          <p:nvPr>
            <p:extLst>
              <p:ext uri="{D42A27DB-BD31-4B8C-83A1-F6EECF244321}">
                <p14:modId xmlns:p14="http://schemas.microsoft.com/office/powerpoint/2010/main" val="2957951403"/>
              </p:ext>
            </p:extLst>
          </p:nvPr>
        </p:nvGraphicFramePr>
        <p:xfrm>
          <a:off x="1405318" y="2656022"/>
          <a:ext cx="9084880" cy="3122758"/>
        </p:xfrm>
        <a:graphic>
          <a:graphicData uri="http://schemas.openxmlformats.org/drawingml/2006/table">
            <a:tbl>
              <a:tblPr firstRow="1" bandRow="1">
                <a:tableStyleId>{5C22544A-7EE6-4342-B048-85BDC9FD1C3A}</a:tableStyleId>
              </a:tblPr>
              <a:tblGrid>
                <a:gridCol w="1423607"/>
                <a:gridCol w="2009775"/>
                <a:gridCol w="1257300"/>
                <a:gridCol w="1295400"/>
                <a:gridCol w="1677803"/>
                <a:gridCol w="1420995"/>
              </a:tblGrid>
              <a:tr h="982528">
                <a:tc gridSpan="2">
                  <a:txBody>
                    <a:bodyPr/>
                    <a:lstStyle/>
                    <a:p>
                      <a:pPr algn="ctr"/>
                      <a:r>
                        <a:rPr lang="es-ES" dirty="0" smtClean="0"/>
                        <a:t>Editor</a:t>
                      </a:r>
                      <a:endParaRPr lang="es-ES" dirty="0"/>
                    </a:p>
                  </a:txBody>
                  <a:tcPr anchor="ctr"/>
                </a:tc>
                <a:tc hMerge="1">
                  <a:txBody>
                    <a:bodyPr/>
                    <a:lstStyle/>
                    <a:p>
                      <a:endParaRPr lang="es-ES" dirty="0"/>
                    </a:p>
                  </a:txBody>
                  <a:tcPr/>
                </a:tc>
                <a:tc>
                  <a:txBody>
                    <a:bodyPr/>
                    <a:lstStyle/>
                    <a:p>
                      <a:pPr algn="ctr"/>
                      <a:r>
                        <a:rPr lang="es-ES" dirty="0" smtClean="0"/>
                        <a:t>Basado en nodos</a:t>
                      </a:r>
                      <a:endParaRPr lang="es-ES" dirty="0"/>
                    </a:p>
                  </a:txBody>
                  <a:tcPr anchor="ctr"/>
                </a:tc>
                <a:tc>
                  <a:txBody>
                    <a:bodyPr/>
                    <a:lstStyle/>
                    <a:p>
                      <a:pPr algn="ctr"/>
                      <a:r>
                        <a:rPr lang="es-ES" dirty="0" smtClean="0"/>
                        <a:t>Genera</a:t>
                      </a:r>
                      <a:r>
                        <a:rPr lang="es-ES" baseline="0" dirty="0" smtClean="0"/>
                        <a:t> Shader</a:t>
                      </a:r>
                      <a:endParaRPr lang="es-ES" dirty="0"/>
                    </a:p>
                  </a:txBody>
                  <a:tcPr anchor="ctr"/>
                </a:tc>
                <a:tc>
                  <a:txBody>
                    <a:bodyPr/>
                    <a:lstStyle/>
                    <a:p>
                      <a:pPr algn="ctr"/>
                      <a:r>
                        <a:rPr lang="es-ES" dirty="0" smtClean="0"/>
                        <a:t>Posibilidad de exportar los Shaders</a:t>
                      </a:r>
                      <a:endParaRPr lang="es-E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Open</a:t>
                      </a:r>
                      <a:r>
                        <a:rPr lang="es-ES" baseline="0" dirty="0" smtClean="0"/>
                        <a:t> Source</a:t>
                      </a:r>
                      <a:endParaRPr lang="es-ES" dirty="0" smtClean="0"/>
                    </a:p>
                    <a:p>
                      <a:pPr algn="ctr"/>
                      <a:endParaRPr lang="es-ES" dirty="0"/>
                    </a:p>
                  </a:txBody>
                  <a:tcPr anchor="ctr"/>
                </a:tc>
              </a:tr>
              <a:tr h="428046">
                <a:tc>
                  <a:txBody>
                    <a:bodyPr/>
                    <a:lstStyle/>
                    <a:p>
                      <a:endParaRPr lang="es-ES" dirty="0"/>
                    </a:p>
                  </a:txBody>
                  <a:tcPr/>
                </a:tc>
                <a:tc>
                  <a:txBody>
                    <a:bodyPr/>
                    <a:lstStyle/>
                    <a:p>
                      <a:r>
                        <a:rPr lang="es-ES" dirty="0" smtClean="0"/>
                        <a:t>UE4</a:t>
                      </a:r>
                      <a:endParaRPr lang="es-ES" dirty="0"/>
                    </a:p>
                  </a:txBody>
                  <a:tcPr/>
                </a:tc>
                <a:tc>
                  <a:txBody>
                    <a:bodyPr/>
                    <a:lstStyle/>
                    <a:p>
                      <a:pPr algn="ctr"/>
                      <a:r>
                        <a:rPr lang="es-ES" dirty="0" smtClean="0"/>
                        <a:t>Sí</a:t>
                      </a:r>
                      <a:endParaRPr lang="es-ES" dirty="0"/>
                    </a:p>
                  </a:txBody>
                  <a:tcPr/>
                </a:tc>
                <a:tc>
                  <a:txBody>
                    <a:bodyPr/>
                    <a:lstStyle/>
                    <a:p>
                      <a:pPr algn="ctr"/>
                      <a:r>
                        <a:rPr lang="es-ES" dirty="0" smtClean="0"/>
                        <a:t>Sí</a:t>
                      </a:r>
                      <a:endParaRPr lang="es-ES" dirty="0"/>
                    </a:p>
                  </a:txBody>
                  <a:tcPr/>
                </a:tc>
                <a:tc>
                  <a:txBody>
                    <a:bodyPr/>
                    <a:lstStyle/>
                    <a:p>
                      <a:pPr algn="ctr"/>
                      <a:r>
                        <a:rPr lang="es-ES" dirty="0" smtClean="0"/>
                        <a:t>No</a:t>
                      </a:r>
                      <a:endParaRPr lang="es-ES" dirty="0"/>
                    </a:p>
                  </a:txBody>
                  <a:tcPr/>
                </a:tc>
                <a:tc>
                  <a:txBody>
                    <a:bodyPr/>
                    <a:lstStyle/>
                    <a:p>
                      <a:pPr algn="ctr"/>
                      <a:r>
                        <a:rPr lang="es-ES" dirty="0" smtClean="0"/>
                        <a:t>No</a:t>
                      </a:r>
                      <a:endParaRPr lang="es-ES" dirty="0"/>
                    </a:p>
                  </a:txBody>
                  <a:tcPr/>
                </a:tc>
              </a:tr>
              <a:tr h="428046">
                <a:tc>
                  <a:txBody>
                    <a:bodyPr/>
                    <a:lstStyle/>
                    <a:p>
                      <a:endParaRPr lang="es-ES" dirty="0"/>
                    </a:p>
                  </a:txBody>
                  <a:tcPr/>
                </a:tc>
                <a:tc>
                  <a:txBody>
                    <a:bodyPr/>
                    <a:lstStyle/>
                    <a:p>
                      <a:r>
                        <a:rPr lang="es-ES" dirty="0" smtClean="0"/>
                        <a:t>3ds Max</a:t>
                      </a:r>
                      <a:endParaRPr lang="es-ES" dirty="0"/>
                    </a:p>
                  </a:txBody>
                  <a:tcPr/>
                </a:tc>
                <a:tc>
                  <a:txBody>
                    <a:bodyPr/>
                    <a:lstStyle/>
                    <a:p>
                      <a:pPr algn="ctr"/>
                      <a:r>
                        <a:rPr lang="es-ES" dirty="0" smtClean="0"/>
                        <a:t>No</a:t>
                      </a:r>
                      <a:endParaRPr lang="es-ES" dirty="0"/>
                    </a:p>
                  </a:txBody>
                  <a:tcPr/>
                </a:tc>
                <a:tc>
                  <a:txBody>
                    <a:bodyPr/>
                    <a:lstStyle/>
                    <a:p>
                      <a:pPr algn="ctr"/>
                      <a:r>
                        <a:rPr lang="es-ES" dirty="0" smtClean="0"/>
                        <a:t>No </a:t>
                      </a:r>
                      <a:endParaRPr lang="es-ES" dirty="0"/>
                    </a:p>
                  </a:txBody>
                  <a:tcPr/>
                </a:tc>
                <a:tc>
                  <a:txBody>
                    <a:bodyPr/>
                    <a:lstStyle/>
                    <a:p>
                      <a:pPr algn="ctr"/>
                      <a:r>
                        <a:rPr lang="es-ES" dirty="0" smtClean="0"/>
                        <a:t>No genera</a:t>
                      </a:r>
                      <a:endParaRPr lang="es-ES" dirty="0"/>
                    </a:p>
                  </a:txBody>
                  <a:tcPr/>
                </a:tc>
                <a:tc>
                  <a:txBody>
                    <a:bodyPr/>
                    <a:lstStyle/>
                    <a:p>
                      <a:pPr algn="ctr"/>
                      <a:r>
                        <a:rPr lang="es-ES" dirty="0" smtClean="0"/>
                        <a:t>No</a:t>
                      </a:r>
                      <a:endParaRPr lang="es-ES" dirty="0"/>
                    </a:p>
                  </a:txBody>
                  <a:tcPr/>
                </a:tc>
              </a:tr>
              <a:tr h="428046">
                <a:tc>
                  <a:txBody>
                    <a:bodyPr/>
                    <a:lstStyle/>
                    <a:p>
                      <a:endParaRPr lang="es-ES" dirty="0"/>
                    </a:p>
                  </a:txBody>
                  <a:tcPr/>
                </a:tc>
                <a:tc>
                  <a:txBody>
                    <a:bodyPr/>
                    <a:lstStyle/>
                    <a:p>
                      <a:r>
                        <a:rPr lang="es-ES" dirty="0" smtClean="0"/>
                        <a:t>Shader Forge</a:t>
                      </a:r>
                      <a:endParaRPr lang="es-ES" dirty="0"/>
                    </a:p>
                  </a:txBody>
                  <a:tcPr/>
                </a:tc>
                <a:tc>
                  <a:txBody>
                    <a:bodyPr/>
                    <a:lstStyle/>
                    <a:p>
                      <a:pPr algn="ctr"/>
                      <a:r>
                        <a:rPr lang="es-ES" dirty="0" smtClean="0"/>
                        <a:t>Sí</a:t>
                      </a:r>
                      <a:endParaRPr lang="es-ES" dirty="0"/>
                    </a:p>
                  </a:txBody>
                  <a:tcPr/>
                </a:tc>
                <a:tc>
                  <a:txBody>
                    <a:bodyPr/>
                    <a:lstStyle/>
                    <a:p>
                      <a:pPr algn="ctr"/>
                      <a:r>
                        <a:rPr lang="es-ES" dirty="0" smtClean="0"/>
                        <a:t>Sí</a:t>
                      </a:r>
                      <a:endParaRPr lang="es-ES" dirty="0"/>
                    </a:p>
                  </a:txBody>
                  <a:tcPr/>
                </a:tc>
                <a:tc>
                  <a:txBody>
                    <a:bodyPr/>
                    <a:lstStyle/>
                    <a:p>
                      <a:pPr algn="ctr"/>
                      <a:r>
                        <a:rPr lang="es-ES" dirty="0" smtClean="0"/>
                        <a:t>No</a:t>
                      </a:r>
                      <a:endParaRPr lang="es-ES" dirty="0"/>
                    </a:p>
                  </a:txBody>
                  <a:tcPr/>
                </a:tc>
                <a:tc>
                  <a:txBody>
                    <a:bodyPr/>
                    <a:lstStyle/>
                    <a:p>
                      <a:pPr algn="ctr"/>
                      <a:r>
                        <a:rPr lang="es-ES" dirty="0" smtClean="0"/>
                        <a:t>No</a:t>
                      </a:r>
                      <a:endParaRPr lang="es-ES" dirty="0"/>
                    </a:p>
                  </a:txBody>
                  <a:tcPr/>
                </a:tc>
              </a:tr>
              <a:tr h="428046">
                <a:tc>
                  <a:txBody>
                    <a:bodyPr/>
                    <a:lstStyle/>
                    <a:p>
                      <a:endParaRPr lang="es-ES" dirty="0"/>
                    </a:p>
                  </a:txBody>
                  <a:tcPr/>
                </a:tc>
                <a:tc>
                  <a:txBody>
                    <a:bodyPr/>
                    <a:lstStyle/>
                    <a:p>
                      <a:r>
                        <a:rPr lang="es-ES" dirty="0" smtClean="0"/>
                        <a:t>Marmoset Toolbag</a:t>
                      </a:r>
                      <a:endParaRPr lang="es-ES" dirty="0"/>
                    </a:p>
                  </a:txBody>
                  <a:tcPr/>
                </a:tc>
                <a:tc>
                  <a:txBody>
                    <a:bodyPr/>
                    <a:lstStyle/>
                    <a:p>
                      <a:pPr algn="ctr"/>
                      <a:r>
                        <a:rPr lang="es-ES" dirty="0" smtClean="0"/>
                        <a:t>No</a:t>
                      </a:r>
                      <a:endParaRPr lang="es-ES" dirty="0"/>
                    </a:p>
                  </a:txBody>
                  <a:tcPr/>
                </a:tc>
                <a:tc>
                  <a:txBody>
                    <a:bodyPr/>
                    <a:lstStyle/>
                    <a:p>
                      <a:pPr algn="ctr"/>
                      <a:r>
                        <a:rPr lang="es-ES" dirty="0" smtClean="0"/>
                        <a:t>No</a:t>
                      </a:r>
                      <a:endParaRPr lang="es-ES" dirty="0"/>
                    </a:p>
                  </a:txBody>
                  <a:tcPr/>
                </a:tc>
                <a:tc>
                  <a:txBody>
                    <a:bodyPr/>
                    <a:lstStyle/>
                    <a:p>
                      <a:pPr algn="ctr"/>
                      <a:r>
                        <a:rPr lang="es-ES" dirty="0" smtClean="0"/>
                        <a:t>No genera</a:t>
                      </a:r>
                      <a:endParaRPr lang="es-ES" dirty="0"/>
                    </a:p>
                  </a:txBody>
                  <a:tcPr/>
                </a:tc>
                <a:tc>
                  <a:txBody>
                    <a:bodyPr/>
                    <a:lstStyle/>
                    <a:p>
                      <a:pPr algn="ctr"/>
                      <a:r>
                        <a:rPr lang="es-ES" dirty="0" smtClean="0"/>
                        <a:t>No</a:t>
                      </a:r>
                      <a:endParaRPr lang="es-ES" dirty="0"/>
                    </a:p>
                  </a:txBody>
                  <a:tcPr/>
                </a:tc>
              </a:tr>
              <a:tr h="428046">
                <a:tc>
                  <a:txBody>
                    <a:bodyPr/>
                    <a:lstStyle/>
                    <a:p>
                      <a:endParaRPr lang="es-ES" b="1" dirty="0"/>
                    </a:p>
                  </a:txBody>
                  <a:tcPr/>
                </a:tc>
                <a:tc>
                  <a:txBody>
                    <a:bodyPr/>
                    <a:lstStyle/>
                    <a:p>
                      <a:r>
                        <a:rPr lang="es-ES" b="1" dirty="0" smtClean="0"/>
                        <a:t>Mi Editor </a:t>
                      </a:r>
                      <a:endParaRPr lang="es-ES" b="1" dirty="0"/>
                    </a:p>
                  </a:txBody>
                  <a:tcPr/>
                </a:tc>
                <a:tc>
                  <a:txBody>
                    <a:bodyPr/>
                    <a:lstStyle/>
                    <a:p>
                      <a:pPr algn="ctr"/>
                      <a:r>
                        <a:rPr lang="es-ES" b="1" dirty="0" smtClean="0"/>
                        <a:t>Sí</a:t>
                      </a:r>
                      <a:endParaRPr lang="es-ES" b="1" dirty="0"/>
                    </a:p>
                  </a:txBody>
                  <a:tcPr/>
                </a:tc>
                <a:tc>
                  <a:txBody>
                    <a:bodyPr/>
                    <a:lstStyle/>
                    <a:p>
                      <a:pPr algn="ctr"/>
                      <a:r>
                        <a:rPr lang="es-ES" b="1" dirty="0" smtClean="0"/>
                        <a:t>Sí</a:t>
                      </a:r>
                      <a:endParaRPr lang="es-ES" b="1" dirty="0"/>
                    </a:p>
                  </a:txBody>
                  <a:tcPr/>
                </a:tc>
                <a:tc>
                  <a:txBody>
                    <a:bodyPr/>
                    <a:lstStyle/>
                    <a:p>
                      <a:pPr algn="ctr"/>
                      <a:r>
                        <a:rPr lang="es-ES" b="1" dirty="0" smtClean="0"/>
                        <a:t>Sí</a:t>
                      </a:r>
                      <a:endParaRPr lang="es-ES" b="1" dirty="0"/>
                    </a:p>
                  </a:txBody>
                  <a:tcPr/>
                </a:tc>
                <a:tc>
                  <a:txBody>
                    <a:bodyPr/>
                    <a:lstStyle/>
                    <a:p>
                      <a:pPr algn="ctr"/>
                      <a:r>
                        <a:rPr lang="es-ES" b="1" dirty="0" smtClean="0"/>
                        <a:t>Sí</a:t>
                      </a:r>
                      <a:endParaRPr lang="es-ES" b="1" dirty="0"/>
                    </a:p>
                  </a:txBody>
                  <a:tcPr/>
                </a:tc>
              </a:tr>
            </a:tbl>
          </a:graphicData>
        </a:graphic>
      </p:graphicFrame>
      <p:pic>
        <p:nvPicPr>
          <p:cNvPr id="15" name="Imagen 14"/>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946193" y="3658930"/>
            <a:ext cx="353822" cy="390707"/>
          </a:xfrm>
          <a:prstGeom prst="rect">
            <a:avLst/>
          </a:prstGeom>
        </p:spPr>
      </p:pic>
      <p:pic>
        <p:nvPicPr>
          <p:cNvPr id="2050" name="Picture 2" descr="http://static-dc.autodesk.net/content/dam/autodesk/www/products/autodesk-3dsmax/images/banners/3ds-max-2015-banner-lockup-264x66.png"/>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516561" y="4143721"/>
            <a:ext cx="1213086" cy="30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cegikmo.com/shaderforge/images/web/sf_logo.png"/>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715117" y="4553777"/>
            <a:ext cx="815975" cy="2475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eat3d.com/files/imagecache/blog_content/blog_images/marmoset.jpg"/>
          <p:cNvPicPr>
            <a:picLocks noChangeAspect="1" noChangeArrowheads="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943521" y="4955703"/>
            <a:ext cx="359166" cy="35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46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y Herramientas</a:t>
            </a:r>
            <a:endParaRPr lang="es-ES" dirty="0"/>
          </a:p>
        </p:txBody>
      </p:sp>
      <p:sp>
        <p:nvSpPr>
          <p:cNvPr id="3" name="Marcador de contenido 2"/>
          <p:cNvSpPr>
            <a:spLocks noGrp="1"/>
          </p:cNvSpPr>
          <p:nvPr>
            <p:ph idx="1"/>
          </p:nvPr>
        </p:nvSpPr>
        <p:spPr>
          <a:xfrm>
            <a:off x="676656" y="1825944"/>
            <a:ext cx="10753725" cy="1217294"/>
          </a:xfrm>
        </p:spPr>
        <p:txBody>
          <a:bodyPr/>
          <a:lstStyle/>
          <a:p>
            <a:r>
              <a:rPr lang="es-ES" b="1" dirty="0" smtClean="0"/>
              <a:t>Metodología ágil basada en Sprints.</a:t>
            </a:r>
          </a:p>
          <a:p>
            <a:r>
              <a:rPr lang="es-ES" b="1" dirty="0" smtClean="0"/>
              <a:t>Herramientas:</a:t>
            </a:r>
          </a:p>
          <a:p>
            <a:endParaRPr lang="es-ES" b="1" dirty="0" smtClean="0"/>
          </a:p>
        </p:txBody>
      </p:sp>
      <p:pic>
        <p:nvPicPr>
          <p:cNvPr id="5122" name="Picture 2" descr="https://upload.wikimedia.org/wikipedia/commons/thumb/9/94/Qt_logo.svg/500px-Qt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570" y="2676279"/>
            <a:ext cx="819931" cy="9855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4" name="Picture 4" descr="http://www.gnx.dk/wp-content/uploads/2015/06/visual_studi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179" y="2589966"/>
            <a:ext cx="1749425" cy="11581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6" name="Picture 6" descr="GLEW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576" y="4045205"/>
            <a:ext cx="923925" cy="7143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6"/>
          <a:stretch>
            <a:fillRect/>
          </a:stretch>
        </p:blipFill>
        <p:spPr>
          <a:xfrm>
            <a:off x="5929179" y="5074849"/>
            <a:ext cx="2433834" cy="650553"/>
          </a:xfrm>
          <a:prstGeom prst="rect">
            <a:avLst/>
          </a:prstGeom>
          <a:ln>
            <a:noFill/>
          </a:ln>
          <a:effectLst>
            <a:outerShdw blurRad="190500" algn="tl" rotWithShape="0">
              <a:srgbClr val="000000">
                <a:alpha val="70000"/>
              </a:srgbClr>
            </a:outerShdw>
          </a:effectLst>
        </p:spPr>
      </p:pic>
      <p:pic>
        <p:nvPicPr>
          <p:cNvPr id="5128" name="Picture 8" descr="http://opengl-tutorial-org.googlecode.com/hg-history/0007_33/external/glm-0.9.1/doc/goodies/logo1920x1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9179" y="3843128"/>
            <a:ext cx="1466323" cy="9164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30" name="Picture 10" descr="http://www.reviversoft.com/blog/wp-content/uploads/2013/04/Notepadplusplu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517" y="5074849"/>
            <a:ext cx="805984" cy="8059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693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Propuesto</a:t>
            </a:r>
            <a:endParaRPr lang="es-ES" dirty="0"/>
          </a:p>
        </p:txBody>
      </p:sp>
      <p:sp>
        <p:nvSpPr>
          <p:cNvPr id="3" name="Marcador de contenido 2"/>
          <p:cNvSpPr>
            <a:spLocks noGrp="1"/>
          </p:cNvSpPr>
          <p:nvPr>
            <p:ph idx="1"/>
          </p:nvPr>
        </p:nvSpPr>
        <p:spPr>
          <a:xfrm>
            <a:off x="676656" y="1825944"/>
            <a:ext cx="10753725" cy="1217294"/>
          </a:xfrm>
        </p:spPr>
        <p:txBody>
          <a:bodyPr/>
          <a:lstStyle/>
          <a:p>
            <a:r>
              <a:rPr lang="es-ES" b="1" dirty="0" smtClean="0"/>
              <a:t>Diseño y arquitectura</a:t>
            </a:r>
          </a:p>
        </p:txBody>
      </p:sp>
      <p:grpSp>
        <p:nvGrpSpPr>
          <p:cNvPr id="11" name="Grupo 10"/>
          <p:cNvGrpSpPr/>
          <p:nvPr/>
        </p:nvGrpSpPr>
        <p:grpSpPr>
          <a:xfrm>
            <a:off x="536352" y="2436546"/>
            <a:ext cx="11034332" cy="3866206"/>
            <a:chOff x="542924" y="2406016"/>
            <a:chExt cx="11034332" cy="3866206"/>
          </a:xfrm>
        </p:grpSpPr>
        <p:sp>
          <p:nvSpPr>
            <p:cNvPr id="6" name="Rectángulo 5"/>
            <p:cNvSpPr/>
            <p:nvPr/>
          </p:nvSpPr>
          <p:spPr>
            <a:xfrm>
              <a:off x="3496055" y="2434591"/>
              <a:ext cx="5114925" cy="3700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Flecha derecha 6"/>
            <p:cNvSpPr/>
            <p:nvPr/>
          </p:nvSpPr>
          <p:spPr>
            <a:xfrm>
              <a:off x="542925" y="2471733"/>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BIBLIOTECA DE NODOS</a:t>
              </a:r>
              <a:endParaRPr lang="es-ES" dirty="0"/>
            </a:p>
          </p:txBody>
        </p:sp>
        <p:sp>
          <p:nvSpPr>
            <p:cNvPr id="14" name="Flecha derecha 13"/>
            <p:cNvSpPr/>
            <p:nvPr/>
          </p:nvSpPr>
          <p:spPr>
            <a:xfrm>
              <a:off x="542924" y="4428802"/>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MODULO 3D</a:t>
              </a:r>
              <a:endParaRPr lang="es-ES" dirty="0"/>
            </a:p>
          </p:txBody>
        </p:sp>
        <p:sp>
          <p:nvSpPr>
            <p:cNvPr id="8" name="Rectángulo 7"/>
            <p:cNvSpPr/>
            <p:nvPr/>
          </p:nvSpPr>
          <p:spPr>
            <a:xfrm>
              <a:off x="3929059" y="3320098"/>
              <a:ext cx="4229104" cy="25788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smtClean="0"/>
                <a:t>Editor de nodos</a:t>
              </a:r>
            </a:p>
            <a:p>
              <a:pPr algn="ctr"/>
              <a:r>
                <a:rPr lang="es-ES" dirty="0" smtClean="0"/>
                <a:t>(Interfaz)</a:t>
              </a:r>
              <a:endParaRPr lang="es-ES" dirty="0"/>
            </a:p>
          </p:txBody>
        </p:sp>
        <p:sp>
          <p:nvSpPr>
            <p:cNvPr id="9" name="CuadroTexto 8"/>
            <p:cNvSpPr txBox="1"/>
            <p:nvPr/>
          </p:nvSpPr>
          <p:spPr>
            <a:xfrm>
              <a:off x="4043363" y="2628900"/>
              <a:ext cx="3862766" cy="369332"/>
            </a:xfrm>
            <a:prstGeom prst="rect">
              <a:avLst/>
            </a:prstGeom>
            <a:noFill/>
          </p:spPr>
          <p:txBody>
            <a:bodyPr wrap="square" rtlCol="0">
              <a:spAutoFit/>
            </a:bodyPr>
            <a:lstStyle/>
            <a:p>
              <a:pPr algn="ctr"/>
              <a:r>
                <a:rPr lang="es-ES" b="1" dirty="0" smtClean="0">
                  <a:solidFill>
                    <a:schemeClr val="bg1"/>
                  </a:solidFill>
                </a:rPr>
                <a:t>APLICACIÓN</a:t>
              </a:r>
              <a:endParaRPr lang="es-ES" b="1" dirty="0">
                <a:solidFill>
                  <a:schemeClr val="bg1"/>
                </a:solidFill>
              </a:endParaRPr>
            </a:p>
          </p:txBody>
        </p:sp>
        <p:sp>
          <p:nvSpPr>
            <p:cNvPr id="18" name="Flecha derecha 17"/>
            <p:cNvSpPr/>
            <p:nvPr/>
          </p:nvSpPr>
          <p:spPr>
            <a:xfrm>
              <a:off x="8625268" y="2406016"/>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SHADER</a:t>
              </a:r>
              <a:endParaRPr lang="es-ES" dirty="0"/>
            </a:p>
          </p:txBody>
        </p:sp>
        <p:sp>
          <p:nvSpPr>
            <p:cNvPr id="19" name="Flecha derecha 18"/>
            <p:cNvSpPr/>
            <p:nvPr/>
          </p:nvSpPr>
          <p:spPr>
            <a:xfrm>
              <a:off x="8634031" y="4629155"/>
              <a:ext cx="2943225" cy="164306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ES" dirty="0" smtClean="0"/>
                <a:t>VISUALIZACIÓN</a:t>
              </a:r>
              <a:endParaRPr lang="es-ES" dirty="0"/>
            </a:p>
          </p:txBody>
        </p:sp>
      </p:grpSp>
      <p:pic>
        <p:nvPicPr>
          <p:cNvPr id="12" name="Imagen 11"/>
          <p:cNvPicPr>
            <a:picLocks noChangeAspect="1"/>
          </p:cNvPicPr>
          <p:nvPr/>
        </p:nvPicPr>
        <p:blipFill>
          <a:blip r:embed="rId3"/>
          <a:stretch>
            <a:fillRect/>
          </a:stretch>
        </p:blipFill>
        <p:spPr>
          <a:xfrm>
            <a:off x="2231421" y="2517426"/>
            <a:ext cx="7867650" cy="4245301"/>
          </a:xfrm>
          <a:prstGeom prst="rect">
            <a:avLst/>
          </a:prstGeom>
        </p:spPr>
      </p:pic>
      <p:sp>
        <p:nvSpPr>
          <p:cNvPr id="15" name="Llamada rectangular 14"/>
          <p:cNvSpPr/>
          <p:nvPr/>
        </p:nvSpPr>
        <p:spPr>
          <a:xfrm>
            <a:off x="9465850" y="475508"/>
            <a:ext cx="2487835" cy="2278123"/>
          </a:xfrm>
          <a:prstGeom prst="wedgeRectCallout">
            <a:avLst>
              <a:gd name="adj1" fmla="val -57014"/>
              <a:gd name="adj2" fmla="val 82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VISUALIZACIÓN Y SHADER RESULTANTE EN EJECUCIÓN</a:t>
            </a:r>
            <a:endParaRPr lang="es-ES" dirty="0"/>
          </a:p>
        </p:txBody>
      </p:sp>
    </p:spTree>
    <p:extLst>
      <p:ext uri="{BB962C8B-B14F-4D97-AF65-F5344CB8AC3E}">
        <p14:creationId xmlns:p14="http://schemas.microsoft.com/office/powerpoint/2010/main" val="394570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par>
                                <p:cTn id="15" presetID="6" presetClass="emph" presetSubtype="0" fill="hold" nodeType="withEffect">
                                  <p:stCondLst>
                                    <p:cond delay="0"/>
                                  </p:stCondLst>
                                  <p:childTnLst>
                                    <p:animScale>
                                      <p:cBhvr>
                                        <p:cTn id="16" dur="2000" fill="hold"/>
                                        <p:tgtEl>
                                          <p:spTgt spid="11"/>
                                        </p:tgtEl>
                                      </p:cBhvr>
                                      <p:by x="50000" y="50000"/>
                                    </p:animScale>
                                  </p:childTnLst>
                                </p:cTn>
                              </p:par>
                              <p:par>
                                <p:cTn id="17" presetID="42" presetClass="path" presetSubtype="0" accel="50000" decel="21000" fill="hold" nodeType="withEffect">
                                  <p:stCondLst>
                                    <p:cond delay="0"/>
                                  </p:stCondLst>
                                  <p:childTnLst>
                                    <p:animMotion origin="layout" path="M -4.375E-6 2.96296E-6 L -0.00117 -0.48982 " pathEditMode="relative" rAng="0" ptsTypes="AA">
                                      <p:cBhvr>
                                        <p:cTn id="18" dur="2000" fill="hold"/>
                                        <p:tgtEl>
                                          <p:spTgt spid="11"/>
                                        </p:tgtEl>
                                        <p:attrNameLst>
                                          <p:attrName>ppt_x</p:attrName>
                                          <p:attrName>ppt_y</p:attrName>
                                        </p:attrNameLst>
                                      </p:cBhvr>
                                      <p:rCtr x="-65" y="-24491"/>
                                    </p:animMotion>
                                  </p:childTnLst>
                                </p:cTn>
                              </p:par>
                              <p:par>
                                <p:cTn id="19" presetID="42" presetClass="entr" presetSubtype="0" fill="hold" nodeType="withEffect">
                                  <p:stCondLst>
                                    <p:cond delay="9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100"/>
                                        <p:tgtEl>
                                          <p:spTgt spid="12"/>
                                        </p:tgtEl>
                                      </p:cBhvr>
                                    </p:animEffect>
                                    <p:anim calcmode="lin" valueType="num">
                                      <p:cBhvr>
                                        <p:cTn id="22" dur="2100" fill="hold"/>
                                        <p:tgtEl>
                                          <p:spTgt spid="12"/>
                                        </p:tgtEl>
                                        <p:attrNameLst>
                                          <p:attrName>ppt_x</p:attrName>
                                        </p:attrNameLst>
                                      </p:cBhvr>
                                      <p:tavLst>
                                        <p:tav tm="0">
                                          <p:val>
                                            <p:strVal val="#ppt_x"/>
                                          </p:val>
                                        </p:tav>
                                        <p:tav tm="100000">
                                          <p:val>
                                            <p:strVal val="#ppt_x"/>
                                          </p:val>
                                        </p:tav>
                                      </p:tavLst>
                                    </p:anim>
                                    <p:anim calcmode="lin" valueType="num">
                                      <p:cBhvr>
                                        <p:cTn id="23" dur="21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Propuesto</a:t>
            </a:r>
          </a:p>
        </p:txBody>
      </p:sp>
      <p:sp>
        <p:nvSpPr>
          <p:cNvPr id="3" name="Marcador de contenido 2"/>
          <p:cNvSpPr>
            <a:spLocks noGrp="1"/>
          </p:cNvSpPr>
          <p:nvPr>
            <p:ph idx="1"/>
          </p:nvPr>
        </p:nvSpPr>
        <p:spPr>
          <a:xfrm>
            <a:off x="676656" y="1825944"/>
            <a:ext cx="10753725" cy="831532"/>
          </a:xfrm>
        </p:spPr>
        <p:txBody>
          <a:bodyPr/>
          <a:lstStyle/>
          <a:p>
            <a:r>
              <a:rPr lang="es-ES" b="1" dirty="0" smtClean="0"/>
              <a:t>Adaptación del modelo de iluminación</a:t>
            </a:r>
          </a:p>
        </p:txBody>
      </p:sp>
      <p:pic>
        <p:nvPicPr>
          <p:cNvPr id="5" name="Imagen 4"/>
          <p:cNvPicPr>
            <a:picLocks noChangeAspect="1"/>
          </p:cNvPicPr>
          <p:nvPr/>
        </p:nvPicPr>
        <p:blipFill>
          <a:blip r:embed="rId3"/>
          <a:stretch>
            <a:fillRect/>
          </a:stretch>
        </p:blipFill>
        <p:spPr>
          <a:xfrm>
            <a:off x="5767387" y="2519781"/>
            <a:ext cx="1971675" cy="1895475"/>
          </a:xfrm>
          <a:prstGeom prst="rect">
            <a:avLst/>
          </a:prstGeom>
        </p:spPr>
      </p:pic>
      <mc:AlternateContent xmlns:mc="http://schemas.openxmlformats.org/markup-compatibility/2006" xmlns:a14="http://schemas.microsoft.com/office/drawing/2010/main">
        <mc:Choice Requires="a14">
          <p:sp>
            <p:nvSpPr>
              <p:cNvPr id="6" name="Rectángulo 5"/>
              <p:cNvSpPr/>
              <p:nvPr/>
            </p:nvSpPr>
            <p:spPr>
              <a:xfrm>
                <a:off x="209991" y="4915001"/>
                <a:ext cx="11220008" cy="11928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2800" smtClean="0">
                          <a:latin typeface="Cambria Math" panose="02040503050406030204" pitchFamily="18" charset="0"/>
                        </a:rPr>
                        <m:t> </m:t>
                      </m:r>
                      <m:sSub>
                        <m:sSubPr>
                          <m:ctrlPr>
                            <a:rPr lang="es-ES" sz="2800" i="1">
                              <a:latin typeface="Cambria Math" panose="02040503050406030204" pitchFamily="18" charset="0"/>
                            </a:rPr>
                          </m:ctrlPr>
                        </m:sSubPr>
                        <m:e>
                          <m:r>
                            <a:rPr lang="en-US" sz="2800" b="0" i="1" smtClean="0">
                              <a:latin typeface="Cambria Math" panose="02040503050406030204" pitchFamily="18" charset="0"/>
                            </a:rPr>
                            <m:t>𝑘</m:t>
                          </m:r>
                        </m:e>
                        <m:sub>
                          <m:r>
                            <a:rPr lang="es-ES" sz="2800" i="1">
                              <a:latin typeface="Cambria Math" panose="02040503050406030204" pitchFamily="18" charset="0"/>
                            </a:rPr>
                            <m:t>𝑎</m:t>
                          </m:r>
                        </m:sub>
                      </m:sSub>
                      <m:sSub>
                        <m:sSubPr>
                          <m:ctrlPr>
                            <a:rPr lang="es-ES" sz="2800" i="1">
                              <a:latin typeface="Cambria Math" panose="02040503050406030204" pitchFamily="18" charset="0"/>
                            </a:rPr>
                          </m:ctrlPr>
                        </m:sSubPr>
                        <m:e>
                          <m:r>
                            <a:rPr lang="es-ES" sz="2800" i="1">
                              <a:latin typeface="Cambria Math" panose="02040503050406030204" pitchFamily="18" charset="0"/>
                            </a:rPr>
                            <m:t>𝑖</m:t>
                          </m:r>
                        </m:e>
                        <m:sub>
                          <m:r>
                            <a:rPr lang="es-ES" sz="2800" i="1">
                              <a:latin typeface="Cambria Math" panose="02040503050406030204" pitchFamily="18" charset="0"/>
                            </a:rPr>
                            <m:t>𝑎</m:t>
                          </m:r>
                        </m:sub>
                      </m:sSub>
                      <m:r>
                        <a:rPr lang="es-ES" sz="2800" i="0">
                          <a:latin typeface="Cambria Math" panose="02040503050406030204" pitchFamily="18" charset="0"/>
                        </a:rPr>
                        <m:t>+</m:t>
                      </m:r>
                      <m:nary>
                        <m:naryPr>
                          <m:chr m:val="∑"/>
                          <m:limLoc m:val="undOvr"/>
                          <m:supHide m:val="on"/>
                          <m:ctrlPr>
                            <a:rPr lang="es-ES" sz="2800" i="1">
                              <a:latin typeface="Cambria Math" panose="02040503050406030204" pitchFamily="18" charset="0"/>
                            </a:rPr>
                          </m:ctrlPr>
                        </m:naryPr>
                        <m:sub>
                          <m:r>
                            <a:rPr lang="es-ES" sz="2800" i="1">
                              <a:latin typeface="Cambria Math" panose="02040503050406030204" pitchFamily="18" charset="0"/>
                            </a:rPr>
                            <m:t>𝑚</m:t>
                          </m:r>
                          <m:r>
                            <a:rPr lang="es-ES" sz="2800" i="0">
                              <a:latin typeface="Cambria Math" panose="02040503050406030204" pitchFamily="18" charset="0"/>
                            </a:rPr>
                            <m:t> ∈ </m:t>
                          </m:r>
                          <m:r>
                            <a:rPr lang="es-ES" sz="2800" b="1" i="0">
                              <a:latin typeface="Cambria Math" panose="02040503050406030204" pitchFamily="18" charset="0"/>
                            </a:rPr>
                            <m:t>𝐥𝐢𝐠𝐡𝐭𝐬</m:t>
                          </m:r>
                        </m:sub>
                        <m:sup/>
                        <m:e>
                          <m:d>
                            <m:dPr>
                              <m:ctrlPr>
                                <a:rPr lang="es-ES" sz="2800" b="1" i="1">
                                  <a:latin typeface="Cambria Math" panose="02040503050406030204" pitchFamily="18" charset="0"/>
                                </a:rPr>
                              </m:ctrlPr>
                            </m:dPr>
                            <m:e>
                              <m:sSub>
                                <m:sSubPr>
                                  <m:ctrlPr>
                                    <a:rPr lang="es-ES" sz="2800" b="1" i="1">
                                      <a:latin typeface="Cambria Math" panose="02040503050406030204" pitchFamily="18" charset="0"/>
                                    </a:rPr>
                                  </m:ctrlPr>
                                </m:sSubPr>
                                <m:e>
                                  <m:r>
                                    <a:rPr lang="es-ES" sz="2800" b="0" i="1">
                                      <a:latin typeface="Cambria Math" panose="02040503050406030204" pitchFamily="18" charset="0"/>
                                    </a:rPr>
                                    <m:t>𝑘</m:t>
                                  </m:r>
                                </m:e>
                                <m:sub>
                                  <m:r>
                                    <a:rPr lang="es-ES" sz="2800" b="0" i="1">
                                      <a:latin typeface="Cambria Math" panose="02040503050406030204" pitchFamily="18" charset="0"/>
                                    </a:rPr>
                                    <m:t>𝑑</m:t>
                                  </m:r>
                                </m:sub>
                              </m:sSub>
                              <m:d>
                                <m:dPr>
                                  <m:ctrlPr>
                                    <a:rPr lang="es-ES" sz="2800" b="1" i="1">
                                      <a:latin typeface="Cambria Math" panose="02040503050406030204" pitchFamily="18" charset="0"/>
                                    </a:rPr>
                                  </m:ctrlPr>
                                </m:dPr>
                                <m:e>
                                  <m:sSub>
                                    <m:sSubPr>
                                      <m:ctrlPr>
                                        <a:rPr lang="es-ES" sz="2800" b="1" i="1">
                                          <a:latin typeface="Cambria Math" panose="02040503050406030204" pitchFamily="18" charset="0"/>
                                        </a:rPr>
                                      </m:ctrlPr>
                                    </m:sSubPr>
                                    <m:e>
                                      <m:acc>
                                        <m:accPr>
                                          <m:chr m:val="̂"/>
                                          <m:ctrlPr>
                                            <a:rPr lang="es-ES" sz="2800" b="1" i="1">
                                              <a:latin typeface="Cambria Math" panose="02040503050406030204" pitchFamily="18" charset="0"/>
                                            </a:rPr>
                                          </m:ctrlPr>
                                        </m:accPr>
                                        <m:e>
                                          <m:r>
                                            <a:rPr lang="es-ES" sz="2800" b="0" i="1">
                                              <a:latin typeface="Cambria Math" panose="02040503050406030204" pitchFamily="18" charset="0"/>
                                            </a:rPr>
                                            <m:t>𝐿</m:t>
                                          </m:r>
                                        </m:e>
                                      </m:acc>
                                    </m:e>
                                    <m:sub>
                                      <m:r>
                                        <a:rPr lang="es-ES" sz="2800" b="0" i="1">
                                          <a:latin typeface="Cambria Math" panose="02040503050406030204" pitchFamily="18" charset="0"/>
                                        </a:rPr>
                                        <m:t>𝑚</m:t>
                                      </m:r>
                                    </m:sub>
                                  </m:sSub>
                                  <m:r>
                                    <a:rPr lang="es-ES" sz="2800" b="0" i="0">
                                      <a:latin typeface="Cambria Math" panose="02040503050406030204" pitchFamily="18" charset="0"/>
                                    </a:rPr>
                                    <m:t> ∙</m:t>
                                  </m:r>
                                  <m:acc>
                                    <m:accPr>
                                      <m:chr m:val="̂"/>
                                      <m:ctrlPr>
                                        <a:rPr lang="es-ES" sz="2800" b="0" i="1">
                                          <a:latin typeface="Cambria Math" panose="02040503050406030204" pitchFamily="18" charset="0"/>
                                        </a:rPr>
                                      </m:ctrlPr>
                                    </m:accPr>
                                    <m:e>
                                      <m:r>
                                        <a:rPr lang="es-ES" sz="2800" b="0" i="1">
                                          <a:latin typeface="Cambria Math" panose="02040503050406030204" pitchFamily="18" charset="0"/>
                                        </a:rPr>
                                        <m:t>𝑁</m:t>
                                      </m:r>
                                    </m:e>
                                  </m:acc>
                                </m:e>
                              </m:d>
                              <m:sSub>
                                <m:sSubPr>
                                  <m:ctrlPr>
                                    <a:rPr lang="es-ES" sz="2800" b="1" i="1">
                                      <a:latin typeface="Cambria Math" panose="02040503050406030204" pitchFamily="18" charset="0"/>
                                    </a:rPr>
                                  </m:ctrlPr>
                                </m:sSubPr>
                                <m:e>
                                  <m:r>
                                    <a:rPr lang="es-ES" sz="2800" b="0" i="1">
                                      <a:latin typeface="Cambria Math" panose="02040503050406030204" pitchFamily="18" charset="0"/>
                                    </a:rPr>
                                    <m:t>𝑖</m:t>
                                  </m:r>
                                </m:e>
                                <m:sub>
                                  <m:r>
                                    <a:rPr lang="es-ES" sz="2800" b="0" i="1">
                                      <a:latin typeface="Cambria Math" panose="02040503050406030204" pitchFamily="18" charset="0"/>
                                    </a:rPr>
                                    <m:t>𝑚</m:t>
                                  </m:r>
                                  <m:r>
                                    <a:rPr lang="es-ES" sz="2800" b="0" i="0">
                                      <a:latin typeface="Cambria Math" panose="02040503050406030204" pitchFamily="18" charset="0"/>
                                    </a:rPr>
                                    <m:t>,</m:t>
                                  </m:r>
                                  <m:r>
                                    <a:rPr lang="es-ES" sz="2800" b="0" i="1">
                                      <a:latin typeface="Cambria Math" panose="02040503050406030204" pitchFamily="18" charset="0"/>
                                    </a:rPr>
                                    <m:t>𝑑</m:t>
                                  </m:r>
                                </m:sub>
                              </m:sSub>
                              <m:r>
                                <a:rPr lang="es-ES" sz="2800" b="0" i="0">
                                  <a:latin typeface="Cambria Math" panose="02040503050406030204" pitchFamily="18" charset="0"/>
                                </a:rPr>
                                <m:t>+</m:t>
                              </m:r>
                              <m:sSub>
                                <m:sSubPr>
                                  <m:ctrlPr>
                                    <a:rPr lang="es-ES" sz="2800" b="0" i="1">
                                      <a:latin typeface="Cambria Math" panose="02040503050406030204" pitchFamily="18" charset="0"/>
                                    </a:rPr>
                                  </m:ctrlPr>
                                </m:sSubPr>
                                <m:e>
                                  <m:r>
                                    <a:rPr lang="en-US" sz="2800" b="0" i="1" smtClean="0">
                                      <a:latin typeface="Cambria Math" panose="02040503050406030204" pitchFamily="18" charset="0"/>
                                    </a:rPr>
                                    <m:t>𝑘</m:t>
                                  </m:r>
                                </m:e>
                                <m:sub>
                                  <m:r>
                                    <a:rPr lang="es-ES" sz="2800" b="0" i="1">
                                      <a:latin typeface="Cambria Math" panose="02040503050406030204" pitchFamily="18" charset="0"/>
                                    </a:rPr>
                                    <m:t>𝑠</m:t>
                                  </m:r>
                                </m:sub>
                              </m:sSub>
                              <m:sSup>
                                <m:sSupPr>
                                  <m:ctrlPr>
                                    <a:rPr lang="es-ES" sz="2800" b="0" i="1">
                                      <a:latin typeface="Cambria Math" panose="02040503050406030204" pitchFamily="18" charset="0"/>
                                    </a:rPr>
                                  </m:ctrlPr>
                                </m:sSupPr>
                                <m:e>
                                  <m:d>
                                    <m:dPr>
                                      <m:ctrlPr>
                                        <a:rPr lang="es-ES" sz="2800" b="0" i="1">
                                          <a:latin typeface="Cambria Math" panose="02040503050406030204" pitchFamily="18" charset="0"/>
                                        </a:rPr>
                                      </m:ctrlPr>
                                    </m:dPr>
                                    <m:e>
                                      <m:acc>
                                        <m:accPr>
                                          <m:chr m:val="̂"/>
                                          <m:ctrlPr>
                                            <a:rPr lang="es-ES" sz="2800" b="0" i="1">
                                              <a:latin typeface="Cambria Math" panose="02040503050406030204" pitchFamily="18" charset="0"/>
                                            </a:rPr>
                                          </m:ctrlPr>
                                        </m:accPr>
                                        <m:e>
                                          <m:r>
                                            <a:rPr lang="es-ES" sz="2800" b="0" i="1">
                                              <a:latin typeface="Cambria Math" panose="02040503050406030204" pitchFamily="18" charset="0"/>
                                            </a:rPr>
                                            <m:t>𝑁</m:t>
                                          </m:r>
                                        </m:e>
                                      </m:acc>
                                      <m:r>
                                        <a:rPr lang="es-ES" sz="2800" b="0" i="0">
                                          <a:latin typeface="Cambria Math" panose="02040503050406030204" pitchFamily="18" charset="0"/>
                                        </a:rPr>
                                        <m:t>∙</m:t>
                                      </m:r>
                                      <m:acc>
                                        <m:accPr>
                                          <m:chr m:val="̂"/>
                                          <m:ctrlPr>
                                            <a:rPr lang="es-ES" sz="2800" b="0" i="1">
                                              <a:latin typeface="Cambria Math" panose="02040503050406030204" pitchFamily="18" charset="0"/>
                                            </a:rPr>
                                          </m:ctrlPr>
                                        </m:accPr>
                                        <m:e>
                                          <m:r>
                                            <a:rPr lang="es-ES" sz="2800" b="0" i="1">
                                              <a:latin typeface="Cambria Math" panose="02040503050406030204" pitchFamily="18" charset="0"/>
                                            </a:rPr>
                                            <m:t>𝐻</m:t>
                                          </m:r>
                                        </m:e>
                                      </m:acc>
                                    </m:e>
                                  </m:d>
                                </m:e>
                                <m:sup>
                                  <m:r>
                                    <a:rPr lang="es-ES" sz="2800" b="0" i="1">
                                      <a:latin typeface="Cambria Math" panose="02040503050406030204" pitchFamily="18" charset="0"/>
                                    </a:rPr>
                                    <m:t>𝛼</m:t>
                                  </m:r>
                                </m:sup>
                              </m:sSup>
                              <m:sSub>
                                <m:sSubPr>
                                  <m:ctrlPr>
                                    <a:rPr lang="es-ES" sz="2800" b="0" i="1">
                                      <a:latin typeface="Cambria Math" panose="02040503050406030204" pitchFamily="18" charset="0"/>
                                    </a:rPr>
                                  </m:ctrlPr>
                                </m:sSubPr>
                                <m:e>
                                  <m:r>
                                    <a:rPr lang="es-ES" sz="2800" b="0" i="1">
                                      <a:latin typeface="Cambria Math" panose="02040503050406030204" pitchFamily="18" charset="0"/>
                                    </a:rPr>
                                    <m:t>𝑖</m:t>
                                  </m:r>
                                </m:e>
                                <m:sub>
                                  <m:r>
                                    <a:rPr lang="es-ES" sz="2800" b="0" i="1">
                                      <a:latin typeface="Cambria Math" panose="02040503050406030204" pitchFamily="18" charset="0"/>
                                    </a:rPr>
                                    <m:t>𝑚</m:t>
                                  </m:r>
                                  <m:r>
                                    <a:rPr lang="es-ES" sz="2800" b="0" i="0">
                                      <a:latin typeface="Cambria Math" panose="02040503050406030204" pitchFamily="18" charset="0"/>
                                    </a:rPr>
                                    <m:t>,</m:t>
                                  </m:r>
                                  <m:r>
                                    <a:rPr lang="es-ES" sz="2800" b="0" i="1">
                                      <a:latin typeface="Cambria Math" panose="02040503050406030204" pitchFamily="18" charset="0"/>
                                    </a:rPr>
                                    <m:t>𝑠</m:t>
                                  </m:r>
                                </m:sub>
                              </m:sSub>
                            </m:e>
                          </m:d>
                          <m:r>
                            <a:rPr lang="es-ES" sz="2800" b="0" i="0">
                              <a:latin typeface="Cambria Math" panose="02040503050406030204" pitchFamily="18" charset="0"/>
                            </a:rPr>
                            <m:t>= </m:t>
                          </m:r>
                          <m:sSub>
                            <m:sSubPr>
                              <m:ctrlPr>
                                <a:rPr lang="es-ES" sz="2800" b="0" i="1">
                                  <a:latin typeface="Cambria Math" panose="02040503050406030204" pitchFamily="18" charset="0"/>
                                </a:rPr>
                              </m:ctrlPr>
                            </m:sSubPr>
                            <m:e>
                              <m:r>
                                <a:rPr lang="es-ES" sz="2800" b="0" i="1">
                                  <a:latin typeface="Cambria Math" panose="02040503050406030204" pitchFamily="18" charset="0"/>
                                </a:rPr>
                                <m:t>𝐼</m:t>
                              </m:r>
                            </m:e>
                            <m:sub>
                              <m:r>
                                <a:rPr lang="es-ES" sz="2800" b="0" i="1">
                                  <a:latin typeface="Cambria Math" panose="02040503050406030204" pitchFamily="18" charset="0"/>
                                </a:rPr>
                                <m:t>𝑏𝑝</m:t>
                              </m:r>
                            </m:sub>
                          </m:sSub>
                        </m:e>
                      </m:nary>
                    </m:oMath>
                  </m:oMathPara>
                </a14:m>
                <a:endParaRPr lang="es-ES" sz="2800" dirty="0"/>
              </a:p>
            </p:txBody>
          </p:sp>
        </mc:Choice>
        <mc:Fallback xmlns="">
          <p:sp>
            <p:nvSpPr>
              <p:cNvPr id="6" name="Rectángulo 5"/>
              <p:cNvSpPr>
                <a:spLocks noRot="1" noChangeAspect="1" noMove="1" noResize="1" noEditPoints="1" noAdjustHandles="1" noChangeArrowheads="1" noChangeShapeType="1" noTextEdit="1"/>
              </p:cNvSpPr>
              <p:nvPr/>
            </p:nvSpPr>
            <p:spPr>
              <a:xfrm>
                <a:off x="209991" y="4915001"/>
                <a:ext cx="11220008" cy="1192891"/>
              </a:xfrm>
              <a:prstGeom prst="rect">
                <a:avLst/>
              </a:prstGeom>
              <a:blipFill rotWithShape="0">
                <a:blip r:embed="rId4"/>
                <a:stretch>
                  <a:fillRect/>
                </a:stretch>
              </a:blipFill>
            </p:spPr>
            <p:txBody>
              <a:bodyPr/>
              <a:lstStyle/>
              <a:p>
                <a:r>
                  <a:rPr lang="es-ES">
                    <a:noFill/>
                  </a:rPr>
                  <a:t> </a:t>
                </a:r>
              </a:p>
            </p:txBody>
          </p:sp>
        </mc:Fallback>
      </mc:AlternateContent>
      <p:cxnSp>
        <p:nvCxnSpPr>
          <p:cNvPr id="8" name="Conector recto de flecha 7"/>
          <p:cNvCxnSpPr/>
          <p:nvPr/>
        </p:nvCxnSpPr>
        <p:spPr>
          <a:xfrm flipH="1">
            <a:off x="4329114" y="3157221"/>
            <a:ext cx="1909761" cy="1957704"/>
          </a:xfrm>
          <a:prstGeom prst="straightConnector1">
            <a:avLst/>
          </a:prstGeom>
          <a:ln w="28575">
            <a:solidFill>
              <a:srgbClr val="FFC000"/>
            </a:solidFill>
            <a:headEnd type="ova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6238875" y="3350679"/>
            <a:ext cx="627062" cy="1907121"/>
          </a:xfrm>
          <a:prstGeom prst="straightConnector1">
            <a:avLst/>
          </a:prstGeom>
          <a:ln w="38100">
            <a:solidFill>
              <a:srgbClr val="00B050"/>
            </a:solidFill>
            <a:headEnd type="ova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5514975" y="3700881"/>
            <a:ext cx="723900" cy="1556919"/>
          </a:xfrm>
          <a:prstGeom prst="straightConnector1">
            <a:avLst/>
          </a:prstGeom>
          <a:ln w="28575">
            <a:solidFill>
              <a:srgbClr val="00B0F0"/>
            </a:solidFill>
            <a:headEnd type="ova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6238875" y="3711568"/>
            <a:ext cx="1254125" cy="1482732"/>
          </a:xfrm>
          <a:prstGeom prst="straightConnector1">
            <a:avLst/>
          </a:prstGeom>
          <a:ln w="28575">
            <a:solidFill>
              <a:srgbClr val="00B0F0"/>
            </a:solidFill>
            <a:headEnd type="ova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7358062" y="3371851"/>
            <a:ext cx="2696016" cy="1822449"/>
          </a:xfrm>
          <a:prstGeom prst="straightConnector1">
            <a:avLst/>
          </a:prstGeom>
          <a:ln w="38100">
            <a:solidFill>
              <a:srgbClr val="FFFF00"/>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238875" y="3541536"/>
            <a:ext cx="2033867" cy="1652764"/>
          </a:xfrm>
          <a:prstGeom prst="straightConnector1">
            <a:avLst/>
          </a:prstGeom>
          <a:ln w="38100">
            <a:solidFill>
              <a:srgbClr val="FF0000"/>
            </a:solidFill>
            <a:headEnd type="ova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ángulo 23"/>
              <p:cNvSpPr/>
              <p:nvPr/>
            </p:nvSpPr>
            <p:spPr>
              <a:xfrm>
                <a:off x="8462962" y="3462439"/>
                <a:ext cx="1400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𝐶𝑜𝑙𝑜𝑟</m:t>
                      </m:r>
                      <m:r>
                        <a:rPr lang="en-US" b="0" i="1" smtClean="0">
                          <a:latin typeface="Cambria Math" panose="02040503050406030204" pitchFamily="18" charset="0"/>
                        </a:rPr>
                        <m:t> </m:t>
                      </m:r>
                      <m:r>
                        <a:rPr lang="en-US" b="0" i="1" smtClean="0">
                          <a:latin typeface="Cambria Math" panose="02040503050406030204" pitchFamily="18" charset="0"/>
                        </a:rPr>
                        <m:t>𝑓𝑖𝑛𝑎𝑙</m:t>
                      </m:r>
                    </m:oMath>
                  </m:oMathPara>
                </a14:m>
                <a:endParaRPr lang="es-ES" dirty="0"/>
              </a:p>
            </p:txBody>
          </p:sp>
        </mc:Choice>
        <mc:Fallback xmlns="">
          <p:sp>
            <p:nvSpPr>
              <p:cNvPr id="24" name="Rectángulo 23"/>
              <p:cNvSpPr>
                <a:spLocks noRot="1" noChangeAspect="1" noMove="1" noResize="1" noEditPoints="1" noAdjustHandles="1" noChangeArrowheads="1" noChangeShapeType="1" noTextEdit="1"/>
              </p:cNvSpPr>
              <p:nvPr/>
            </p:nvSpPr>
            <p:spPr>
              <a:xfrm>
                <a:off x="8462962" y="3462439"/>
                <a:ext cx="1400896" cy="369332"/>
              </a:xfrm>
              <a:prstGeom prst="rect">
                <a:avLst/>
              </a:prstGeom>
              <a:blipFill rotWithShape="0">
                <a:blip r:embed="rId5"/>
                <a:stretch>
                  <a:fillRect b="-11475"/>
                </a:stretch>
              </a:blipFill>
            </p:spPr>
            <p:txBody>
              <a:bodyPr/>
              <a:lstStyle/>
              <a:p>
                <a:r>
                  <a:rPr lang="es-ES">
                    <a:noFill/>
                  </a:rPr>
                  <a:t> </a:t>
                </a:r>
              </a:p>
            </p:txBody>
          </p:sp>
        </mc:Fallback>
      </mc:AlternateContent>
    </p:spTree>
    <p:extLst>
      <p:ext uri="{BB962C8B-B14F-4D97-AF65-F5344CB8AC3E}">
        <p14:creationId xmlns:p14="http://schemas.microsoft.com/office/powerpoint/2010/main" val="1749274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Propuesto</a:t>
            </a:r>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Nodos Fuente de datos</a:t>
            </a:r>
          </a:p>
        </p:txBody>
      </p:sp>
      <p:pic>
        <p:nvPicPr>
          <p:cNvPr id="7" name="Imagen 6"/>
          <p:cNvPicPr>
            <a:picLocks noChangeAspect="1"/>
          </p:cNvPicPr>
          <p:nvPr/>
        </p:nvPicPr>
        <p:blipFill>
          <a:blip r:embed="rId3"/>
          <a:stretch>
            <a:fillRect/>
          </a:stretch>
        </p:blipFill>
        <p:spPr>
          <a:xfrm>
            <a:off x="5476874" y="2802845"/>
            <a:ext cx="5953125" cy="1571625"/>
          </a:xfrm>
          <a:prstGeom prst="rect">
            <a:avLst/>
          </a:prstGeom>
        </p:spPr>
      </p:pic>
    </p:spTree>
    <p:extLst>
      <p:ext uri="{BB962C8B-B14F-4D97-AF65-F5344CB8AC3E}">
        <p14:creationId xmlns:p14="http://schemas.microsoft.com/office/powerpoint/2010/main" val="14426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Propuesto</a:t>
            </a:r>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Nodos de operaciones</a:t>
            </a:r>
          </a:p>
        </p:txBody>
      </p:sp>
      <p:pic>
        <p:nvPicPr>
          <p:cNvPr id="5" name="Imagen 4"/>
          <p:cNvPicPr>
            <a:picLocks noChangeAspect="1"/>
          </p:cNvPicPr>
          <p:nvPr/>
        </p:nvPicPr>
        <p:blipFill>
          <a:blip r:embed="rId3"/>
          <a:stretch>
            <a:fillRect/>
          </a:stretch>
        </p:blipFill>
        <p:spPr>
          <a:xfrm>
            <a:off x="6315456" y="499533"/>
            <a:ext cx="5133975" cy="6067425"/>
          </a:xfrm>
          <a:prstGeom prst="rect">
            <a:avLst/>
          </a:prstGeom>
        </p:spPr>
      </p:pic>
    </p:spTree>
    <p:extLst>
      <p:ext uri="{BB962C8B-B14F-4D97-AF65-F5344CB8AC3E}">
        <p14:creationId xmlns:p14="http://schemas.microsoft.com/office/powerpoint/2010/main" val="2258027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Propuesto</a:t>
            </a:r>
            <a:endParaRPr lang="es-ES" dirty="0"/>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Resolución del grafo</a:t>
            </a:r>
          </a:p>
        </p:txBody>
      </p:sp>
    </p:spTree>
    <p:extLst>
      <p:ext uri="{BB962C8B-B14F-4D97-AF65-F5344CB8AC3E}">
        <p14:creationId xmlns:p14="http://schemas.microsoft.com/office/powerpoint/2010/main" val="4032363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Experimentación </a:t>
            </a:r>
            <a:endParaRPr lang="es-ES" dirty="0"/>
          </a:p>
        </p:txBody>
      </p:sp>
      <p:sp>
        <p:nvSpPr>
          <p:cNvPr id="3" name="Marcador de contenido 2"/>
          <p:cNvSpPr>
            <a:spLocks noGrp="1"/>
          </p:cNvSpPr>
          <p:nvPr>
            <p:ph idx="1"/>
          </p:nvPr>
        </p:nvSpPr>
        <p:spPr>
          <a:xfrm>
            <a:off x="676656" y="1825944"/>
            <a:ext cx="10753725" cy="831532"/>
          </a:xfrm>
        </p:spPr>
        <p:txBody>
          <a:bodyPr/>
          <a:lstStyle/>
          <a:p>
            <a:pPr marL="0" indent="0">
              <a:buNone/>
            </a:pPr>
            <a:r>
              <a:rPr lang="es-ES" b="1" dirty="0" smtClean="0"/>
              <a:t>Demostración del programa en ejecución</a:t>
            </a:r>
          </a:p>
        </p:txBody>
      </p:sp>
    </p:spTree>
    <p:extLst>
      <p:ext uri="{BB962C8B-B14F-4D97-AF65-F5344CB8AC3E}">
        <p14:creationId xmlns:p14="http://schemas.microsoft.com/office/powerpoint/2010/main" val="2226310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Conclusión y trabajos futuros</a:t>
            </a:r>
            <a:endParaRPr lang="es-ES" dirty="0"/>
          </a:p>
        </p:txBody>
      </p:sp>
      <p:sp>
        <p:nvSpPr>
          <p:cNvPr id="3" name="Marcador de contenido 2"/>
          <p:cNvSpPr>
            <a:spLocks noGrp="1"/>
          </p:cNvSpPr>
          <p:nvPr>
            <p:ph idx="1"/>
          </p:nvPr>
        </p:nvSpPr>
        <p:spPr>
          <a:xfrm>
            <a:off x="657224" y="2157731"/>
            <a:ext cx="10753725" cy="3706040"/>
          </a:xfrm>
        </p:spPr>
        <p:txBody>
          <a:bodyPr>
            <a:normAutofit/>
          </a:bodyPr>
          <a:lstStyle/>
          <a:p>
            <a:pPr marL="0" indent="0">
              <a:buNone/>
            </a:pPr>
            <a:r>
              <a:rPr lang="es-ES" b="1" dirty="0" smtClean="0"/>
              <a:t>Conclusiones</a:t>
            </a:r>
            <a:endParaRPr lang="es-ES" b="1" dirty="0" smtClean="0"/>
          </a:p>
          <a:p>
            <a:pPr>
              <a:lnSpc>
                <a:spcPct val="200000"/>
              </a:lnSpc>
              <a:buFont typeface="Wingdings" panose="05000000000000000000" pitchFamily="2" charset="2"/>
              <a:buChar char="§"/>
            </a:pPr>
            <a:r>
              <a:rPr lang="es-ES" dirty="0" smtClean="0"/>
              <a:t>Herramienta que cumple con todos los objetivos propuestos  </a:t>
            </a:r>
            <a:endParaRPr lang="es-ES" dirty="0" smtClean="0"/>
          </a:p>
          <a:p>
            <a:pPr marL="0" indent="0">
              <a:lnSpc>
                <a:spcPct val="200000"/>
              </a:lnSpc>
              <a:buNone/>
            </a:pPr>
            <a:r>
              <a:rPr lang="es-ES" b="1" dirty="0" smtClean="0"/>
              <a:t>Principal aportación</a:t>
            </a:r>
            <a:r>
              <a:rPr lang="es-ES" b="1" smtClean="0"/>
              <a:t>:</a:t>
            </a:r>
            <a:r>
              <a:rPr lang="es-ES" smtClean="0"/>
              <a:t>  g</a:t>
            </a:r>
            <a:r>
              <a:rPr lang="es-ES" smtClean="0"/>
              <a:t>enera </a:t>
            </a:r>
            <a:r>
              <a:rPr lang="es-ES" dirty="0" smtClean="0"/>
              <a:t>Shaders de fácil integración en sistemas externos</a:t>
            </a:r>
          </a:p>
          <a:p>
            <a:pPr marL="0" indent="0">
              <a:buNone/>
            </a:pPr>
            <a:endParaRPr lang="es-ES" b="1" dirty="0" smtClean="0"/>
          </a:p>
          <a:p>
            <a:pPr marL="0" indent="0">
              <a:buNone/>
            </a:pPr>
            <a:endParaRPr lang="es-ES" b="1" dirty="0" smtClean="0"/>
          </a:p>
          <a:p>
            <a:pPr marL="0" indent="0">
              <a:buNone/>
            </a:pPr>
            <a:endParaRPr lang="es-ES" b="1" dirty="0" smtClean="0"/>
          </a:p>
        </p:txBody>
      </p:sp>
    </p:spTree>
    <p:extLst>
      <p:ext uri="{BB962C8B-B14F-4D97-AF65-F5344CB8AC3E}">
        <p14:creationId xmlns:p14="http://schemas.microsoft.com/office/powerpoint/2010/main" val="4200745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Conclusión y trabajos futuros</a:t>
            </a:r>
            <a:endParaRPr lang="es-ES" dirty="0"/>
          </a:p>
        </p:txBody>
      </p:sp>
      <p:sp>
        <p:nvSpPr>
          <p:cNvPr id="3" name="Marcador de contenido 2"/>
          <p:cNvSpPr>
            <a:spLocks noGrp="1"/>
          </p:cNvSpPr>
          <p:nvPr>
            <p:ph idx="1"/>
          </p:nvPr>
        </p:nvSpPr>
        <p:spPr>
          <a:xfrm>
            <a:off x="676274" y="2157731"/>
            <a:ext cx="10753725" cy="3706040"/>
          </a:xfrm>
        </p:spPr>
        <p:txBody>
          <a:bodyPr>
            <a:normAutofit/>
          </a:bodyPr>
          <a:lstStyle/>
          <a:p>
            <a:pPr marL="0" indent="0">
              <a:buNone/>
            </a:pPr>
            <a:r>
              <a:rPr lang="es-ES" b="1" dirty="0" smtClean="0"/>
              <a:t>Trabajos futuros:</a:t>
            </a:r>
          </a:p>
          <a:p>
            <a:pPr marL="0" indent="0">
              <a:buNone/>
            </a:pPr>
            <a:endParaRPr lang="es-ES" b="1" dirty="0" smtClean="0"/>
          </a:p>
          <a:p>
            <a:pPr>
              <a:buFont typeface="Wingdings" panose="05000000000000000000" pitchFamily="2" charset="2"/>
              <a:buChar char="§"/>
            </a:pPr>
            <a:r>
              <a:rPr lang="es-ES" dirty="0" smtClean="0"/>
              <a:t>Mejoras generales sobre la aplicación: En usabilidad, en interacción</a:t>
            </a:r>
            <a:r>
              <a:rPr lang="es-ES" dirty="0"/>
              <a:t> </a:t>
            </a:r>
            <a:r>
              <a:rPr lang="es-ES" dirty="0" smtClean="0"/>
              <a:t>etc.</a:t>
            </a:r>
          </a:p>
          <a:p>
            <a:pPr>
              <a:buFont typeface="Wingdings" panose="05000000000000000000" pitchFamily="2" charset="2"/>
              <a:buChar char="§"/>
            </a:pPr>
            <a:endParaRPr lang="es-ES" dirty="0" smtClean="0"/>
          </a:p>
          <a:p>
            <a:pPr>
              <a:buFont typeface="Wingdings" panose="05000000000000000000" pitchFamily="2" charset="2"/>
              <a:buChar char="§"/>
            </a:pPr>
            <a:r>
              <a:rPr lang="es-ES" dirty="0" smtClean="0"/>
              <a:t>Invertir en un modelo de iluminación más competitivo.</a:t>
            </a:r>
          </a:p>
          <a:p>
            <a:pPr>
              <a:buFont typeface="Wingdings" panose="05000000000000000000" pitchFamily="2" charset="2"/>
              <a:buChar char="§"/>
            </a:pPr>
            <a:endParaRPr lang="en-US" dirty="0"/>
          </a:p>
          <a:p>
            <a:pPr>
              <a:buFont typeface="Wingdings" panose="05000000000000000000" pitchFamily="2" charset="2"/>
              <a:buChar char="§"/>
            </a:pPr>
            <a:r>
              <a:rPr lang="es-ES" dirty="0" smtClean="0"/>
              <a:t>Biblioteca de nodos más completa</a:t>
            </a:r>
          </a:p>
          <a:p>
            <a:pPr marL="0" indent="0">
              <a:buNone/>
            </a:pPr>
            <a:endParaRPr lang="es-ES" dirty="0" smtClean="0"/>
          </a:p>
          <a:p>
            <a:pPr marL="0" indent="0">
              <a:buNone/>
            </a:pPr>
            <a:endParaRPr lang="es-ES" b="1" dirty="0" smtClean="0"/>
          </a:p>
          <a:p>
            <a:pPr marL="0" indent="0">
              <a:buNone/>
            </a:pPr>
            <a:endParaRPr lang="es-ES" b="1" dirty="0" smtClean="0"/>
          </a:p>
        </p:txBody>
      </p:sp>
    </p:spTree>
    <p:extLst>
      <p:ext uri="{BB962C8B-B14F-4D97-AF65-F5344CB8AC3E}">
        <p14:creationId xmlns:p14="http://schemas.microsoft.com/office/powerpoint/2010/main" val="304051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r>
              <a:rPr lang="en-US" dirty="0" smtClean="0"/>
              <a:t> </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1239989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03504" y="1592718"/>
            <a:ext cx="10782300" cy="1452638"/>
          </a:xfrm>
        </p:spPr>
        <p:txBody>
          <a:bodyPr/>
          <a:lstStyle/>
          <a:p>
            <a:r>
              <a:rPr lang="es-ES" dirty="0" smtClean="0"/>
              <a:t>Gracias por su atención</a:t>
            </a:r>
            <a:endParaRPr lang="es-ES" dirty="0"/>
          </a:p>
        </p:txBody>
      </p:sp>
      <p:sp>
        <p:nvSpPr>
          <p:cNvPr id="3" name="Subtítulo 2"/>
          <p:cNvSpPr>
            <a:spLocks noGrp="1"/>
          </p:cNvSpPr>
          <p:nvPr>
            <p:ph type="subTitle" idx="1"/>
          </p:nvPr>
        </p:nvSpPr>
        <p:spPr/>
        <p:txBody>
          <a:bodyPr/>
          <a:lstStyle/>
          <a:p>
            <a:r>
              <a:rPr lang="es-ES" dirty="0" smtClean="0"/>
              <a:t>Santiago Palacio Caro</a:t>
            </a:r>
          </a:p>
          <a:p>
            <a:r>
              <a:rPr lang="es-ES" dirty="0" smtClean="0"/>
              <a:t>Septiembre 17 de 2015</a:t>
            </a:r>
            <a:endParaRPr lang="es-ES" dirty="0"/>
          </a:p>
        </p:txBody>
      </p:sp>
      <p:pic>
        <p:nvPicPr>
          <p:cNvPr id="4" name="Imagen 3"/>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596642" y="4123267"/>
            <a:ext cx="1789162" cy="870403"/>
          </a:xfrm>
          <a:prstGeom prst="rect">
            <a:avLst/>
          </a:prstGeom>
        </p:spPr>
      </p:pic>
      <p:pic>
        <p:nvPicPr>
          <p:cNvPr id="5" name="Imagen 4"/>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648064" y="4123267"/>
            <a:ext cx="894906" cy="870403"/>
          </a:xfrm>
          <a:prstGeom prst="rect">
            <a:avLst/>
          </a:prstGeom>
        </p:spPr>
      </p:pic>
      <p:pic>
        <p:nvPicPr>
          <p:cNvPr id="6" name="Imagen 5"/>
          <p:cNvPicPr/>
          <p:nvPr/>
        </p:nvPicPr>
        <p:blipFill>
          <a:blip r:embed="rId4">
            <a:duotone>
              <a:prstClr val="black"/>
              <a:schemeClr val="accent1">
                <a:tint val="45000"/>
                <a:satMod val="400000"/>
              </a:schemeClr>
            </a:duotone>
          </a:blip>
          <a:stretch>
            <a:fillRect/>
          </a:stretch>
        </p:blipFill>
        <p:spPr>
          <a:xfrm>
            <a:off x="8648064" y="5077279"/>
            <a:ext cx="2737740" cy="1008641"/>
          </a:xfrm>
          <a:prstGeom prst="rect">
            <a:avLst/>
          </a:prstGeom>
        </p:spPr>
      </p:pic>
    </p:spTree>
    <p:extLst>
      <p:ext uri="{BB962C8B-B14F-4D97-AF65-F5344CB8AC3E}">
        <p14:creationId xmlns:p14="http://schemas.microsoft.com/office/powerpoint/2010/main" val="268234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
            </a:pPr>
            <a:r>
              <a:rPr lang="es-ES" b="1" dirty="0" smtClean="0"/>
              <a:t>Herramienta de generación de </a:t>
            </a:r>
            <a:r>
              <a:rPr lang="es-ES" b="1" dirty="0" smtClean="0"/>
              <a:t>shaders</a:t>
            </a:r>
          </a:p>
          <a:p>
            <a:pPr>
              <a:buFont typeface="Wingdings" panose="05000000000000000000" pitchFamily="2" charset="2"/>
              <a:buChar char="§"/>
            </a:pPr>
            <a:endParaRPr lang="es-ES" b="1" dirty="0" smtClean="0"/>
          </a:p>
          <a:p>
            <a:pPr>
              <a:buFont typeface="Wingdings" panose="05000000000000000000" pitchFamily="2" charset="2"/>
              <a:buChar char="§"/>
            </a:pPr>
            <a:r>
              <a:rPr lang="es-ES" dirty="0" smtClean="0"/>
              <a:t>Modelo de iluminación parametrizable</a:t>
            </a:r>
          </a:p>
          <a:p>
            <a:pPr>
              <a:buFont typeface="Wingdings" panose="05000000000000000000" pitchFamily="2" charset="2"/>
              <a:buChar char="§"/>
            </a:pPr>
            <a:r>
              <a:rPr lang="es-ES" dirty="0" smtClean="0"/>
              <a:t>Editor de nodos</a:t>
            </a:r>
          </a:p>
          <a:p>
            <a:pPr>
              <a:buFont typeface="Wingdings" panose="05000000000000000000" pitchFamily="2" charset="2"/>
              <a:buChar char="§"/>
            </a:pPr>
            <a:r>
              <a:rPr lang="es-ES" dirty="0" smtClean="0"/>
              <a:t>Usable e intuitiva</a:t>
            </a:r>
          </a:p>
          <a:p>
            <a:pPr>
              <a:buFont typeface="Wingdings" panose="05000000000000000000" pitchFamily="2" charset="2"/>
              <a:buChar char="§"/>
            </a:pPr>
            <a:r>
              <a:rPr lang="es-ES" dirty="0" smtClean="0"/>
              <a:t>Generar Shaders a partir del grafo del editor de nodos</a:t>
            </a:r>
          </a:p>
          <a:p>
            <a:endParaRPr lang="es-ES" dirty="0"/>
          </a:p>
        </p:txBody>
      </p:sp>
    </p:spTree>
    <p:extLst>
      <p:ext uri="{BB962C8B-B14F-4D97-AF65-F5344CB8AC3E}">
        <p14:creationId xmlns:p14="http://schemas.microsoft.com/office/powerpoint/2010/main" val="1198785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p:txBody>
          <a:bodyPr/>
          <a:lstStyle/>
          <a:p>
            <a:r>
              <a:rPr lang="es-ES" b="1" dirty="0" smtClean="0"/>
              <a:t>Modelo de iluminación: Modelo de Blinn-Phong</a:t>
            </a:r>
            <a:endParaRPr lang="es-ES" b="1" dirty="0"/>
          </a:p>
        </p:txBody>
      </p:sp>
      <mc:AlternateContent xmlns:mc="http://schemas.openxmlformats.org/markup-compatibility/2006" xmlns:a14="http://schemas.microsoft.com/office/drawing/2010/main">
        <mc:Choice Requires="a14">
          <p:sp>
            <p:nvSpPr>
              <p:cNvPr id="5" name="Rectángulo 4"/>
              <p:cNvSpPr/>
              <p:nvPr/>
            </p:nvSpPr>
            <p:spPr>
              <a:xfrm>
                <a:off x="953403" y="2766157"/>
                <a:ext cx="10281917" cy="1350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3200" i="1" smtClean="0">
                              <a:latin typeface="Cambria Math" panose="02040503050406030204" pitchFamily="18" charset="0"/>
                            </a:rPr>
                          </m:ctrlPr>
                        </m:sSubPr>
                        <m:e>
                          <m:r>
                            <a:rPr lang="es-ES" sz="3200" i="1">
                              <a:latin typeface="Cambria Math" panose="02040503050406030204" pitchFamily="18" charset="0"/>
                            </a:rPr>
                            <m:t>𝐼</m:t>
                          </m:r>
                        </m:e>
                        <m:sub>
                          <m:r>
                            <a:rPr lang="es-ES" sz="3200" i="1">
                              <a:latin typeface="Cambria Math" panose="02040503050406030204" pitchFamily="18" charset="0"/>
                            </a:rPr>
                            <m:t>𝑏𝑝</m:t>
                          </m:r>
                        </m:sub>
                      </m:sSub>
                      <m:r>
                        <a:rPr lang="es-ES" sz="3200" i="0">
                          <a:latin typeface="Cambria Math" panose="02040503050406030204" pitchFamily="18" charset="0"/>
                        </a:rPr>
                        <m:t>= </m:t>
                      </m:r>
                      <m:sSub>
                        <m:sSubPr>
                          <m:ctrlPr>
                            <a:rPr lang="es-ES" sz="3200" i="1">
                              <a:latin typeface="Cambria Math" panose="02040503050406030204" pitchFamily="18" charset="0"/>
                            </a:rPr>
                          </m:ctrlPr>
                        </m:sSubPr>
                        <m:e>
                          <m:r>
                            <a:rPr lang="es-ES" sz="3200" i="1">
                              <a:latin typeface="Cambria Math" panose="02040503050406030204" pitchFamily="18" charset="0"/>
                            </a:rPr>
                            <m:t>𝐾</m:t>
                          </m:r>
                        </m:e>
                        <m:sub>
                          <m:r>
                            <a:rPr lang="es-ES" sz="3200" i="1">
                              <a:latin typeface="Cambria Math" panose="02040503050406030204" pitchFamily="18" charset="0"/>
                            </a:rPr>
                            <m:t>𝑎</m:t>
                          </m:r>
                        </m:sub>
                      </m:sSub>
                      <m:sSub>
                        <m:sSubPr>
                          <m:ctrlPr>
                            <a:rPr lang="es-ES" sz="3200" i="1">
                              <a:latin typeface="Cambria Math" panose="02040503050406030204" pitchFamily="18" charset="0"/>
                            </a:rPr>
                          </m:ctrlPr>
                        </m:sSubPr>
                        <m:e>
                          <m:r>
                            <a:rPr lang="es-ES" sz="3200" i="1">
                              <a:latin typeface="Cambria Math" panose="02040503050406030204" pitchFamily="18" charset="0"/>
                            </a:rPr>
                            <m:t>𝑖</m:t>
                          </m:r>
                        </m:e>
                        <m:sub>
                          <m:r>
                            <a:rPr lang="es-ES" sz="3200" i="1">
                              <a:latin typeface="Cambria Math" panose="02040503050406030204" pitchFamily="18" charset="0"/>
                            </a:rPr>
                            <m:t>𝑎</m:t>
                          </m:r>
                        </m:sub>
                      </m:sSub>
                      <m:r>
                        <a:rPr lang="es-ES" sz="3200" i="0">
                          <a:latin typeface="Cambria Math" panose="02040503050406030204" pitchFamily="18" charset="0"/>
                        </a:rPr>
                        <m:t>+</m:t>
                      </m:r>
                      <m:nary>
                        <m:naryPr>
                          <m:chr m:val="∑"/>
                          <m:limLoc m:val="undOvr"/>
                          <m:supHide m:val="on"/>
                          <m:ctrlPr>
                            <a:rPr lang="es-ES" sz="3200" i="1">
                              <a:latin typeface="Cambria Math" panose="02040503050406030204" pitchFamily="18" charset="0"/>
                            </a:rPr>
                          </m:ctrlPr>
                        </m:naryPr>
                        <m:sub>
                          <m:r>
                            <a:rPr lang="es-ES" sz="3200" i="1">
                              <a:latin typeface="Cambria Math" panose="02040503050406030204" pitchFamily="18" charset="0"/>
                            </a:rPr>
                            <m:t>𝑚</m:t>
                          </m:r>
                          <m:r>
                            <a:rPr lang="es-ES" sz="3200" i="0">
                              <a:latin typeface="Cambria Math" panose="02040503050406030204" pitchFamily="18" charset="0"/>
                            </a:rPr>
                            <m:t> ∈ </m:t>
                          </m:r>
                          <m:r>
                            <a:rPr lang="es-ES" sz="3200" b="1" i="0">
                              <a:latin typeface="Cambria Math" panose="02040503050406030204" pitchFamily="18" charset="0"/>
                            </a:rPr>
                            <m:t>𝐥𝐢𝐠𝐡𝐭𝐬</m:t>
                          </m:r>
                        </m:sub>
                        <m:sup/>
                        <m:e>
                          <m:d>
                            <m:dPr>
                              <m:endChr m:val=""/>
                              <m:ctrlPr>
                                <a:rPr lang="es-ES" sz="3200" b="1" i="1">
                                  <a:latin typeface="Cambria Math" panose="02040503050406030204" pitchFamily="18" charset="0"/>
                                </a:rPr>
                              </m:ctrlPr>
                            </m:dPr>
                            <m:e>
                              <m:sSub>
                                <m:sSubPr>
                                  <m:ctrlPr>
                                    <a:rPr lang="es-ES" sz="3200" b="1" i="1">
                                      <a:latin typeface="Cambria Math" panose="02040503050406030204" pitchFamily="18" charset="0"/>
                                    </a:rPr>
                                  </m:ctrlPr>
                                </m:sSubPr>
                                <m:e>
                                  <m:r>
                                    <a:rPr lang="es-ES" sz="3200" b="0" i="1">
                                      <a:latin typeface="Cambria Math" panose="02040503050406030204" pitchFamily="18" charset="0"/>
                                    </a:rPr>
                                    <m:t>𝑘</m:t>
                                  </m:r>
                                </m:e>
                                <m:sub>
                                  <m:r>
                                    <a:rPr lang="es-ES" sz="3200" b="0" i="1">
                                      <a:latin typeface="Cambria Math" panose="02040503050406030204" pitchFamily="18" charset="0"/>
                                    </a:rPr>
                                    <m:t>𝑑</m:t>
                                  </m:r>
                                </m:sub>
                              </m:sSub>
                              <m:d>
                                <m:dPr>
                                  <m:ctrlPr>
                                    <a:rPr lang="es-ES" sz="3200" b="1" i="1">
                                      <a:latin typeface="Cambria Math" panose="02040503050406030204" pitchFamily="18" charset="0"/>
                                    </a:rPr>
                                  </m:ctrlPr>
                                </m:dPr>
                                <m:e>
                                  <m:sSub>
                                    <m:sSubPr>
                                      <m:ctrlPr>
                                        <a:rPr lang="es-ES" sz="3200" b="1" i="1">
                                          <a:latin typeface="Cambria Math" panose="02040503050406030204" pitchFamily="18" charset="0"/>
                                        </a:rPr>
                                      </m:ctrlPr>
                                    </m:sSubPr>
                                    <m:e>
                                      <m:acc>
                                        <m:accPr>
                                          <m:chr m:val="̂"/>
                                          <m:ctrlPr>
                                            <a:rPr lang="es-ES" sz="3200" b="1" i="1">
                                              <a:latin typeface="Cambria Math" panose="02040503050406030204" pitchFamily="18" charset="0"/>
                                            </a:rPr>
                                          </m:ctrlPr>
                                        </m:accPr>
                                        <m:e>
                                          <m:r>
                                            <a:rPr lang="es-ES" sz="3200" b="0" i="1">
                                              <a:latin typeface="Cambria Math" panose="02040503050406030204" pitchFamily="18" charset="0"/>
                                            </a:rPr>
                                            <m:t>𝐿</m:t>
                                          </m:r>
                                        </m:e>
                                      </m:acc>
                                    </m:e>
                                    <m:sub>
                                      <m:r>
                                        <a:rPr lang="es-ES" sz="3200" b="0" i="1">
                                          <a:latin typeface="Cambria Math" panose="02040503050406030204" pitchFamily="18" charset="0"/>
                                        </a:rPr>
                                        <m:t>𝑚</m:t>
                                      </m:r>
                                    </m:sub>
                                  </m:sSub>
                                  <m:r>
                                    <a:rPr lang="es-ES" sz="3200" b="0" i="0">
                                      <a:latin typeface="Cambria Math" panose="02040503050406030204" pitchFamily="18" charset="0"/>
                                    </a:rPr>
                                    <m:t> ∙</m:t>
                                  </m:r>
                                  <m:acc>
                                    <m:accPr>
                                      <m:chr m:val="̂"/>
                                      <m:ctrlPr>
                                        <a:rPr lang="es-ES" sz="3200" b="0" i="1">
                                          <a:latin typeface="Cambria Math" panose="02040503050406030204" pitchFamily="18" charset="0"/>
                                        </a:rPr>
                                      </m:ctrlPr>
                                    </m:accPr>
                                    <m:e>
                                      <m:r>
                                        <a:rPr lang="es-ES" sz="3200" b="0" i="1">
                                          <a:latin typeface="Cambria Math" panose="02040503050406030204" pitchFamily="18" charset="0"/>
                                        </a:rPr>
                                        <m:t>𝑁</m:t>
                                      </m:r>
                                    </m:e>
                                  </m:acc>
                                </m:e>
                              </m:d>
                              <m:sSub>
                                <m:sSubPr>
                                  <m:ctrlPr>
                                    <a:rPr lang="es-ES" sz="3200" b="1" i="1">
                                      <a:latin typeface="Cambria Math" panose="02040503050406030204" pitchFamily="18" charset="0"/>
                                    </a:rPr>
                                  </m:ctrlPr>
                                </m:sSubPr>
                                <m:e>
                                  <m:r>
                                    <a:rPr lang="es-ES" sz="3200" b="0" i="1">
                                      <a:latin typeface="Cambria Math" panose="02040503050406030204" pitchFamily="18" charset="0"/>
                                    </a:rPr>
                                    <m:t>𝑖</m:t>
                                  </m:r>
                                </m:e>
                                <m:sub>
                                  <m:r>
                                    <a:rPr lang="es-ES" sz="3200" b="0" i="1">
                                      <a:latin typeface="Cambria Math" panose="02040503050406030204" pitchFamily="18" charset="0"/>
                                    </a:rPr>
                                    <m:t>𝑚</m:t>
                                  </m:r>
                                  <m:r>
                                    <a:rPr lang="es-ES" sz="3200" b="0" i="0">
                                      <a:latin typeface="Cambria Math" panose="02040503050406030204" pitchFamily="18" charset="0"/>
                                    </a:rPr>
                                    <m:t>,</m:t>
                                  </m:r>
                                  <m:r>
                                    <a:rPr lang="es-ES" sz="3200" b="0" i="1">
                                      <a:latin typeface="Cambria Math" panose="02040503050406030204" pitchFamily="18" charset="0"/>
                                    </a:rPr>
                                    <m:t>𝑑</m:t>
                                  </m:r>
                                </m:sub>
                              </m:sSub>
                              <m:r>
                                <a:rPr lang="es-ES" sz="3200" b="0" i="0">
                                  <a:latin typeface="Cambria Math" panose="02040503050406030204" pitchFamily="18" charset="0"/>
                                </a:rPr>
                                <m:t>+</m:t>
                              </m:r>
                              <m:sSub>
                                <m:sSubPr>
                                  <m:ctrlPr>
                                    <a:rPr lang="es-ES" sz="3200" b="0" i="1">
                                      <a:latin typeface="Cambria Math" panose="02040503050406030204" pitchFamily="18" charset="0"/>
                                    </a:rPr>
                                  </m:ctrlPr>
                                </m:sSubPr>
                                <m:e>
                                  <m:r>
                                    <a:rPr lang="es-ES" sz="3200" b="0" i="1">
                                      <a:latin typeface="Cambria Math" panose="02040503050406030204" pitchFamily="18" charset="0"/>
                                    </a:rPr>
                                    <m:t>𝐾</m:t>
                                  </m:r>
                                </m:e>
                                <m:sub>
                                  <m:r>
                                    <a:rPr lang="es-ES" sz="3200" b="0" i="1">
                                      <a:latin typeface="Cambria Math" panose="02040503050406030204" pitchFamily="18" charset="0"/>
                                    </a:rPr>
                                    <m:t>𝑠</m:t>
                                  </m:r>
                                </m:sub>
                              </m:sSub>
                              <m:sSup>
                                <m:sSupPr>
                                  <m:ctrlPr>
                                    <a:rPr lang="es-ES" sz="3200" b="0" i="1">
                                      <a:latin typeface="Cambria Math" panose="02040503050406030204" pitchFamily="18" charset="0"/>
                                    </a:rPr>
                                  </m:ctrlPr>
                                </m:sSupPr>
                                <m:e>
                                  <m:d>
                                    <m:dPr>
                                      <m:ctrlPr>
                                        <a:rPr lang="es-ES" sz="3200" b="0" i="1">
                                          <a:latin typeface="Cambria Math" panose="02040503050406030204" pitchFamily="18" charset="0"/>
                                        </a:rPr>
                                      </m:ctrlPr>
                                    </m:dPr>
                                    <m:e>
                                      <m:acc>
                                        <m:accPr>
                                          <m:chr m:val="̂"/>
                                          <m:ctrlPr>
                                            <a:rPr lang="es-ES" sz="3200" b="0" i="1">
                                              <a:latin typeface="Cambria Math" panose="02040503050406030204" pitchFamily="18" charset="0"/>
                                            </a:rPr>
                                          </m:ctrlPr>
                                        </m:accPr>
                                        <m:e>
                                          <m:r>
                                            <a:rPr lang="es-ES" sz="3200" b="0" i="1">
                                              <a:latin typeface="Cambria Math" panose="02040503050406030204" pitchFamily="18" charset="0"/>
                                            </a:rPr>
                                            <m:t>𝑁</m:t>
                                          </m:r>
                                        </m:e>
                                      </m:acc>
                                      <m:r>
                                        <a:rPr lang="es-ES" sz="3200" b="0" i="0">
                                          <a:latin typeface="Cambria Math" panose="02040503050406030204" pitchFamily="18" charset="0"/>
                                        </a:rPr>
                                        <m:t>∙</m:t>
                                      </m:r>
                                      <m:acc>
                                        <m:accPr>
                                          <m:chr m:val="̂"/>
                                          <m:ctrlPr>
                                            <a:rPr lang="es-ES" sz="3200" b="0" i="1">
                                              <a:latin typeface="Cambria Math" panose="02040503050406030204" pitchFamily="18" charset="0"/>
                                            </a:rPr>
                                          </m:ctrlPr>
                                        </m:accPr>
                                        <m:e>
                                          <m:r>
                                            <a:rPr lang="es-ES" sz="3200" b="0" i="1">
                                              <a:latin typeface="Cambria Math" panose="02040503050406030204" pitchFamily="18" charset="0"/>
                                            </a:rPr>
                                            <m:t>𝐻</m:t>
                                          </m:r>
                                        </m:e>
                                      </m:acc>
                                    </m:e>
                                  </m:d>
                                </m:e>
                                <m:sup>
                                  <m:r>
                                    <a:rPr lang="es-ES" sz="3200" b="0" i="1">
                                      <a:latin typeface="Cambria Math" panose="02040503050406030204" pitchFamily="18" charset="0"/>
                                    </a:rPr>
                                    <m:t>𝛼</m:t>
                                  </m:r>
                                </m:sup>
                              </m:sSup>
                              <m:sSub>
                                <m:sSubPr>
                                  <m:ctrlPr>
                                    <a:rPr lang="es-ES" sz="3200" b="0" i="1">
                                      <a:latin typeface="Cambria Math" panose="02040503050406030204" pitchFamily="18" charset="0"/>
                                    </a:rPr>
                                  </m:ctrlPr>
                                </m:sSubPr>
                                <m:e>
                                  <m:r>
                                    <a:rPr lang="es-ES" sz="3200" b="0" i="1">
                                      <a:latin typeface="Cambria Math" panose="02040503050406030204" pitchFamily="18" charset="0"/>
                                    </a:rPr>
                                    <m:t>𝑖</m:t>
                                  </m:r>
                                </m:e>
                                <m:sub>
                                  <m:r>
                                    <a:rPr lang="es-ES" sz="3200" b="0" i="1">
                                      <a:latin typeface="Cambria Math" panose="02040503050406030204" pitchFamily="18" charset="0"/>
                                    </a:rPr>
                                    <m:t>𝑚</m:t>
                                  </m:r>
                                  <m:r>
                                    <a:rPr lang="es-ES" sz="3200" b="0" i="0">
                                      <a:latin typeface="Cambria Math" panose="02040503050406030204" pitchFamily="18" charset="0"/>
                                    </a:rPr>
                                    <m:t>,</m:t>
                                  </m:r>
                                  <m:r>
                                    <a:rPr lang="es-ES" sz="3200" b="0" i="1">
                                      <a:latin typeface="Cambria Math" panose="02040503050406030204" pitchFamily="18" charset="0"/>
                                    </a:rPr>
                                    <m:t>𝑠</m:t>
                                  </m:r>
                                </m:sub>
                              </m:sSub>
                            </m:e>
                          </m:d>
                          <m:r>
                            <a:rPr lang="en-US" sz="3200" b="1" i="1" smtClean="0">
                              <a:latin typeface="Cambria Math" panose="02040503050406030204" pitchFamily="18" charset="0"/>
                            </a:rPr>
                            <m:t>)</m:t>
                          </m:r>
                        </m:e>
                      </m:nary>
                    </m:oMath>
                  </m:oMathPara>
                </a14:m>
                <a:endParaRPr lang="es-ES" sz="3200" dirty="0"/>
              </a:p>
            </p:txBody>
          </p:sp>
        </mc:Choice>
        <mc:Fallback xmlns="">
          <p:sp>
            <p:nvSpPr>
              <p:cNvPr id="5" name="Rectángulo 4"/>
              <p:cNvSpPr>
                <a:spLocks noRot="1" noChangeAspect="1" noMove="1" noResize="1" noEditPoints="1" noAdjustHandles="1" noChangeArrowheads="1" noChangeShapeType="1" noTextEdit="1"/>
              </p:cNvSpPr>
              <p:nvPr/>
            </p:nvSpPr>
            <p:spPr>
              <a:xfrm>
                <a:off x="953403" y="2766157"/>
                <a:ext cx="10281917" cy="1350241"/>
              </a:xfrm>
              <a:prstGeom prst="rect">
                <a:avLst/>
              </a:prstGeom>
              <a:blipFill rotWithShape="0">
                <a:blip r:embed="rId3"/>
                <a:stretch>
                  <a:fillRect/>
                </a:stretch>
              </a:blipFill>
            </p:spPr>
            <p:txBody>
              <a:bodyPr/>
              <a:lstStyle/>
              <a:p>
                <a:r>
                  <a:rPr lang="es-ES">
                    <a:noFill/>
                  </a:rPr>
                  <a:t> </a:t>
                </a:r>
              </a:p>
            </p:txBody>
          </p:sp>
        </mc:Fallback>
      </mc:AlternateContent>
      <p:grpSp>
        <p:nvGrpSpPr>
          <p:cNvPr id="20" name="Grupo 19"/>
          <p:cNvGrpSpPr/>
          <p:nvPr/>
        </p:nvGrpSpPr>
        <p:grpSpPr>
          <a:xfrm>
            <a:off x="472509" y="3716905"/>
            <a:ext cx="10700439" cy="1940431"/>
            <a:chOff x="472509" y="3716905"/>
            <a:chExt cx="10700439" cy="1940431"/>
          </a:xfrm>
        </p:grpSpPr>
        <p:grpSp>
          <p:nvGrpSpPr>
            <p:cNvPr id="7" name="Grupo 6"/>
            <p:cNvGrpSpPr/>
            <p:nvPr/>
          </p:nvGrpSpPr>
          <p:grpSpPr>
            <a:xfrm>
              <a:off x="472509" y="4355709"/>
              <a:ext cx="9937144" cy="1301627"/>
              <a:chOff x="443934" y="4013056"/>
              <a:chExt cx="9937144" cy="1301627"/>
            </a:xfrm>
          </p:grpSpPr>
          <p:sp>
            <p:nvSpPr>
              <p:cNvPr id="8" name="Forma libre 7"/>
              <p:cNvSpPr/>
              <p:nvPr/>
            </p:nvSpPr>
            <p:spPr>
              <a:xfrm>
                <a:off x="9134785" y="4039599"/>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Especular</a:t>
                </a:r>
                <a:endParaRPr lang="es-ES" sz="1600" kern="1200" dirty="0"/>
              </a:p>
            </p:txBody>
          </p:sp>
          <p:sp>
            <p:nvSpPr>
              <p:cNvPr id="9" name="Forma libre 8"/>
              <p:cNvSpPr/>
              <p:nvPr/>
            </p:nvSpPr>
            <p:spPr>
              <a:xfrm>
                <a:off x="7806222" y="4263649"/>
                <a:ext cx="722849" cy="722849"/>
              </a:xfrm>
              <a:custGeom>
                <a:avLst/>
                <a:gdLst>
                  <a:gd name="connsiteX0" fmla="*/ 95814 w 722849"/>
                  <a:gd name="connsiteY0" fmla="*/ 276417 h 722849"/>
                  <a:gd name="connsiteX1" fmla="*/ 276417 w 722849"/>
                  <a:gd name="connsiteY1" fmla="*/ 276417 h 722849"/>
                  <a:gd name="connsiteX2" fmla="*/ 276417 w 722849"/>
                  <a:gd name="connsiteY2" fmla="*/ 95814 h 722849"/>
                  <a:gd name="connsiteX3" fmla="*/ 446432 w 722849"/>
                  <a:gd name="connsiteY3" fmla="*/ 95814 h 722849"/>
                  <a:gd name="connsiteX4" fmla="*/ 446432 w 722849"/>
                  <a:gd name="connsiteY4" fmla="*/ 276417 h 722849"/>
                  <a:gd name="connsiteX5" fmla="*/ 627035 w 722849"/>
                  <a:gd name="connsiteY5" fmla="*/ 276417 h 722849"/>
                  <a:gd name="connsiteX6" fmla="*/ 627035 w 722849"/>
                  <a:gd name="connsiteY6" fmla="*/ 446432 h 722849"/>
                  <a:gd name="connsiteX7" fmla="*/ 446432 w 722849"/>
                  <a:gd name="connsiteY7" fmla="*/ 446432 h 722849"/>
                  <a:gd name="connsiteX8" fmla="*/ 446432 w 722849"/>
                  <a:gd name="connsiteY8" fmla="*/ 627035 h 722849"/>
                  <a:gd name="connsiteX9" fmla="*/ 276417 w 722849"/>
                  <a:gd name="connsiteY9" fmla="*/ 627035 h 722849"/>
                  <a:gd name="connsiteX10" fmla="*/ 276417 w 722849"/>
                  <a:gd name="connsiteY10" fmla="*/ 446432 h 722849"/>
                  <a:gd name="connsiteX11" fmla="*/ 95814 w 722849"/>
                  <a:gd name="connsiteY11" fmla="*/ 446432 h 722849"/>
                  <a:gd name="connsiteX12" fmla="*/ 95814 w 722849"/>
                  <a:gd name="connsiteY12" fmla="*/ 276417 h 7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2849" h="722849">
                    <a:moveTo>
                      <a:pt x="95814" y="276417"/>
                    </a:moveTo>
                    <a:lnTo>
                      <a:pt x="276417" y="276417"/>
                    </a:lnTo>
                    <a:lnTo>
                      <a:pt x="276417" y="95814"/>
                    </a:lnTo>
                    <a:lnTo>
                      <a:pt x="446432" y="95814"/>
                    </a:lnTo>
                    <a:lnTo>
                      <a:pt x="446432" y="276417"/>
                    </a:lnTo>
                    <a:lnTo>
                      <a:pt x="627035" y="276417"/>
                    </a:lnTo>
                    <a:lnTo>
                      <a:pt x="627035" y="446432"/>
                    </a:lnTo>
                    <a:lnTo>
                      <a:pt x="446432" y="446432"/>
                    </a:lnTo>
                    <a:lnTo>
                      <a:pt x="446432" y="627035"/>
                    </a:lnTo>
                    <a:lnTo>
                      <a:pt x="276417" y="627035"/>
                    </a:lnTo>
                    <a:lnTo>
                      <a:pt x="276417" y="446432"/>
                    </a:lnTo>
                    <a:lnTo>
                      <a:pt x="95814" y="446432"/>
                    </a:lnTo>
                    <a:lnTo>
                      <a:pt x="95814" y="276417"/>
                    </a:lnTo>
                    <a:close/>
                  </a:path>
                </a:pathLst>
              </a:custGeom>
              <a:solidFill>
                <a:schemeClr val="tx1">
                  <a:lumMod val="95000"/>
                  <a:lumOff val="5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5814" tIns="276417" rIns="95814" bIns="276417" numCol="1" spcCol="1270" anchor="ctr" anchorCtr="0">
                <a:noAutofit/>
              </a:bodyPr>
              <a:lstStyle/>
              <a:p>
                <a:pPr lvl="0" algn="ctr" defTabSz="533400">
                  <a:lnSpc>
                    <a:spcPct val="90000"/>
                  </a:lnSpc>
                  <a:spcBef>
                    <a:spcPct val="0"/>
                  </a:spcBef>
                  <a:spcAft>
                    <a:spcPct val="35000"/>
                  </a:spcAft>
                </a:pPr>
                <a:endParaRPr lang="es-ES" sz="1200" kern="1200"/>
              </a:p>
            </p:txBody>
          </p:sp>
          <p:sp>
            <p:nvSpPr>
              <p:cNvPr id="10" name="Forma libre 9"/>
              <p:cNvSpPr/>
              <p:nvPr/>
            </p:nvSpPr>
            <p:spPr>
              <a:xfrm>
                <a:off x="5831054" y="4013056"/>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Difusa</a:t>
                </a:r>
                <a:endParaRPr lang="es-ES" sz="1600" kern="1200" dirty="0"/>
              </a:p>
            </p:txBody>
          </p:sp>
          <p:sp>
            <p:nvSpPr>
              <p:cNvPr id="11" name="Forma libre 10"/>
              <p:cNvSpPr/>
              <p:nvPr/>
            </p:nvSpPr>
            <p:spPr>
              <a:xfrm>
                <a:off x="4079486" y="4274777"/>
                <a:ext cx="722849" cy="722849"/>
              </a:xfrm>
              <a:custGeom>
                <a:avLst/>
                <a:gdLst>
                  <a:gd name="connsiteX0" fmla="*/ 95814 w 722849"/>
                  <a:gd name="connsiteY0" fmla="*/ 276417 h 722849"/>
                  <a:gd name="connsiteX1" fmla="*/ 276417 w 722849"/>
                  <a:gd name="connsiteY1" fmla="*/ 276417 h 722849"/>
                  <a:gd name="connsiteX2" fmla="*/ 276417 w 722849"/>
                  <a:gd name="connsiteY2" fmla="*/ 95814 h 722849"/>
                  <a:gd name="connsiteX3" fmla="*/ 446432 w 722849"/>
                  <a:gd name="connsiteY3" fmla="*/ 95814 h 722849"/>
                  <a:gd name="connsiteX4" fmla="*/ 446432 w 722849"/>
                  <a:gd name="connsiteY4" fmla="*/ 276417 h 722849"/>
                  <a:gd name="connsiteX5" fmla="*/ 627035 w 722849"/>
                  <a:gd name="connsiteY5" fmla="*/ 276417 h 722849"/>
                  <a:gd name="connsiteX6" fmla="*/ 627035 w 722849"/>
                  <a:gd name="connsiteY6" fmla="*/ 446432 h 722849"/>
                  <a:gd name="connsiteX7" fmla="*/ 446432 w 722849"/>
                  <a:gd name="connsiteY7" fmla="*/ 446432 h 722849"/>
                  <a:gd name="connsiteX8" fmla="*/ 446432 w 722849"/>
                  <a:gd name="connsiteY8" fmla="*/ 627035 h 722849"/>
                  <a:gd name="connsiteX9" fmla="*/ 276417 w 722849"/>
                  <a:gd name="connsiteY9" fmla="*/ 627035 h 722849"/>
                  <a:gd name="connsiteX10" fmla="*/ 276417 w 722849"/>
                  <a:gd name="connsiteY10" fmla="*/ 446432 h 722849"/>
                  <a:gd name="connsiteX11" fmla="*/ 95814 w 722849"/>
                  <a:gd name="connsiteY11" fmla="*/ 446432 h 722849"/>
                  <a:gd name="connsiteX12" fmla="*/ 95814 w 722849"/>
                  <a:gd name="connsiteY12" fmla="*/ 276417 h 7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2849" h="722849">
                    <a:moveTo>
                      <a:pt x="95814" y="276417"/>
                    </a:moveTo>
                    <a:lnTo>
                      <a:pt x="276417" y="276417"/>
                    </a:lnTo>
                    <a:lnTo>
                      <a:pt x="276417" y="95814"/>
                    </a:lnTo>
                    <a:lnTo>
                      <a:pt x="446432" y="95814"/>
                    </a:lnTo>
                    <a:lnTo>
                      <a:pt x="446432" y="276417"/>
                    </a:lnTo>
                    <a:lnTo>
                      <a:pt x="627035" y="276417"/>
                    </a:lnTo>
                    <a:lnTo>
                      <a:pt x="627035" y="446432"/>
                    </a:lnTo>
                    <a:lnTo>
                      <a:pt x="446432" y="446432"/>
                    </a:lnTo>
                    <a:lnTo>
                      <a:pt x="446432" y="627035"/>
                    </a:lnTo>
                    <a:lnTo>
                      <a:pt x="276417" y="627035"/>
                    </a:lnTo>
                    <a:lnTo>
                      <a:pt x="276417" y="446432"/>
                    </a:lnTo>
                    <a:lnTo>
                      <a:pt x="95814" y="446432"/>
                    </a:lnTo>
                    <a:lnTo>
                      <a:pt x="95814" y="276417"/>
                    </a:lnTo>
                    <a:close/>
                  </a:path>
                </a:pathLst>
              </a:custGeom>
              <a:solidFill>
                <a:schemeClr val="tx1">
                  <a:lumMod val="95000"/>
                  <a:lumOff val="5000"/>
                </a:schemeClr>
              </a:solid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5814" tIns="276417" rIns="95814" bIns="276417" numCol="1" spcCol="1270" anchor="ctr" anchorCtr="0">
                <a:noAutofit/>
              </a:bodyPr>
              <a:lstStyle/>
              <a:p>
                <a:pPr lvl="0" algn="ctr" defTabSz="533400">
                  <a:lnSpc>
                    <a:spcPct val="90000"/>
                  </a:lnSpc>
                  <a:spcBef>
                    <a:spcPct val="0"/>
                  </a:spcBef>
                  <a:spcAft>
                    <a:spcPct val="35000"/>
                  </a:spcAft>
                </a:pPr>
                <a:endParaRPr lang="es-ES" sz="1200" kern="1200"/>
              </a:p>
            </p:txBody>
          </p:sp>
          <p:sp>
            <p:nvSpPr>
              <p:cNvPr id="12" name="Forma libre 11"/>
              <p:cNvSpPr/>
              <p:nvPr/>
            </p:nvSpPr>
            <p:spPr>
              <a:xfrm>
                <a:off x="2244526" y="4021189"/>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Ambiental</a:t>
                </a:r>
                <a:endParaRPr lang="es-ES" sz="1600" kern="1200" dirty="0"/>
              </a:p>
            </p:txBody>
          </p:sp>
          <p:sp>
            <p:nvSpPr>
              <p:cNvPr id="13" name="Forma libre 12"/>
              <p:cNvSpPr/>
              <p:nvPr/>
            </p:nvSpPr>
            <p:spPr>
              <a:xfrm>
                <a:off x="1791426" y="4382171"/>
                <a:ext cx="380213" cy="485807"/>
              </a:xfrm>
              <a:custGeom>
                <a:avLst/>
                <a:gdLst>
                  <a:gd name="connsiteX0" fmla="*/ 95814 w 722849"/>
                  <a:gd name="connsiteY0" fmla="*/ 148907 h 722849"/>
                  <a:gd name="connsiteX1" fmla="*/ 627035 w 722849"/>
                  <a:gd name="connsiteY1" fmla="*/ 148907 h 722849"/>
                  <a:gd name="connsiteX2" fmla="*/ 627035 w 722849"/>
                  <a:gd name="connsiteY2" fmla="*/ 318921 h 722849"/>
                  <a:gd name="connsiteX3" fmla="*/ 95814 w 722849"/>
                  <a:gd name="connsiteY3" fmla="*/ 318921 h 722849"/>
                  <a:gd name="connsiteX4" fmla="*/ 95814 w 722849"/>
                  <a:gd name="connsiteY4" fmla="*/ 148907 h 722849"/>
                  <a:gd name="connsiteX5" fmla="*/ 95814 w 722849"/>
                  <a:gd name="connsiteY5" fmla="*/ 403928 h 722849"/>
                  <a:gd name="connsiteX6" fmla="*/ 627035 w 722849"/>
                  <a:gd name="connsiteY6" fmla="*/ 403928 h 722849"/>
                  <a:gd name="connsiteX7" fmla="*/ 627035 w 722849"/>
                  <a:gd name="connsiteY7" fmla="*/ 573942 h 722849"/>
                  <a:gd name="connsiteX8" fmla="*/ 95814 w 722849"/>
                  <a:gd name="connsiteY8" fmla="*/ 573942 h 722849"/>
                  <a:gd name="connsiteX9" fmla="*/ 95814 w 722849"/>
                  <a:gd name="connsiteY9" fmla="*/ 403928 h 7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849" h="722849">
                    <a:moveTo>
                      <a:pt x="95814" y="148907"/>
                    </a:moveTo>
                    <a:lnTo>
                      <a:pt x="627035" y="148907"/>
                    </a:lnTo>
                    <a:lnTo>
                      <a:pt x="627035" y="318921"/>
                    </a:lnTo>
                    <a:lnTo>
                      <a:pt x="95814" y="318921"/>
                    </a:lnTo>
                    <a:lnTo>
                      <a:pt x="95814" y="148907"/>
                    </a:lnTo>
                    <a:close/>
                    <a:moveTo>
                      <a:pt x="95814" y="403928"/>
                    </a:moveTo>
                    <a:lnTo>
                      <a:pt x="627035" y="403928"/>
                    </a:lnTo>
                    <a:lnTo>
                      <a:pt x="627035" y="573942"/>
                    </a:lnTo>
                    <a:lnTo>
                      <a:pt x="95814" y="573942"/>
                    </a:lnTo>
                    <a:lnTo>
                      <a:pt x="95814" y="403928"/>
                    </a:lnTo>
                    <a:close/>
                  </a:path>
                </a:pathLst>
              </a:custGeom>
              <a:solidFill>
                <a:schemeClr val="tx1">
                  <a:lumMod val="95000"/>
                  <a:lumOff val="5000"/>
                </a:schemeClr>
              </a:solidFill>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5814" tIns="148907" rIns="95814" bIns="148907" numCol="1" spcCol="1270" anchor="ctr" anchorCtr="0">
                <a:noAutofit/>
              </a:bodyPr>
              <a:lstStyle/>
              <a:p>
                <a:pPr lvl="0" algn="ctr" defTabSz="622300">
                  <a:lnSpc>
                    <a:spcPct val="90000"/>
                  </a:lnSpc>
                  <a:spcBef>
                    <a:spcPct val="0"/>
                  </a:spcBef>
                  <a:spcAft>
                    <a:spcPct val="35000"/>
                  </a:spcAft>
                </a:pPr>
                <a:endParaRPr lang="es-ES" sz="1400" kern="1200"/>
              </a:p>
            </p:txBody>
          </p:sp>
          <p:sp>
            <p:nvSpPr>
              <p:cNvPr id="14" name="Forma libre 13"/>
              <p:cNvSpPr/>
              <p:nvPr/>
            </p:nvSpPr>
            <p:spPr>
              <a:xfrm>
                <a:off x="443934" y="4068390"/>
                <a:ext cx="1246293" cy="1246293"/>
              </a:xfrm>
              <a:custGeom>
                <a:avLst/>
                <a:gdLst>
                  <a:gd name="connsiteX0" fmla="*/ 0 w 1246293"/>
                  <a:gd name="connsiteY0" fmla="*/ 623147 h 1246293"/>
                  <a:gd name="connsiteX1" fmla="*/ 623147 w 1246293"/>
                  <a:gd name="connsiteY1" fmla="*/ 0 h 1246293"/>
                  <a:gd name="connsiteX2" fmla="*/ 1246294 w 1246293"/>
                  <a:gd name="connsiteY2" fmla="*/ 623147 h 1246293"/>
                  <a:gd name="connsiteX3" fmla="*/ 623147 w 1246293"/>
                  <a:gd name="connsiteY3" fmla="*/ 1246294 h 1246293"/>
                  <a:gd name="connsiteX4" fmla="*/ 0 w 1246293"/>
                  <a:gd name="connsiteY4" fmla="*/ 623147 h 1246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93" h="1246293">
                    <a:moveTo>
                      <a:pt x="0" y="623147"/>
                    </a:moveTo>
                    <a:cubicBezTo>
                      <a:pt x="0" y="278992"/>
                      <a:pt x="278992" y="0"/>
                      <a:pt x="623147" y="0"/>
                    </a:cubicBezTo>
                    <a:cubicBezTo>
                      <a:pt x="967302" y="0"/>
                      <a:pt x="1246294" y="278992"/>
                      <a:pt x="1246294" y="623147"/>
                    </a:cubicBezTo>
                    <a:cubicBezTo>
                      <a:pt x="1246294" y="967302"/>
                      <a:pt x="967302" y="1246294"/>
                      <a:pt x="623147" y="1246294"/>
                    </a:cubicBezTo>
                    <a:cubicBezTo>
                      <a:pt x="278992" y="1246294"/>
                      <a:pt x="0" y="967302"/>
                      <a:pt x="0" y="623147"/>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202835" tIns="202835" rIns="202835" bIns="202835" numCol="1" spcCol="1270" anchor="ctr" anchorCtr="0">
                <a:noAutofit/>
              </a:bodyPr>
              <a:lstStyle/>
              <a:p>
                <a:pPr lvl="0" algn="ctr" defTabSz="711200">
                  <a:lnSpc>
                    <a:spcPct val="90000"/>
                  </a:lnSpc>
                  <a:spcBef>
                    <a:spcPct val="0"/>
                  </a:spcBef>
                  <a:spcAft>
                    <a:spcPct val="35000"/>
                  </a:spcAft>
                </a:pPr>
                <a:r>
                  <a:rPr lang="es-ES" sz="1600" kern="1200" dirty="0" smtClean="0"/>
                  <a:t>Blinn-Phong</a:t>
                </a:r>
                <a:endParaRPr lang="es-ES" sz="1600" kern="1200" dirty="0"/>
              </a:p>
            </p:txBody>
          </p:sp>
        </p:grpSp>
        <p:sp>
          <p:nvSpPr>
            <p:cNvPr id="16" name="Cerrar llave 15"/>
            <p:cNvSpPr/>
            <p:nvPr/>
          </p:nvSpPr>
          <p:spPr>
            <a:xfrm rot="5400000">
              <a:off x="2549265" y="3230135"/>
              <a:ext cx="458240" cy="14820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Cerrar llave 16"/>
            <p:cNvSpPr/>
            <p:nvPr/>
          </p:nvSpPr>
          <p:spPr>
            <a:xfrm rot="5400000">
              <a:off x="6160046" y="2557620"/>
              <a:ext cx="638804" cy="2957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errar llave 18"/>
            <p:cNvSpPr/>
            <p:nvPr/>
          </p:nvSpPr>
          <p:spPr>
            <a:xfrm rot="5400000">
              <a:off x="9374857" y="2557618"/>
              <a:ext cx="638804" cy="2957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398490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p:txBody>
          <a:bodyPr/>
          <a:lstStyle/>
          <a:p>
            <a:r>
              <a:rPr lang="es-ES" b="1" dirty="0" smtClean="0"/>
              <a:t>Modelo de iluminación: Modelo de Blinn-Phong</a:t>
            </a:r>
            <a:endParaRPr lang="es-ES" b="1" dirty="0"/>
          </a:p>
        </p:txBody>
      </p:sp>
      <p:pic>
        <p:nvPicPr>
          <p:cNvPr id="18" name="Imagen 17" descr="File:Phong components version 4.png"/>
          <p:cNvPicPr/>
          <p:nvPr/>
        </p:nvPicPr>
        <p:blipFill>
          <a:blip r:embed="rId3">
            <a:extLst>
              <a:ext uri="{28A0092B-C50C-407E-A947-70E740481C1C}">
                <a14:useLocalDpi xmlns:a14="http://schemas.microsoft.com/office/drawing/2010/main" val="0"/>
              </a:ext>
            </a:extLst>
          </a:blip>
          <a:srcRect/>
          <a:stretch>
            <a:fillRect/>
          </a:stretch>
        </p:blipFill>
        <p:spPr bwMode="auto">
          <a:xfrm>
            <a:off x="1489462" y="2625565"/>
            <a:ext cx="9108297" cy="2538413"/>
          </a:xfrm>
          <a:prstGeom prst="rect">
            <a:avLst/>
          </a:prstGeom>
          <a:noFill/>
          <a:ln>
            <a:noFill/>
          </a:ln>
        </p:spPr>
      </p:pic>
      <p:sp>
        <p:nvSpPr>
          <p:cNvPr id="21" name="Marcador de contenido 2"/>
          <p:cNvSpPr txBox="1">
            <a:spLocks/>
          </p:cNvSpPr>
          <p:nvPr/>
        </p:nvSpPr>
        <p:spPr>
          <a:xfrm>
            <a:off x="4537196" y="5406919"/>
            <a:ext cx="6060563" cy="370946"/>
          </a:xfrm>
          <a:prstGeom prst="rect">
            <a:avLst/>
          </a:prstGeom>
        </p:spPr>
        <p:txBody>
          <a:bodyPr vert="horz" lIns="91440" tIns="45720" rIns="91440" bIns="45720" rtlCol="0">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r"/>
            <a:r>
              <a:rPr lang="es-ES" sz="1400" i="1" dirty="0" smtClean="0">
                <a:latin typeface="Helvetica" panose="020B0500000000000000" pitchFamily="34" charset="0"/>
              </a:rPr>
              <a:t>Suma de los componentes del modelo de Phong (</a:t>
            </a:r>
            <a:r>
              <a:rPr lang="es-ES" sz="1400" b="1" i="1" dirty="0" smtClean="0">
                <a:latin typeface="Helvetica" panose="020B0500000000000000" pitchFamily="34" charset="0"/>
              </a:rPr>
              <a:t>Fuente</a:t>
            </a:r>
            <a:r>
              <a:rPr lang="es-ES" sz="1400" b="1" i="1" dirty="0">
                <a:latin typeface="Helvetica" panose="020B0500000000000000" pitchFamily="34" charset="0"/>
              </a:rPr>
              <a:t>: </a:t>
            </a:r>
            <a:r>
              <a:rPr lang="es-ES" sz="1400" i="1" dirty="0">
                <a:latin typeface="Helvetica" panose="020B0500000000000000" pitchFamily="34" charset="0"/>
              </a:rPr>
              <a:t>Wikipedia 2015)</a:t>
            </a:r>
            <a:endParaRPr lang="es-ES" sz="1400" b="1" i="1" dirty="0">
              <a:latin typeface="Helvetica" panose="020B0500000000000000" pitchFamily="34" charset="0"/>
            </a:endParaRPr>
          </a:p>
        </p:txBody>
      </p:sp>
    </p:spTree>
    <p:extLst>
      <p:ext uri="{BB962C8B-B14F-4D97-AF65-F5344CB8AC3E}">
        <p14:creationId xmlns:p14="http://schemas.microsoft.com/office/powerpoint/2010/main" val="233088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2568893"/>
            <a:ext cx="10753725" cy="1388745"/>
          </a:xfrm>
        </p:spPr>
        <p:txBody>
          <a:bodyPr/>
          <a:lstStyle/>
          <a:p>
            <a:r>
              <a:rPr lang="es-ES" b="1" dirty="0" smtClean="0"/>
              <a:t>Shaders</a:t>
            </a:r>
          </a:p>
          <a:p>
            <a:pPr lvl="1"/>
            <a:r>
              <a:rPr lang="es-ES" dirty="0" smtClean="0"/>
              <a:t>Son programas que controlan las distintas etapas del proceso de dibujado </a:t>
            </a:r>
            <a:r>
              <a:rPr lang="es-ES" dirty="0" smtClean="0"/>
              <a:t>3D </a:t>
            </a:r>
            <a:r>
              <a:rPr lang="es-ES" dirty="0" smtClean="0"/>
              <a:t>proporcionando flexibilidad y libertad al programador. </a:t>
            </a:r>
            <a:endParaRPr lang="es-ES" dirty="0"/>
          </a:p>
        </p:txBody>
      </p:sp>
    </p:spTree>
    <p:extLst>
      <p:ext uri="{BB962C8B-B14F-4D97-AF65-F5344CB8AC3E}">
        <p14:creationId xmlns:p14="http://schemas.microsoft.com/office/powerpoint/2010/main" val="3082831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1388745"/>
          </a:xfrm>
        </p:spPr>
        <p:txBody>
          <a:bodyPr/>
          <a:lstStyle/>
          <a:p>
            <a:r>
              <a:rPr lang="es-ES" b="1" dirty="0" smtClean="0"/>
              <a:t>Shaders</a:t>
            </a:r>
          </a:p>
          <a:p>
            <a:pPr lvl="1"/>
            <a:endParaRPr lang="es-ES" dirty="0"/>
          </a:p>
        </p:txBody>
      </p:sp>
      <p:grpSp>
        <p:nvGrpSpPr>
          <p:cNvPr id="9" name="Grupo 8"/>
          <p:cNvGrpSpPr/>
          <p:nvPr/>
        </p:nvGrpSpPr>
        <p:grpSpPr>
          <a:xfrm>
            <a:off x="1655825" y="1825944"/>
            <a:ext cx="5376862" cy="4394274"/>
            <a:chOff x="1655825" y="1825944"/>
            <a:chExt cx="5376862" cy="4394274"/>
          </a:xfrm>
        </p:grpSpPr>
        <p:pic>
          <p:nvPicPr>
            <p:cNvPr id="1026" name="Picture 2" descr="Rendering Pipeline 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534" y="1825944"/>
              <a:ext cx="1978153" cy="4394274"/>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1655825" y="3666189"/>
              <a:ext cx="3032290" cy="138874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s-ES" dirty="0" smtClean="0"/>
                <a:t>Pipeline de OpenGL</a:t>
              </a:r>
            </a:p>
            <a:p>
              <a:pPr lvl="1"/>
              <a:endParaRPr lang="es-ES" dirty="0"/>
            </a:p>
          </p:txBody>
        </p:sp>
      </p:grpSp>
      <p:grpSp>
        <p:nvGrpSpPr>
          <p:cNvPr id="11" name="Grupo 10"/>
          <p:cNvGrpSpPr/>
          <p:nvPr/>
        </p:nvGrpSpPr>
        <p:grpSpPr>
          <a:xfrm>
            <a:off x="5054534" y="2397180"/>
            <a:ext cx="5376863" cy="514780"/>
            <a:chOff x="5054534" y="2397180"/>
            <a:chExt cx="5376863" cy="514780"/>
          </a:xfrm>
        </p:grpSpPr>
        <p:sp>
          <p:nvSpPr>
            <p:cNvPr id="7" name="Marcador de contenido 2"/>
            <p:cNvSpPr txBox="1">
              <a:spLocks/>
            </p:cNvSpPr>
            <p:nvPr/>
          </p:nvSpPr>
          <p:spPr>
            <a:xfrm>
              <a:off x="7289569" y="2404800"/>
              <a:ext cx="3141828" cy="50716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s-ES" sz="2000" dirty="0" smtClean="0">
                  <a:solidFill>
                    <a:schemeClr val="tx2">
                      <a:lumMod val="90000"/>
                      <a:lumOff val="10000"/>
                    </a:schemeClr>
                  </a:solidFill>
                </a:rPr>
                <a:t>Posición de los vértices</a:t>
              </a:r>
            </a:p>
            <a:p>
              <a:pPr lvl="1"/>
              <a:endParaRPr lang="es-ES" sz="2000" dirty="0">
                <a:solidFill>
                  <a:schemeClr val="tx2">
                    <a:lumMod val="90000"/>
                    <a:lumOff val="10000"/>
                  </a:schemeClr>
                </a:solidFill>
              </a:endParaRPr>
            </a:p>
          </p:txBody>
        </p:sp>
        <p:sp>
          <p:nvSpPr>
            <p:cNvPr id="5" name="Llamada de flecha a la derecha 4"/>
            <p:cNvSpPr/>
            <p:nvPr/>
          </p:nvSpPr>
          <p:spPr>
            <a:xfrm>
              <a:off x="5054534" y="2397180"/>
              <a:ext cx="2235035" cy="352914"/>
            </a:xfrm>
            <a:prstGeom prst="rightArrowCallout">
              <a:avLst>
                <a:gd name="adj1" fmla="val 43892"/>
                <a:gd name="adj2" fmla="val 39844"/>
                <a:gd name="adj3" fmla="val 46592"/>
                <a:gd name="adj4" fmla="val 85781"/>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grpSp>
      <p:grpSp>
        <p:nvGrpSpPr>
          <p:cNvPr id="12" name="Grupo 11"/>
          <p:cNvGrpSpPr/>
          <p:nvPr/>
        </p:nvGrpSpPr>
        <p:grpSpPr>
          <a:xfrm>
            <a:off x="5079321" y="5314737"/>
            <a:ext cx="5352076" cy="513857"/>
            <a:chOff x="5079321" y="5314737"/>
            <a:chExt cx="5352076" cy="513857"/>
          </a:xfrm>
        </p:grpSpPr>
        <p:sp>
          <p:nvSpPr>
            <p:cNvPr id="8" name="Marcador de contenido 2"/>
            <p:cNvSpPr txBox="1">
              <a:spLocks/>
            </p:cNvSpPr>
            <p:nvPr/>
          </p:nvSpPr>
          <p:spPr>
            <a:xfrm>
              <a:off x="7289569" y="5321434"/>
              <a:ext cx="3141828" cy="50716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s-ES" sz="2000" dirty="0" smtClean="0">
                  <a:solidFill>
                    <a:schemeClr val="tx2">
                      <a:lumMod val="90000"/>
                      <a:lumOff val="10000"/>
                    </a:schemeClr>
                  </a:solidFill>
                </a:rPr>
                <a:t>Color del pixel</a:t>
              </a:r>
            </a:p>
            <a:p>
              <a:pPr lvl="1"/>
              <a:endParaRPr lang="es-ES" sz="2000" dirty="0">
                <a:solidFill>
                  <a:schemeClr val="tx2">
                    <a:lumMod val="90000"/>
                    <a:lumOff val="10000"/>
                  </a:schemeClr>
                </a:solidFill>
              </a:endParaRPr>
            </a:p>
          </p:txBody>
        </p:sp>
        <p:sp>
          <p:nvSpPr>
            <p:cNvPr id="10" name="Llamada de flecha a la derecha 9"/>
            <p:cNvSpPr/>
            <p:nvPr/>
          </p:nvSpPr>
          <p:spPr>
            <a:xfrm>
              <a:off x="5079321" y="5314737"/>
              <a:ext cx="2235035" cy="352914"/>
            </a:xfrm>
            <a:prstGeom prst="rightArrowCallout">
              <a:avLst>
                <a:gd name="adj1" fmla="val 43892"/>
                <a:gd name="adj2" fmla="val 39844"/>
                <a:gd name="adj3" fmla="val 46592"/>
                <a:gd name="adj4" fmla="val 85781"/>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grpSp>
    </p:spTree>
    <p:extLst>
      <p:ext uri="{BB962C8B-B14F-4D97-AF65-F5344CB8AC3E}">
        <p14:creationId xmlns:p14="http://schemas.microsoft.com/office/powerpoint/2010/main" val="361145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4524056"/>
          </a:xfrm>
        </p:spPr>
        <p:txBody>
          <a:bodyPr/>
          <a:lstStyle/>
          <a:p>
            <a:r>
              <a:rPr lang="es-ES" b="1" dirty="0" smtClean="0"/>
              <a:t>Material</a:t>
            </a:r>
          </a:p>
          <a:p>
            <a:r>
              <a:rPr lang="es-ES" dirty="0" smtClean="0"/>
              <a:t>Conjunto de propiedades que definen el comportamiento de una superficie frente a la incidencia de la luz.</a:t>
            </a:r>
          </a:p>
          <a:p>
            <a:endParaRPr lang="es-ES" dirty="0"/>
          </a:p>
          <a:p>
            <a:r>
              <a:rPr lang="es-ES" dirty="0" smtClean="0"/>
              <a:t>Suele tener asociado:</a:t>
            </a:r>
          </a:p>
          <a:p>
            <a:pPr lvl="5">
              <a:buFont typeface="Wingdings" panose="05000000000000000000" pitchFamily="2" charset="2"/>
              <a:buChar char="§"/>
            </a:pPr>
            <a:r>
              <a:rPr lang="es-ES" sz="2400" dirty="0" smtClean="0"/>
              <a:t>Fragment Shader</a:t>
            </a:r>
          </a:p>
          <a:p>
            <a:pPr lvl="5">
              <a:buFont typeface="Wingdings" panose="05000000000000000000" pitchFamily="2" charset="2"/>
              <a:buChar char="§"/>
            </a:pPr>
            <a:r>
              <a:rPr lang="es-ES" sz="2400" dirty="0" smtClean="0"/>
              <a:t>Texturas</a:t>
            </a:r>
          </a:p>
          <a:p>
            <a:pPr lvl="5">
              <a:buFont typeface="Wingdings" panose="05000000000000000000" pitchFamily="2" charset="2"/>
              <a:buChar char="§"/>
            </a:pPr>
            <a:r>
              <a:rPr lang="es-ES" sz="2400" dirty="0" smtClean="0"/>
              <a:t>Otras propiedades</a:t>
            </a:r>
          </a:p>
          <a:p>
            <a:pPr lvl="1"/>
            <a:endParaRPr lang="es-ES" dirty="0" smtClean="0"/>
          </a:p>
          <a:p>
            <a:pPr lvl="1"/>
            <a:endParaRPr lang="es-ES" dirty="0"/>
          </a:p>
        </p:txBody>
      </p:sp>
    </p:spTree>
    <p:extLst>
      <p:ext uri="{BB962C8B-B14F-4D97-AF65-F5344CB8AC3E}">
        <p14:creationId xmlns:p14="http://schemas.microsoft.com/office/powerpoint/2010/main" val="472390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Estado del arte</a:t>
            </a:r>
            <a:endParaRPr lang="es-ES" dirty="0"/>
          </a:p>
        </p:txBody>
      </p:sp>
      <p:sp>
        <p:nvSpPr>
          <p:cNvPr id="3" name="Marcador de contenido 2"/>
          <p:cNvSpPr>
            <a:spLocks noGrp="1"/>
          </p:cNvSpPr>
          <p:nvPr>
            <p:ph idx="1"/>
          </p:nvPr>
        </p:nvSpPr>
        <p:spPr>
          <a:xfrm>
            <a:off x="676656" y="1825944"/>
            <a:ext cx="10753725" cy="4524056"/>
          </a:xfrm>
        </p:spPr>
        <p:txBody>
          <a:bodyPr/>
          <a:lstStyle/>
          <a:p>
            <a:r>
              <a:rPr lang="es-ES" b="1" dirty="0" smtClean="0"/>
              <a:t>Texturizado</a:t>
            </a:r>
          </a:p>
        </p:txBody>
      </p:sp>
      <p:grpSp>
        <p:nvGrpSpPr>
          <p:cNvPr id="11" name="Grupo 10"/>
          <p:cNvGrpSpPr/>
          <p:nvPr/>
        </p:nvGrpSpPr>
        <p:grpSpPr>
          <a:xfrm>
            <a:off x="2199290" y="2902269"/>
            <a:ext cx="2076450" cy="2703193"/>
            <a:chOff x="1932590" y="2736849"/>
            <a:chExt cx="2076450" cy="2703193"/>
          </a:xfrm>
        </p:grpSpPr>
        <p:pic>
          <p:nvPicPr>
            <p:cNvPr id="5" name="Imagen 4" descr="panel2_Diffus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590" y="2736849"/>
              <a:ext cx="2076450" cy="2124075"/>
            </a:xfrm>
            <a:prstGeom prst="rect">
              <a:avLst/>
            </a:prstGeom>
            <a:noFill/>
            <a:ln>
              <a:noFill/>
            </a:ln>
          </p:spPr>
        </p:pic>
        <p:sp>
          <p:nvSpPr>
            <p:cNvPr id="8" name="Marcador de contenido 2"/>
            <p:cNvSpPr txBox="1">
              <a:spLocks/>
            </p:cNvSpPr>
            <p:nvPr/>
          </p:nvSpPr>
          <p:spPr>
            <a:xfrm>
              <a:off x="1932590" y="5039044"/>
              <a:ext cx="2076449" cy="400998"/>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s-ES" b="1" dirty="0" smtClean="0"/>
                <a:t>Difusa</a:t>
              </a:r>
            </a:p>
          </p:txBody>
        </p:sp>
      </p:grpSp>
      <p:grpSp>
        <p:nvGrpSpPr>
          <p:cNvPr id="12" name="Grupo 11"/>
          <p:cNvGrpSpPr/>
          <p:nvPr/>
        </p:nvGrpSpPr>
        <p:grpSpPr>
          <a:xfrm>
            <a:off x="4867274" y="2919808"/>
            <a:ext cx="2076450" cy="2668114"/>
            <a:chOff x="4600574" y="2736849"/>
            <a:chExt cx="2076450" cy="2668114"/>
          </a:xfrm>
        </p:grpSpPr>
        <p:pic>
          <p:nvPicPr>
            <p:cNvPr id="6" name="Imagen 5" descr="Mapa de normales"/>
            <p:cNvPicPr/>
            <p:nvPr/>
          </p:nvPicPr>
          <p:blipFill>
            <a:blip r:embed="rId4">
              <a:extLst>
                <a:ext uri="{28A0092B-C50C-407E-A947-70E740481C1C}">
                  <a14:useLocalDpi xmlns:a14="http://schemas.microsoft.com/office/drawing/2010/main" val="0"/>
                </a:ext>
              </a:extLst>
            </a:blip>
            <a:srcRect/>
            <a:stretch>
              <a:fillRect/>
            </a:stretch>
          </p:blipFill>
          <p:spPr bwMode="auto">
            <a:xfrm>
              <a:off x="4600574" y="2736849"/>
              <a:ext cx="2076450" cy="2124075"/>
            </a:xfrm>
            <a:prstGeom prst="rect">
              <a:avLst/>
            </a:prstGeom>
            <a:noFill/>
            <a:ln>
              <a:noFill/>
            </a:ln>
          </p:spPr>
        </p:pic>
        <p:sp>
          <p:nvSpPr>
            <p:cNvPr id="9" name="Marcador de contenido 2"/>
            <p:cNvSpPr txBox="1">
              <a:spLocks/>
            </p:cNvSpPr>
            <p:nvPr/>
          </p:nvSpPr>
          <p:spPr>
            <a:xfrm>
              <a:off x="4600575" y="5003965"/>
              <a:ext cx="2076449" cy="400998"/>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s-ES" b="1" dirty="0" smtClean="0"/>
                <a:t>Normal</a:t>
              </a:r>
            </a:p>
          </p:txBody>
        </p:sp>
      </p:grpSp>
      <p:grpSp>
        <p:nvGrpSpPr>
          <p:cNvPr id="13" name="Grupo 12"/>
          <p:cNvGrpSpPr/>
          <p:nvPr/>
        </p:nvGrpSpPr>
        <p:grpSpPr>
          <a:xfrm>
            <a:off x="7535258" y="2907902"/>
            <a:ext cx="2076450" cy="2691926"/>
            <a:chOff x="7268558" y="2713037"/>
            <a:chExt cx="2076450" cy="2691926"/>
          </a:xfrm>
        </p:grpSpPr>
        <p:pic>
          <p:nvPicPr>
            <p:cNvPr id="7" name="Imagen 6" descr="C:\Users\Santiago\AppData\Local\Microsoft\Windows\INetCache\Content.Word\Panel2_especular.png"/>
            <p:cNvPicPr/>
            <p:nvPr/>
          </p:nvPicPr>
          <p:blipFill>
            <a:blip r:embed="rId5">
              <a:extLst>
                <a:ext uri="{28A0092B-C50C-407E-A947-70E740481C1C}">
                  <a14:useLocalDpi xmlns:a14="http://schemas.microsoft.com/office/drawing/2010/main" val="0"/>
                </a:ext>
              </a:extLst>
            </a:blip>
            <a:srcRect/>
            <a:stretch>
              <a:fillRect/>
            </a:stretch>
          </p:blipFill>
          <p:spPr bwMode="auto">
            <a:xfrm>
              <a:off x="7268558" y="2713037"/>
              <a:ext cx="2076450" cy="2147887"/>
            </a:xfrm>
            <a:prstGeom prst="rect">
              <a:avLst/>
            </a:prstGeom>
            <a:noFill/>
            <a:ln>
              <a:noFill/>
            </a:ln>
          </p:spPr>
        </p:pic>
        <p:sp>
          <p:nvSpPr>
            <p:cNvPr id="10" name="Marcador de contenido 2"/>
            <p:cNvSpPr txBox="1">
              <a:spLocks/>
            </p:cNvSpPr>
            <p:nvPr/>
          </p:nvSpPr>
          <p:spPr>
            <a:xfrm>
              <a:off x="7268558" y="5003965"/>
              <a:ext cx="2076449" cy="400998"/>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s-ES" b="1" dirty="0" smtClean="0"/>
                <a:t>Especular</a:t>
              </a:r>
            </a:p>
          </p:txBody>
        </p:sp>
      </p:grpSp>
    </p:spTree>
    <p:extLst>
      <p:ext uri="{BB962C8B-B14F-4D97-AF65-F5344CB8AC3E}">
        <p14:creationId xmlns:p14="http://schemas.microsoft.com/office/powerpoint/2010/main" val="62996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a">
  <a:themeElements>
    <a:clrScheme name="Metropolitana">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TM03457491[[fn=Metrópoli]]</Template>
  <TotalTime>453</TotalTime>
  <Words>868</Words>
  <Application>Microsoft Office PowerPoint</Application>
  <PresentationFormat>Panorámica</PresentationFormat>
  <Paragraphs>193</Paragraphs>
  <Slides>20</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Calibri Light</vt:lpstr>
      <vt:lpstr>Cambria Math</vt:lpstr>
      <vt:lpstr>Helvetica</vt:lpstr>
      <vt:lpstr>Wingdings</vt:lpstr>
      <vt:lpstr>Metropolitana</vt:lpstr>
      <vt:lpstr>Editor de materiales para modelos en 3D basado en nodos</vt:lpstr>
      <vt:lpstr>Introducción </vt:lpstr>
      <vt:lpstr>Objetivos</vt:lpstr>
      <vt:lpstr>Estado del arte</vt:lpstr>
      <vt:lpstr>Estado del arte</vt:lpstr>
      <vt:lpstr>Estado del arte</vt:lpstr>
      <vt:lpstr>Estado del arte</vt:lpstr>
      <vt:lpstr>Estado del arte</vt:lpstr>
      <vt:lpstr>Estado del arte</vt:lpstr>
      <vt:lpstr>Estado del arte</vt:lpstr>
      <vt:lpstr>Metodología y Herramientas</vt:lpstr>
      <vt:lpstr>Modelo Propuesto</vt:lpstr>
      <vt:lpstr>Modelo Propuesto</vt:lpstr>
      <vt:lpstr>Modelo Propuesto</vt:lpstr>
      <vt:lpstr>Modelo Propuesto</vt:lpstr>
      <vt:lpstr>Modelo Propuesto</vt:lpstr>
      <vt:lpstr>Experimentación </vt:lpstr>
      <vt:lpstr>Conclusión y trabajos futuros</vt:lpstr>
      <vt:lpstr>Conclusión y trabajos futuros</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Editor de materiales para modelos en 3D basado en nodos</dc:title>
  <dc:creator>Santiago Palacio</dc:creator>
  <cp:lastModifiedBy>Santiago Palacio</cp:lastModifiedBy>
  <cp:revision>68</cp:revision>
  <dcterms:created xsi:type="dcterms:W3CDTF">2015-09-08T17:36:16Z</dcterms:created>
  <dcterms:modified xsi:type="dcterms:W3CDTF">2015-09-09T10:15:58Z</dcterms:modified>
</cp:coreProperties>
</file>