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notesMasterIdLst>
    <p:notesMasterId r:id="rId23"/>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74" r:id="rId19"/>
    <p:sldId id="276" r:id="rId20"/>
    <p:sldId id="275"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ago Palacio" initials="SP" lastIdx="5" clrIdx="0">
    <p:extLst>
      <p:ext uri="{19B8F6BF-5375-455C-9EA6-DF929625EA0E}">
        <p15:presenceInfo xmlns:p15="http://schemas.microsoft.com/office/powerpoint/2012/main" userId="9913d292b27a9e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F0F4"/>
    <a:srgbClr val="FFFFD5"/>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57" autoAdjust="0"/>
  </p:normalViewPr>
  <p:slideViewPr>
    <p:cSldViewPr snapToGrid="0">
      <p:cViewPr>
        <p:scale>
          <a:sx n="50" d="100"/>
          <a:sy n="50" d="100"/>
        </p:scale>
        <p:origin x="384" y="91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9-09T12:03:07.611" idx="1">
    <p:pos x="2870" y="1099"/>
    <p:text>el general especificar mas lo que es herramienta para editar materiales con generacion de shader</p:text>
    <p:extLst>
      <p:ext uri="{C676402C-5697-4E1C-873F-D02D1690AC5C}">
        <p15:threadingInfo xmlns:p15="http://schemas.microsoft.com/office/powerpoint/2012/main" timeZoneBias="-1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EA8D2-73DC-42F4-A3BB-E967BB6F78F0}" type="datetimeFigureOut">
              <a:rPr lang="es-ES" smtClean="0"/>
              <a:t>14/09/2015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45306-062E-46C6-84AA-B593DF40405E}" type="slidenum">
              <a:rPr lang="es-ES" smtClean="0"/>
              <a:t>‹Nº›</a:t>
            </a:fld>
            <a:endParaRPr lang="es-ES"/>
          </a:p>
        </p:txBody>
      </p:sp>
    </p:spTree>
    <p:extLst>
      <p:ext uri="{BB962C8B-B14F-4D97-AF65-F5344CB8AC3E}">
        <p14:creationId xmlns:p14="http://schemas.microsoft.com/office/powerpoint/2010/main" val="138047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Poner</a:t>
            </a:r>
            <a:r>
              <a:rPr lang="en-US" baseline="0" dirty="0" smtClean="0"/>
              <a:t> el </a:t>
            </a:r>
            <a:r>
              <a:rPr lang="en-US" baseline="0" dirty="0" err="1" smtClean="0"/>
              <a:t>contenido</a:t>
            </a:r>
            <a:r>
              <a:rPr lang="en-US" baseline="0" dirty="0" smtClean="0"/>
              <a:t> o </a:t>
            </a:r>
            <a:r>
              <a:rPr lang="en-US" baseline="0" dirty="0" err="1" smtClean="0"/>
              <a:t>poner</a:t>
            </a:r>
            <a:r>
              <a:rPr lang="en-US" baseline="0" dirty="0" smtClean="0"/>
              <a:t> </a:t>
            </a:r>
            <a:r>
              <a:rPr lang="en-US" baseline="0" dirty="0" err="1" smtClean="0"/>
              <a:t>una</a:t>
            </a:r>
            <a:r>
              <a:rPr lang="en-US" baseline="0" dirty="0" smtClean="0"/>
              <a:t> </a:t>
            </a:r>
            <a:r>
              <a:rPr lang="en-US" baseline="0" dirty="0" err="1" smtClean="0"/>
              <a:t>introduccion</a:t>
            </a:r>
            <a:r>
              <a:rPr lang="en-US" baseline="0" dirty="0" smtClean="0"/>
              <a:t> general del Proyecto??</a:t>
            </a:r>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2</a:t>
            </a:fld>
            <a:endParaRPr lang="es-ES"/>
          </a:p>
        </p:txBody>
      </p:sp>
    </p:spTree>
    <p:extLst>
      <p:ext uri="{BB962C8B-B14F-4D97-AF65-F5344CB8AC3E}">
        <p14:creationId xmlns:p14="http://schemas.microsoft.com/office/powerpoint/2010/main" val="2023005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11</a:t>
            </a:fld>
            <a:endParaRPr lang="es-ES" dirty="0"/>
          </a:p>
        </p:txBody>
      </p:sp>
    </p:spTree>
    <p:extLst>
      <p:ext uri="{BB962C8B-B14F-4D97-AF65-F5344CB8AC3E}">
        <p14:creationId xmlns:p14="http://schemas.microsoft.com/office/powerpoint/2010/main" val="160029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baseline="0" dirty="0" smtClean="0"/>
              <a:t>En cuanto a arquitectura software el programa esta compuesto por un modulo de interfaz de usuario que es el editor de nodos, además de un modulo de dibujado en 3D.</a:t>
            </a:r>
            <a:br>
              <a:rPr lang="es-ES" baseline="0" dirty="0" smtClean="0"/>
            </a:br>
            <a:r>
              <a:rPr lang="es-ES" baseline="0" dirty="0" smtClean="0"/>
              <a:t>Los datos de entrada son los proporcionados por la librería de nodos. Estos son procesados y una vez resuelto el grafo se proporciona una salida, que se trata del Shader y la visualización de ese Shader en funcionamiento.</a:t>
            </a:r>
          </a:p>
          <a:p>
            <a:pPr marL="171450" indent="-171450">
              <a:buFontTx/>
              <a:buChar char="-"/>
            </a:pPr>
            <a:endParaRPr lang="es-ES" baseline="0" dirty="0" smtClean="0"/>
          </a:p>
          <a:p>
            <a:pPr marL="171450" indent="-171450">
              <a:buFontTx/>
              <a:buChar char="-"/>
            </a:pPr>
            <a:r>
              <a:rPr lang="es-ES" baseline="0" dirty="0" smtClean="0"/>
              <a:t>En esta captura se puede observar como un grafo donde se proporcionan datos es procesado y posteriormente se ve el resultado de ese grafo sobre el visor 3D.</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12</a:t>
            </a:fld>
            <a:endParaRPr lang="es-ES" dirty="0"/>
          </a:p>
        </p:txBody>
      </p:sp>
    </p:spTree>
    <p:extLst>
      <p:ext uri="{BB962C8B-B14F-4D97-AF65-F5344CB8AC3E}">
        <p14:creationId xmlns:p14="http://schemas.microsoft.com/office/powerpoint/2010/main" val="1932704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baseline="0" noProof="0" dirty="0" smtClean="0"/>
              <a:t>Este es el nodo principal del modelo, este recibe los parámetros:</a:t>
            </a:r>
          </a:p>
          <a:p>
            <a:pPr marL="171450" indent="-171450">
              <a:buFontTx/>
              <a:buChar char="-"/>
            </a:pPr>
            <a:r>
              <a:rPr lang="es-ES" baseline="0" noProof="0" dirty="0" smtClean="0"/>
              <a:t>Color</a:t>
            </a:r>
          </a:p>
          <a:p>
            <a:pPr marL="171450" indent="-171450">
              <a:buFontTx/>
              <a:buChar char="-"/>
            </a:pPr>
            <a:r>
              <a:rPr lang="es-ES" baseline="0" noProof="0" dirty="0" smtClean="0"/>
              <a:t>Specular</a:t>
            </a:r>
          </a:p>
          <a:p>
            <a:pPr marL="171450" indent="-171450">
              <a:buFontTx/>
              <a:buChar char="-"/>
            </a:pPr>
            <a:r>
              <a:rPr lang="es-ES" baseline="0" noProof="0" dirty="0" err="1" smtClean="0"/>
              <a:t>Shininnes</a:t>
            </a:r>
            <a:endParaRPr lang="es-ES" baseline="0" noProof="0" dirty="0" smtClean="0"/>
          </a:p>
          <a:p>
            <a:pPr marL="171450" indent="-171450">
              <a:buFontTx/>
              <a:buChar char="-"/>
            </a:pPr>
            <a:r>
              <a:rPr lang="es-ES" baseline="0" noProof="0" dirty="0" smtClean="0"/>
              <a:t>Normal</a:t>
            </a:r>
          </a:p>
          <a:p>
            <a:pPr marL="171450" indent="-171450">
              <a:buFontTx/>
              <a:buChar char="-"/>
            </a:pPr>
            <a:r>
              <a:rPr lang="es-ES" baseline="0" noProof="0" dirty="0" smtClean="0"/>
              <a:t>Alpha</a:t>
            </a:r>
          </a:p>
          <a:p>
            <a:pPr marL="171450" indent="-171450">
              <a:buFontTx/>
              <a:buChar char="-"/>
            </a:pPr>
            <a:r>
              <a:rPr lang="es-ES" baseline="0" noProof="0" dirty="0" smtClean="0"/>
              <a:t>Cada componente, a excepción de alpha, son adaptados directamente del modelo de Blinn-Phong.</a:t>
            </a:r>
          </a:p>
          <a:p>
            <a:pPr marL="171450" indent="-171450">
              <a:buFontTx/>
              <a:buChar char="-"/>
            </a:pPr>
            <a:r>
              <a:rPr lang="es-ES" baseline="0" noProof="0" dirty="0" smtClean="0"/>
              <a:t>El resultado de este nodo es el color final que se aplicará al modelo.</a:t>
            </a:r>
          </a:p>
          <a:p>
            <a:pPr marL="171450" indent="-171450">
              <a:buFontTx/>
              <a:buChar char="-"/>
            </a:pPr>
            <a:endParaRPr lang="es-ES" noProof="0"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13</a:t>
            </a:fld>
            <a:endParaRPr lang="es-ES"/>
          </a:p>
        </p:txBody>
      </p:sp>
    </p:spTree>
    <p:extLst>
      <p:ext uri="{BB962C8B-B14F-4D97-AF65-F5344CB8AC3E}">
        <p14:creationId xmlns:p14="http://schemas.microsoft.com/office/powerpoint/2010/main" val="163457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n-US" noProof="0" dirty="0" err="1" smtClean="0"/>
              <a:t>Estos</a:t>
            </a:r>
            <a:r>
              <a:rPr lang="en-US" noProof="0" dirty="0" smtClean="0"/>
              <a:t> son </a:t>
            </a:r>
            <a:r>
              <a:rPr lang="en-US" noProof="0" dirty="0" err="1" smtClean="0"/>
              <a:t>los</a:t>
            </a:r>
            <a:r>
              <a:rPr lang="en-US" noProof="0" dirty="0" smtClean="0"/>
              <a:t> </a:t>
            </a:r>
            <a:r>
              <a:rPr lang="en-US" noProof="0" dirty="0" err="1" smtClean="0"/>
              <a:t>nodos</a:t>
            </a:r>
            <a:r>
              <a:rPr lang="en-US" noProof="0" dirty="0" smtClean="0"/>
              <a:t> que</a:t>
            </a:r>
            <a:r>
              <a:rPr lang="en-US" baseline="0" noProof="0" dirty="0" smtClean="0"/>
              <a:t> </a:t>
            </a:r>
            <a:r>
              <a:rPr lang="en-US" baseline="0" noProof="0" dirty="0" err="1" smtClean="0"/>
              <a:t>proporiconan</a:t>
            </a:r>
            <a:r>
              <a:rPr lang="en-US" baseline="0" noProof="0" dirty="0" smtClean="0"/>
              <a:t> </a:t>
            </a:r>
            <a:r>
              <a:rPr lang="en-US" baseline="0" noProof="0" dirty="0" err="1" smtClean="0"/>
              <a:t>datos</a:t>
            </a:r>
            <a:r>
              <a:rPr lang="en-US" baseline="0" noProof="0" dirty="0" smtClean="0"/>
              <a:t> al </a:t>
            </a:r>
            <a:r>
              <a:rPr lang="en-US" baseline="0" noProof="0" dirty="0" err="1" smtClean="0"/>
              <a:t>modelo</a:t>
            </a:r>
            <a:r>
              <a:rPr lang="en-US" baseline="0" noProof="0" dirty="0" smtClean="0"/>
              <a:t>, solo </a:t>
            </a:r>
            <a:r>
              <a:rPr lang="en-US" baseline="0" noProof="0" dirty="0" err="1" smtClean="0"/>
              <a:t>estos</a:t>
            </a:r>
            <a:r>
              <a:rPr lang="en-US" baseline="0" noProof="0" dirty="0" smtClean="0"/>
              <a:t> </a:t>
            </a:r>
            <a:r>
              <a:rPr lang="en-US" baseline="0" noProof="0" dirty="0" err="1" smtClean="0"/>
              <a:t>nodos</a:t>
            </a:r>
            <a:r>
              <a:rPr lang="en-US" baseline="0" noProof="0" dirty="0" smtClean="0"/>
              <a:t> </a:t>
            </a:r>
            <a:r>
              <a:rPr lang="en-US" baseline="0" noProof="0" dirty="0" err="1" smtClean="0"/>
              <a:t>pueden</a:t>
            </a:r>
            <a:r>
              <a:rPr lang="en-US" baseline="0" noProof="0" dirty="0" smtClean="0"/>
              <a:t> </a:t>
            </a:r>
            <a:r>
              <a:rPr lang="en-US" baseline="0" noProof="0" dirty="0" err="1" smtClean="0"/>
              <a:t>generar</a:t>
            </a:r>
            <a:r>
              <a:rPr lang="en-US" baseline="0" noProof="0" dirty="0" smtClean="0"/>
              <a:t> </a:t>
            </a:r>
            <a:r>
              <a:rPr lang="en-US" baseline="0" noProof="0" dirty="0" err="1" smtClean="0"/>
              <a:t>datos</a:t>
            </a:r>
            <a:r>
              <a:rPr lang="en-US" baseline="0" noProof="0" dirty="0" smtClean="0"/>
              <a:t>.</a:t>
            </a:r>
          </a:p>
          <a:p>
            <a:pPr marL="0" indent="0">
              <a:buFontTx/>
              <a:buNone/>
            </a:pPr>
            <a:endParaRPr lang="en-US" baseline="0" noProof="0" dirty="0" smtClean="0"/>
          </a:p>
          <a:p>
            <a:pPr marL="0" indent="0">
              <a:buFontTx/>
              <a:buNone/>
            </a:pPr>
            <a:r>
              <a:rPr lang="en-US" baseline="0" noProof="0" dirty="0" err="1" smtClean="0"/>
              <a:t>Nodo</a:t>
            </a:r>
            <a:r>
              <a:rPr lang="en-US" baseline="0" noProof="0" dirty="0" smtClean="0"/>
              <a:t> float</a:t>
            </a:r>
          </a:p>
          <a:p>
            <a:pPr marL="0" indent="0">
              <a:buFontTx/>
              <a:buNone/>
            </a:pPr>
            <a:r>
              <a:rPr lang="en-US" baseline="0" noProof="0" dirty="0" err="1" smtClean="0"/>
              <a:t>Nodo</a:t>
            </a:r>
            <a:r>
              <a:rPr lang="en-US" baseline="0" noProof="0" dirty="0" smtClean="0"/>
              <a:t> vector2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Nodo</a:t>
            </a:r>
            <a:r>
              <a:rPr lang="en-US" baseline="0" noProof="0" dirty="0" smtClean="0"/>
              <a:t> vector3</a:t>
            </a:r>
          </a:p>
          <a:p>
            <a:pPr marL="0" indent="0">
              <a:buFontTx/>
              <a:buNone/>
            </a:pPr>
            <a:r>
              <a:rPr lang="en-US" baseline="0" noProof="0" dirty="0" err="1" smtClean="0"/>
              <a:t>Nodo</a:t>
            </a:r>
            <a:r>
              <a:rPr lang="en-US" baseline="0" noProof="0" smtClean="0"/>
              <a:t> vector4</a:t>
            </a:r>
            <a:endParaRPr lang="en-US" baseline="0" noProof="0" dirty="0" smtClean="0"/>
          </a:p>
          <a:p>
            <a:pPr marL="0" indent="0">
              <a:buFontTx/>
              <a:buNone/>
            </a:pPr>
            <a:r>
              <a:rPr lang="en-US" baseline="0" noProof="0" dirty="0" smtClean="0"/>
              <a:t>Texture2D</a:t>
            </a:r>
            <a:endParaRPr lang="es-ES" noProof="0"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14</a:t>
            </a:fld>
            <a:endParaRPr lang="es-ES"/>
          </a:p>
        </p:txBody>
      </p:sp>
    </p:spTree>
    <p:extLst>
      <p:ext uri="{BB962C8B-B14F-4D97-AF65-F5344CB8AC3E}">
        <p14:creationId xmlns:p14="http://schemas.microsoft.com/office/powerpoint/2010/main" val="1249587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noProof="0" dirty="0" smtClean="0"/>
              <a:t>Estos nodos</a:t>
            </a:r>
            <a:r>
              <a:rPr lang="es-ES" baseline="0" noProof="0" dirty="0" smtClean="0"/>
              <a:t> realizan operaciones básicas con los datos de color. Se diseñaron las operaciones que se consideraron básicas, no obstante se pueden implementar innumerables operaciones, aunque con las que hay se pueden lograr interesantes resultados.</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15</a:t>
            </a:fld>
            <a:endParaRPr lang="es-ES"/>
          </a:p>
        </p:txBody>
      </p:sp>
    </p:spTree>
    <p:extLst>
      <p:ext uri="{BB962C8B-B14F-4D97-AF65-F5344CB8AC3E}">
        <p14:creationId xmlns:p14="http://schemas.microsoft.com/office/powerpoint/2010/main" val="4206956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noProof="0" dirty="0" smtClean="0"/>
              <a:t>Estos nodos</a:t>
            </a:r>
            <a:r>
              <a:rPr lang="es-ES" baseline="0" noProof="0" dirty="0" smtClean="0"/>
              <a:t> realizan operaciones básicas con los datos de color. Se diseñaron las operaciones que se consideraron básicas, no obstante se pueden implementar innumerables operaciones, aunque con las que hay se pueden lograr interesantes resultados.</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16</a:t>
            </a:fld>
            <a:endParaRPr lang="es-ES"/>
          </a:p>
        </p:txBody>
      </p:sp>
    </p:spTree>
    <p:extLst>
      <p:ext uri="{BB962C8B-B14F-4D97-AF65-F5344CB8AC3E}">
        <p14:creationId xmlns:p14="http://schemas.microsoft.com/office/powerpoint/2010/main" val="394217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noProof="0" dirty="0" smtClean="0"/>
              <a:t>Estos nodos</a:t>
            </a:r>
            <a:r>
              <a:rPr lang="es-ES" baseline="0" noProof="0" dirty="0" smtClean="0"/>
              <a:t> realizan operaciones básicas con los datos de color. Se diseñaron las operaciones que se consideraron básicas, no obstante se pueden implementar innumerables operaciones, aunque con las que hay se pueden lograr interesantes resultados.</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17</a:t>
            </a:fld>
            <a:endParaRPr lang="es-ES"/>
          </a:p>
        </p:txBody>
      </p:sp>
    </p:spTree>
    <p:extLst>
      <p:ext uri="{BB962C8B-B14F-4D97-AF65-F5344CB8AC3E}">
        <p14:creationId xmlns:p14="http://schemas.microsoft.com/office/powerpoint/2010/main" val="928860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noProof="0" dirty="0" smtClean="0"/>
              <a:t>Estos nodos</a:t>
            </a:r>
            <a:r>
              <a:rPr lang="es-ES" baseline="0" noProof="0" dirty="0" smtClean="0"/>
              <a:t> realizan operaciones básicas con los datos de color. Se diseñaron las operaciones que se consideraron básicas, no obstante se pueden implementar innumerables operaciones, aunque con las que hay se pueden lograr interesantes resultados.</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18</a:t>
            </a:fld>
            <a:endParaRPr lang="es-ES"/>
          </a:p>
        </p:txBody>
      </p:sp>
    </p:spTree>
    <p:extLst>
      <p:ext uri="{BB962C8B-B14F-4D97-AF65-F5344CB8AC3E}">
        <p14:creationId xmlns:p14="http://schemas.microsoft.com/office/powerpoint/2010/main" val="4061692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baseline="0" noProof="0" dirty="0" smtClean="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19</a:t>
            </a:fld>
            <a:endParaRPr lang="es-ES"/>
          </a:p>
        </p:txBody>
      </p:sp>
    </p:spTree>
    <p:extLst>
      <p:ext uri="{BB962C8B-B14F-4D97-AF65-F5344CB8AC3E}">
        <p14:creationId xmlns:p14="http://schemas.microsoft.com/office/powerpoint/2010/main" val="1695009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baseline="0" noProof="0" dirty="0" smtClean="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20</a:t>
            </a:fld>
            <a:endParaRPr lang="es-ES"/>
          </a:p>
        </p:txBody>
      </p:sp>
    </p:spTree>
    <p:extLst>
      <p:ext uri="{BB962C8B-B14F-4D97-AF65-F5344CB8AC3E}">
        <p14:creationId xmlns:p14="http://schemas.microsoft.com/office/powerpoint/2010/main" val="13459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General</a:t>
            </a:r>
            <a:endParaRPr lang="es-ES" sz="1200" b="1"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kern="1200" dirty="0" smtClean="0">
                <a:solidFill>
                  <a:schemeClr val="tx1"/>
                </a:solidFill>
                <a:effectLst/>
                <a:latin typeface="+mn-lt"/>
                <a:ea typeface="+mn-ea"/>
                <a:cs typeface="+mn-cs"/>
              </a:rPr>
              <a:t>El objetivo general de este proyecto es el de realizar una herramienta capaz de generar Shaders que definan el aspecto de objetos en 3D. La herramienta debe funcionar bajo una interfaz basada en nodos.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Específicos </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Desarrollar un modelo de iluminación parametrizable y capaz de ser  alimentado por la información que produzca el usuario usando el grafo de nodos.</a:t>
            </a:r>
          </a:p>
          <a:p>
            <a:pPr marL="171450" indent="-171450">
              <a:buFont typeface="Arial" panose="020B0604020202020204" pitchFamily="34" charset="0"/>
              <a:buChar char="•"/>
            </a:pPr>
            <a:endParaRPr lang="es-E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s-ES" sz="1200" kern="1200" dirty="0" smtClean="0">
                <a:solidFill>
                  <a:schemeClr val="tx1"/>
                </a:solidFill>
                <a:effectLst/>
                <a:latin typeface="+mn-lt"/>
                <a:ea typeface="+mn-ea"/>
                <a:cs typeface="+mn-cs"/>
              </a:rPr>
              <a:t>Construir un editor de nodos que permita crear y eliminar nodos así como también crear y eliminar conexiones entre los nodos.</a:t>
            </a:r>
          </a:p>
          <a:p>
            <a:pPr marL="0" indent="0">
              <a:buFont typeface="Arial" panose="020B0604020202020204" pitchFamily="34" charset="0"/>
              <a:buNone/>
            </a:pPr>
            <a:r>
              <a:rPr lang="es-E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Implementar una aplicación usable e intuitiva que permita al usuario llevar a cabo su tarea de la forma más sencilla posible proporcionándole soluciones para problemas típicos como la redundancia, las repeticiones y en definitiva mejorar el flujo de trabajo.</a:t>
            </a:r>
          </a:p>
          <a:p>
            <a:pPr marL="0" indent="0">
              <a:buFont typeface="Arial" panose="020B0604020202020204" pitchFamily="34" charset="0"/>
              <a:buNone/>
            </a:pPr>
            <a:r>
              <a:rPr lang="es-E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Implementar una aplicación capaz de generar un Shader bajo los estándares de GLSL basado en el grafo de nodos definido por el usuario. Dicho Shader debe ser fácil de integrar en sistemas  externos, o bien se le ha de dar usuario algún método para hacerlo. </a:t>
            </a:r>
          </a:p>
          <a:p>
            <a:pPr marL="0" indent="0">
              <a:buFont typeface="Arial" panose="020B0604020202020204" pitchFamily="34" charset="0"/>
              <a:buNone/>
            </a:pPr>
            <a:r>
              <a:rPr lang="es-E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Obtener la capacidad para hacer uso de tecnologías nunca antes vistas haciendo uso del sentido de investigación y de aprendizaje que los años de carrera han aportado como parte de la experiencia educativa.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3</a:t>
            </a:fld>
            <a:endParaRPr lang="es-ES" dirty="0"/>
          </a:p>
        </p:txBody>
      </p:sp>
    </p:spTree>
    <p:extLst>
      <p:ext uri="{BB962C8B-B14F-4D97-AF65-F5344CB8AC3E}">
        <p14:creationId xmlns:p14="http://schemas.microsoft.com/office/powerpoint/2010/main" val="349920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ES" dirty="0" smtClean="0"/>
                  <a:t>Dentro de los gráficos en 3D,</a:t>
                </a:r>
                <a14:m>
                  <m:oMath xmlns:m="http://schemas.openxmlformats.org/officeDocument/2006/math">
                    <a:fld id="{2927C1A7-3CC3-41F5-B529-C89C1F10B0BA}" type="mathplaceholder">
                      <a:rPr lang="es-ES" i="1" smtClean="0">
                        <a:latin typeface="Cambria Math" panose="02040503050406030204" pitchFamily="18" charset="0"/>
                      </a:rPr>
                      <a:t>Escriba aquí la ecuación.</a:t>
                    </a:fld>
                  </m:oMath>
                </a14:m>
                <a:r>
                  <a:rPr lang="es-ES" baseline="0" dirty="0" smtClean="0"/>
                  <a:t> un modelo de iluminación es un método en términos generales,  para obtener la intensidad de cada punto de la escena.</a:t>
                </a:r>
                <a:br>
                  <a:rPr lang="es-ES" baseline="0" dirty="0" smtClean="0"/>
                </a:br>
                <a:endParaRPr lang="es-ES" baseline="0" dirty="0" smtClean="0"/>
              </a:p>
              <a:p>
                <a:endParaRPr lang="es-ES" dirty="0"/>
              </a:p>
            </p:txBody>
          </p:sp>
        </mc:Choice>
        <mc:Fallback xmlns="">
          <p:sp>
            <p:nvSpPr>
              <p:cNvPr id="3" name="Marcador de notas 2"/>
              <p:cNvSpPr>
                <a:spLocks noGrp="1"/>
              </p:cNvSpPr>
              <p:nvPr>
                <p:ph type="body" idx="1"/>
              </p:nvPr>
            </p:nvSpPr>
            <p:spPr/>
            <p:txBody>
              <a:bodyPr/>
              <a:lstStyle/>
              <a:p>
                <a:r>
                  <a:rPr lang="es-ES" dirty="0" smtClean="0"/>
                  <a:t>Dentro de los gráficos en 3D,</a:t>
                </a:r>
                <a:r>
                  <a:rPr lang="es-ES" i="0" smtClean="0">
                    <a:latin typeface="Cambria Math" panose="02040503050406030204" pitchFamily="18" charset="0"/>
                  </a:rPr>
                  <a:t>"Escriba aquí la ecuación."</a:t>
                </a:r>
                <a:r>
                  <a:rPr lang="es-ES" baseline="0" dirty="0" smtClean="0"/>
                  <a:t> un modelo de iluminación es un método en términos generales,  para obtener la intensidad de cada punto de la escena.</a:t>
                </a:r>
                <a:br>
                  <a:rPr lang="es-ES" baseline="0" dirty="0" smtClean="0"/>
                </a:br>
                <a:endParaRPr lang="es-ES" baseline="0" dirty="0" smtClean="0"/>
              </a:p>
              <a:p>
                <a:endParaRPr lang="es-ES" dirty="0"/>
              </a:p>
            </p:txBody>
          </p:sp>
        </mc:Fallback>
      </mc:AlternateContent>
      <p:sp>
        <p:nvSpPr>
          <p:cNvPr id="4" name="Marcador de número de diapositiva 3"/>
          <p:cNvSpPr>
            <a:spLocks noGrp="1"/>
          </p:cNvSpPr>
          <p:nvPr>
            <p:ph type="sldNum" sz="quarter" idx="10"/>
          </p:nvPr>
        </p:nvSpPr>
        <p:spPr/>
        <p:txBody>
          <a:bodyPr/>
          <a:lstStyle/>
          <a:p>
            <a:fld id="{08145306-062E-46C6-84AA-B593DF40405E}" type="slidenum">
              <a:rPr lang="es-ES" smtClean="0"/>
              <a:t>4</a:t>
            </a:fld>
            <a:endParaRPr lang="es-ES" dirty="0"/>
          </a:p>
        </p:txBody>
      </p:sp>
    </p:spTree>
    <p:extLst>
      <p:ext uri="{BB962C8B-B14F-4D97-AF65-F5344CB8AC3E}">
        <p14:creationId xmlns:p14="http://schemas.microsoft.com/office/powerpoint/2010/main" val="127853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podemos ver de una forma</a:t>
            </a:r>
            <a:r>
              <a:rPr lang="es-ES" baseline="0" dirty="0" smtClean="0"/>
              <a:t> mas visual la suma de los tres componentes del modelo de Phong y su resultado sobre un modelo 3D.</a:t>
            </a:r>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5</a:t>
            </a:fld>
            <a:endParaRPr lang="es-ES" dirty="0"/>
          </a:p>
        </p:txBody>
      </p:sp>
    </p:spTree>
    <p:extLst>
      <p:ext uri="{BB962C8B-B14F-4D97-AF65-F5344CB8AC3E}">
        <p14:creationId xmlns:p14="http://schemas.microsoft.com/office/powerpoint/2010/main" val="64917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6</a:t>
            </a:fld>
            <a:endParaRPr lang="es-ES" dirty="0"/>
          </a:p>
        </p:txBody>
      </p:sp>
    </p:spTree>
    <p:extLst>
      <p:ext uri="{BB962C8B-B14F-4D97-AF65-F5344CB8AC3E}">
        <p14:creationId xmlns:p14="http://schemas.microsoft.com/office/powerpoint/2010/main" val="133803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7</a:t>
            </a:fld>
            <a:endParaRPr lang="es-ES" dirty="0"/>
          </a:p>
        </p:txBody>
      </p:sp>
    </p:spTree>
    <p:extLst>
      <p:ext uri="{BB962C8B-B14F-4D97-AF65-F5344CB8AC3E}">
        <p14:creationId xmlns:p14="http://schemas.microsoft.com/office/powerpoint/2010/main" val="2276988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 material es un conjunto de propiedades</a:t>
            </a:r>
            <a:r>
              <a:rPr lang="es-ES" baseline="0" dirty="0" smtClean="0"/>
              <a:t> que definen el comportamiento del material frente a la incidencia de la luz.</a:t>
            </a:r>
            <a:br>
              <a:rPr lang="es-ES" baseline="0" dirty="0" smtClean="0"/>
            </a:br>
            <a:r>
              <a:rPr lang="es-ES" baseline="0" dirty="0" smtClean="0"/>
              <a:t>Los materiales son modelados basándose en el modelo de iluminación para el cual se van a usar.</a:t>
            </a:r>
          </a:p>
          <a:p>
            <a:endParaRPr lang="es-ES" baseline="0" dirty="0" smtClean="0"/>
          </a:p>
          <a:p>
            <a:r>
              <a:rPr lang="es-ES" baseline="0" dirty="0" smtClean="0"/>
              <a:t>Los materiales suele tener asociados:</a:t>
            </a:r>
          </a:p>
          <a:p>
            <a:r>
              <a:rPr lang="es-ES" baseline="0" dirty="0" smtClean="0"/>
              <a:t>	Un Fragment Shader -&gt; 	Donde se determina la forma en la que ser procesará el material.</a:t>
            </a:r>
          </a:p>
          <a:p>
            <a:r>
              <a:rPr lang="es-ES" baseline="0" dirty="0" smtClean="0"/>
              <a:t>	Texturas -&gt; 		Fuentes de datos y parámetros.</a:t>
            </a:r>
          </a:p>
          <a:p>
            <a:r>
              <a:rPr lang="es-ES" baseline="0" dirty="0" smtClean="0"/>
              <a:t>	Otras propiedades-&gt;	Varían en función del modelo y pueden proporcionar datos adicionales.</a:t>
            </a:r>
          </a:p>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8</a:t>
            </a:fld>
            <a:endParaRPr lang="es-ES" dirty="0"/>
          </a:p>
        </p:txBody>
      </p:sp>
    </p:spTree>
    <p:extLst>
      <p:ext uri="{BB962C8B-B14F-4D97-AF65-F5344CB8AC3E}">
        <p14:creationId xmlns:p14="http://schemas.microsoft.com/office/powerpoint/2010/main" val="3808429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Técnica</a:t>
            </a:r>
            <a:r>
              <a:rPr lang="es-ES" baseline="0" dirty="0" smtClean="0"/>
              <a:t> para cubrir un objeto con una imagen de tipo bitmap. De las imágenes se pueden almacenar no solo información de color, sino datos mas específicos.</a:t>
            </a:r>
          </a:p>
          <a:p>
            <a:endParaRPr lang="es-ES" baseline="0" dirty="0" smtClean="0"/>
          </a:p>
          <a:p>
            <a:r>
              <a:rPr lang="es-ES" baseline="0" dirty="0" smtClean="0"/>
              <a:t>Difusas: 	Son las que proporcionan el componente difuso del material, el color.</a:t>
            </a:r>
          </a:p>
          <a:p>
            <a:r>
              <a:rPr lang="es-ES" baseline="0" dirty="0" smtClean="0"/>
              <a:t>Normal: 	Proporcionan las normales de la superficie. La perturbación de superficies es una técnica que permite dibujar detalles 	a pequeña escala, como arrugas, grietas, imperfecciones etc. A esto se le conoce como normal mapping.</a:t>
            </a:r>
          </a:p>
          <a:p>
            <a:r>
              <a:rPr lang="es-ES" baseline="0" dirty="0" smtClean="0"/>
              <a:t>Especular:	Definen la intensidad y el color del componente especular. Suelen estar en escala de grises, pero no tiene porque 	estarlo ya que los brillos pueden ser de un color distinto al brillo blanco.</a:t>
            </a:r>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9</a:t>
            </a:fld>
            <a:endParaRPr lang="es-ES" dirty="0"/>
          </a:p>
        </p:txBody>
      </p:sp>
    </p:spTree>
    <p:extLst>
      <p:ext uri="{BB962C8B-B14F-4D97-AF65-F5344CB8AC3E}">
        <p14:creationId xmlns:p14="http://schemas.microsoft.com/office/powerpoint/2010/main" val="95420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tenemos una tabla</a:t>
            </a:r>
            <a:r>
              <a:rPr lang="es-ES" baseline="0" dirty="0" smtClean="0"/>
              <a:t> donde se comparan algunas características de otros editores de materiales populares dentro de la industria de videojuegos y gráficos.</a:t>
            </a:r>
          </a:p>
          <a:p>
            <a:r>
              <a:rPr lang="es-ES" baseline="0" dirty="0" smtClean="0"/>
              <a:t>Las características que se valoran son:</a:t>
            </a:r>
          </a:p>
          <a:p>
            <a:pPr marL="171450" indent="-171450">
              <a:buFontTx/>
              <a:buChar char="-"/>
            </a:pPr>
            <a:r>
              <a:rPr lang="es-ES" baseline="0" dirty="0" smtClean="0"/>
              <a:t>Basado es nodos: Su interfaz esta basada en nodos?</a:t>
            </a:r>
          </a:p>
          <a:p>
            <a:pPr marL="171450" indent="-171450">
              <a:buFontTx/>
              <a:buChar char="-"/>
            </a:pPr>
            <a:r>
              <a:rPr lang="es-ES" baseline="0" dirty="0" smtClean="0"/>
              <a:t>Genera un Shader: Genera un Shader que define el material?</a:t>
            </a:r>
          </a:p>
          <a:p>
            <a:pPr marL="171450" indent="-171450">
              <a:buFontTx/>
              <a:buChar char="-"/>
            </a:pPr>
            <a:r>
              <a:rPr lang="es-ES" baseline="0" dirty="0" smtClean="0"/>
              <a:t>Posibilidad de llevar a otros entornos externos: Ninguno permite llevar sus Shaders fuera ya que en la mayoría de los casos suelen 			         ser tan complejos que esta hechos para funcionar bajo complejos motores 			         gráficos. </a:t>
            </a:r>
          </a:p>
          <a:p>
            <a:pPr marL="171450" indent="-171450">
              <a:buFontTx/>
              <a:buChar char="-"/>
            </a:pPr>
            <a:r>
              <a:rPr lang="es-ES" baseline="0" dirty="0" smtClean="0"/>
              <a:t>-Open Source: Ninguno son de código abierto</a:t>
            </a:r>
          </a:p>
          <a:p>
            <a:pPr marL="171450" indent="-171450">
              <a:buFontTx/>
              <a:buChar char="-"/>
            </a:pPr>
            <a:endParaRPr lang="es-ES" baseline="0" dirty="0" smtClean="0"/>
          </a:p>
          <a:p>
            <a:pPr marL="0" indent="0">
              <a:buFontTx/>
              <a:buNone/>
            </a:pPr>
            <a:r>
              <a:rPr lang="es-ES" baseline="0" dirty="0" smtClean="0"/>
              <a:t>En este sentido, el único que cumple con todas las características es el editor que se ha creado en este proyecto.</a:t>
            </a:r>
          </a:p>
          <a:p>
            <a:pPr marL="171450" indent="-171450">
              <a:buFontTx/>
              <a:buChar char="-"/>
            </a:pPr>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10</a:t>
            </a:fld>
            <a:endParaRPr lang="es-ES" dirty="0"/>
          </a:p>
        </p:txBody>
      </p:sp>
    </p:spTree>
    <p:extLst>
      <p:ext uri="{BB962C8B-B14F-4D97-AF65-F5344CB8AC3E}">
        <p14:creationId xmlns:p14="http://schemas.microsoft.com/office/powerpoint/2010/main" val="2932620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33C5E1F-B24D-4B5A-B86A-C1CD7B93B9DA}" type="datetime1">
              <a:rPr lang="en-US" smtClean="0"/>
              <a:t>9/14/2015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981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CF4F39C-55BF-4B7E-9159-8A6F9027086A}" type="datetime1">
              <a:rPr lang="en-US" smtClean="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9481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C611295-9A09-4D95-BCE6-050F3B932B5D}" type="datetime1">
              <a:rPr lang="en-US" smtClean="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2148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C7E025-5B88-48A2-BBE8-5FB96B913975}" type="datetime1">
              <a:rPr lang="en-US" smtClean="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6830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2CD7A06-CDD8-4E1B-8B05-7D65B60F0C20}" type="datetime1">
              <a:rPr lang="en-US" smtClean="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7026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D560109-81F7-4420-9B56-DD31C0AB4C02}" type="datetime1">
              <a:rPr lang="en-US" smtClean="0"/>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60640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27E7DD4-3680-4C75-9A73-D05EA9CDC587}" type="datetime1">
              <a:rPr lang="en-US" smtClean="0"/>
              <a:t>9/14/2015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88602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F6A4065-08CD-4227-8236-C1BAE2504878}" type="datetime1">
              <a:rPr lang="en-US" smtClean="0"/>
              <a:t>9/14/2015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8112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D7EF2-9584-4A61-85B4-2CC7EB4FD377}" type="datetime1">
              <a:rPr lang="en-US" smtClean="0"/>
              <a:t>9/14/2015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922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7A5035D0-5B4A-4B15-8816-FD4C942E14E8}" type="datetime1">
              <a:rPr lang="en-US" smtClean="0"/>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0083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FBE2BDB-7B7C-419F-B4A3-86EC14B39CE0}" type="datetime1">
              <a:rPr lang="en-US" smtClean="0"/>
              <a:t>9/14/2015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863902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219C2CD-B663-4741-9465-A5F7028B5727}" type="datetime1">
              <a:rPr lang="en-US" smtClean="0"/>
              <a:t>9/14/2015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993653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7512" y="435556"/>
            <a:ext cx="10782300" cy="3352800"/>
          </a:xfrm>
          <a:solidFill>
            <a:schemeClr val="accent1">
              <a:lumMod val="75000"/>
            </a:schemeClr>
          </a:solidFill>
        </p:spPr>
        <p:txBody>
          <a:bodyPr/>
          <a:lstStyle/>
          <a:p>
            <a:r>
              <a:rPr lang="es-ES" sz="8000" dirty="0"/>
              <a:t>Editor de materiales para modelos en 3D basado en </a:t>
            </a:r>
            <a:r>
              <a:rPr lang="es-ES" sz="8000" dirty="0" smtClean="0"/>
              <a:t>nodos</a:t>
            </a:r>
            <a:endParaRPr lang="es-ES" sz="8000" dirty="0"/>
          </a:p>
        </p:txBody>
      </p:sp>
      <p:sp>
        <p:nvSpPr>
          <p:cNvPr id="3" name="Subtítulo 2"/>
          <p:cNvSpPr>
            <a:spLocks noGrp="1"/>
          </p:cNvSpPr>
          <p:nvPr>
            <p:ph type="subTitle" idx="1"/>
          </p:nvPr>
        </p:nvSpPr>
        <p:spPr>
          <a:xfrm>
            <a:off x="667512" y="4206876"/>
            <a:ext cx="4990338" cy="2079624"/>
          </a:xfrm>
        </p:spPr>
        <p:txBody>
          <a:bodyPr>
            <a:normAutofit fontScale="77500" lnSpcReduction="20000"/>
          </a:bodyPr>
          <a:lstStyle/>
          <a:p>
            <a:r>
              <a:rPr lang="es-ES" b="1" dirty="0"/>
              <a:t>Autor:</a:t>
            </a:r>
          </a:p>
          <a:p>
            <a:r>
              <a:rPr lang="es-ES" dirty="0"/>
              <a:t>Santiago Palacio Caro	</a:t>
            </a:r>
          </a:p>
          <a:p>
            <a:r>
              <a:rPr lang="es-ES" b="1" dirty="0" smtClean="0"/>
              <a:t>Tutor:</a:t>
            </a:r>
            <a:endParaRPr lang="es-ES" b="1" dirty="0"/>
          </a:p>
          <a:p>
            <a:r>
              <a:rPr lang="es-ES" dirty="0"/>
              <a:t>Rafael Molina </a:t>
            </a:r>
            <a:r>
              <a:rPr lang="es-ES" dirty="0" smtClean="0"/>
              <a:t>Carmona</a:t>
            </a:r>
            <a:endParaRPr lang="es-ES" dirty="0"/>
          </a:p>
          <a:p>
            <a:r>
              <a:rPr lang="es-ES" b="1" dirty="0" smtClean="0"/>
              <a:t>17 de Septiembre </a:t>
            </a:r>
            <a:r>
              <a:rPr lang="es-ES" b="1" dirty="0"/>
              <a:t>2015</a:t>
            </a:r>
          </a:p>
        </p:txBody>
      </p:sp>
      <p:pic>
        <p:nvPicPr>
          <p:cNvPr id="4" name="Imagen 3"/>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660650" y="4323847"/>
            <a:ext cx="1789162" cy="870403"/>
          </a:xfrm>
          <a:prstGeom prst="rect">
            <a:avLst/>
          </a:prstGeom>
        </p:spPr>
      </p:pic>
      <p:pic>
        <p:nvPicPr>
          <p:cNvPr id="5" name="Imagen 4"/>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712072" y="4323847"/>
            <a:ext cx="894906" cy="870403"/>
          </a:xfrm>
          <a:prstGeom prst="rect">
            <a:avLst/>
          </a:prstGeom>
        </p:spPr>
      </p:pic>
      <p:pic>
        <p:nvPicPr>
          <p:cNvPr id="6" name="Imagen 5"/>
          <p:cNvPicPr/>
          <p:nvPr/>
        </p:nvPicPr>
        <p:blipFill>
          <a:blip r:embed="rId4">
            <a:duotone>
              <a:prstClr val="black"/>
              <a:schemeClr val="accent1">
                <a:tint val="45000"/>
                <a:satMod val="400000"/>
              </a:schemeClr>
            </a:duotone>
          </a:blip>
          <a:stretch>
            <a:fillRect/>
          </a:stretch>
        </p:blipFill>
        <p:spPr>
          <a:xfrm>
            <a:off x="8712072" y="5277859"/>
            <a:ext cx="2737740" cy="1008641"/>
          </a:xfrm>
          <a:prstGeom prst="rect">
            <a:avLst/>
          </a:prstGeom>
        </p:spPr>
      </p:pic>
    </p:spTree>
    <p:extLst>
      <p:ext uri="{BB962C8B-B14F-4D97-AF65-F5344CB8AC3E}">
        <p14:creationId xmlns:p14="http://schemas.microsoft.com/office/powerpoint/2010/main" val="1508078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6264" y="-88007"/>
            <a:ext cx="10772775" cy="1658198"/>
          </a:xfrm>
        </p:spPr>
        <p:txBody>
          <a:bodyPr/>
          <a:lstStyle/>
          <a:p>
            <a:r>
              <a:rPr lang="en-US" dirty="0" smtClean="0"/>
              <a:t>Estado del arte</a:t>
            </a:r>
            <a:endParaRPr lang="es-ES" dirty="0"/>
          </a:p>
        </p:txBody>
      </p:sp>
      <p:sp>
        <p:nvSpPr>
          <p:cNvPr id="3" name="Marcador de contenido 2"/>
          <p:cNvSpPr>
            <a:spLocks noGrp="1"/>
          </p:cNvSpPr>
          <p:nvPr>
            <p:ph idx="1"/>
          </p:nvPr>
        </p:nvSpPr>
        <p:spPr>
          <a:xfrm>
            <a:off x="7961376" y="686236"/>
            <a:ext cx="11013350" cy="670249"/>
          </a:xfrm>
        </p:spPr>
        <p:txBody>
          <a:bodyPr/>
          <a:lstStyle/>
          <a:p>
            <a:r>
              <a:rPr lang="es-ES" b="1" dirty="0" smtClean="0"/>
              <a:t>Otros editores de </a:t>
            </a:r>
            <a:r>
              <a:rPr lang="es-ES" b="1" dirty="0" smtClean="0"/>
              <a:t>materiales</a:t>
            </a:r>
            <a:endParaRPr lang="es-ES" b="1" dirty="0" smtClean="0"/>
          </a:p>
        </p:txBody>
      </p:sp>
      <p:graphicFrame>
        <p:nvGraphicFramePr>
          <p:cNvPr id="14" name="Tabla 13"/>
          <p:cNvGraphicFramePr>
            <a:graphicFrameLocks noGrp="1"/>
          </p:cNvGraphicFramePr>
          <p:nvPr>
            <p:extLst>
              <p:ext uri="{D42A27DB-BD31-4B8C-83A1-F6EECF244321}">
                <p14:modId xmlns:p14="http://schemas.microsoft.com/office/powerpoint/2010/main" val="61483101"/>
              </p:ext>
            </p:extLst>
          </p:nvPr>
        </p:nvGraphicFramePr>
        <p:xfrm>
          <a:off x="777216" y="1158521"/>
          <a:ext cx="10912790" cy="5342494"/>
        </p:xfrm>
        <a:graphic>
          <a:graphicData uri="http://schemas.openxmlformats.org/drawingml/2006/table">
            <a:tbl>
              <a:tblPr firstRow="1" bandRow="1">
                <a:tableStyleId>{5C22544A-7EE6-4342-B048-85BDC9FD1C3A}</a:tableStyleId>
              </a:tblPr>
              <a:tblGrid>
                <a:gridCol w="1447800"/>
                <a:gridCol w="1280160"/>
                <a:gridCol w="1051560"/>
                <a:gridCol w="899160"/>
                <a:gridCol w="1813560"/>
                <a:gridCol w="1371600"/>
                <a:gridCol w="3048950"/>
              </a:tblGrid>
              <a:tr h="982528">
                <a:tc gridSpan="2">
                  <a:txBody>
                    <a:bodyPr/>
                    <a:lstStyle/>
                    <a:p>
                      <a:pPr algn="ctr"/>
                      <a:r>
                        <a:rPr lang="es-ES" dirty="0" smtClean="0"/>
                        <a:t>Editor</a:t>
                      </a:r>
                      <a:endParaRPr lang="es-ES" dirty="0"/>
                    </a:p>
                  </a:txBody>
                  <a:tcPr anchor="ctr"/>
                </a:tc>
                <a:tc hMerge="1">
                  <a:txBody>
                    <a:bodyPr/>
                    <a:lstStyle/>
                    <a:p>
                      <a:endParaRPr lang="es-ES" dirty="0"/>
                    </a:p>
                  </a:txBody>
                  <a:tcPr/>
                </a:tc>
                <a:tc>
                  <a:txBody>
                    <a:bodyPr/>
                    <a:lstStyle/>
                    <a:p>
                      <a:pPr algn="ctr"/>
                      <a:r>
                        <a:rPr lang="es-ES" dirty="0" smtClean="0"/>
                        <a:t>Basado en nodos</a:t>
                      </a:r>
                      <a:endParaRPr lang="es-ES" dirty="0"/>
                    </a:p>
                  </a:txBody>
                  <a:tcPr anchor="ctr"/>
                </a:tc>
                <a:tc>
                  <a:txBody>
                    <a:bodyPr/>
                    <a:lstStyle/>
                    <a:p>
                      <a:pPr algn="ctr"/>
                      <a:r>
                        <a:rPr lang="es-ES" dirty="0" smtClean="0"/>
                        <a:t>Genera</a:t>
                      </a:r>
                      <a:r>
                        <a:rPr lang="es-ES" baseline="0" dirty="0" smtClean="0"/>
                        <a:t> Shader</a:t>
                      </a:r>
                      <a:endParaRPr lang="es-ES" dirty="0"/>
                    </a:p>
                  </a:txBody>
                  <a:tcPr anchor="ctr"/>
                </a:tc>
                <a:tc>
                  <a:txBody>
                    <a:bodyPr/>
                    <a:lstStyle/>
                    <a:p>
                      <a:pPr algn="ctr"/>
                      <a:r>
                        <a:rPr lang="es-ES" dirty="0" smtClean="0"/>
                        <a:t>Posibilidad de exportar los Shaders</a:t>
                      </a:r>
                      <a:endParaRPr lang="es-E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Open</a:t>
                      </a:r>
                      <a:r>
                        <a:rPr lang="es-ES" baseline="0" dirty="0" smtClean="0"/>
                        <a:t> Source</a:t>
                      </a:r>
                      <a:endParaRPr lang="es-ES" dirty="0" smtClean="0"/>
                    </a:p>
                    <a:p>
                      <a:pPr algn="ctr"/>
                      <a:endParaRPr lang="es-ES" dirty="0"/>
                    </a:p>
                  </a:txBody>
                  <a:tcPr anchor="ctr"/>
                </a:tc>
                <a:tc>
                  <a:txBody>
                    <a:bodyPr/>
                    <a:lstStyle/>
                    <a:p>
                      <a:pPr algn="ctr"/>
                      <a:r>
                        <a:rPr lang="es-ES" dirty="0" smtClean="0"/>
                        <a:t>Características destacables</a:t>
                      </a:r>
                      <a:endParaRPr lang="es-ES" dirty="0"/>
                    </a:p>
                  </a:txBody>
                  <a:tcPr anchor="ctr"/>
                </a:tc>
              </a:tr>
              <a:tr h="428046">
                <a:tc>
                  <a:txBody>
                    <a:bodyPr/>
                    <a:lstStyle/>
                    <a:p>
                      <a:endParaRPr lang="es-ES" dirty="0"/>
                    </a:p>
                  </a:txBody>
                  <a:tcPr>
                    <a:solidFill>
                      <a:schemeClr val="tx2">
                        <a:lumMod val="50000"/>
                        <a:lumOff val="50000"/>
                      </a:schemeClr>
                    </a:solidFill>
                  </a:tcPr>
                </a:tc>
                <a:tc>
                  <a:txBody>
                    <a:bodyPr/>
                    <a:lstStyle/>
                    <a:p>
                      <a:pPr algn="ctr"/>
                      <a:r>
                        <a:rPr lang="es-ES" dirty="0" smtClean="0"/>
                        <a:t>UE4</a:t>
                      </a:r>
                      <a:endParaRPr lang="es-ES" dirty="0"/>
                    </a:p>
                  </a:txBody>
                  <a:tcPr>
                    <a:solidFill>
                      <a:schemeClr val="tx2">
                        <a:lumMod val="50000"/>
                        <a:lumOff val="50000"/>
                      </a:schemeClr>
                    </a:solidFill>
                  </a:tcPr>
                </a:tc>
                <a:tc>
                  <a:txBody>
                    <a:bodyPr/>
                    <a:lstStyle/>
                    <a:p>
                      <a:pPr algn="ctr"/>
                      <a:r>
                        <a:rPr lang="es-ES" dirty="0" smtClean="0"/>
                        <a:t>Sí</a:t>
                      </a:r>
                      <a:endParaRPr lang="es-ES" dirty="0"/>
                    </a:p>
                  </a:txBody>
                  <a:tcPr/>
                </a:tc>
                <a:tc>
                  <a:txBody>
                    <a:bodyPr/>
                    <a:lstStyle/>
                    <a:p>
                      <a:pPr algn="ctr"/>
                      <a:r>
                        <a:rPr lang="es-ES" dirty="0" smtClean="0"/>
                        <a:t>Sí</a:t>
                      </a:r>
                      <a:endParaRPr lang="es-ES" dirty="0"/>
                    </a:p>
                  </a:txBody>
                  <a:tcPr/>
                </a:tc>
                <a:tc>
                  <a:txBody>
                    <a:bodyPr/>
                    <a:lstStyle/>
                    <a:p>
                      <a:pPr algn="ctr"/>
                      <a:r>
                        <a:rPr lang="es-ES" dirty="0" smtClean="0"/>
                        <a:t>No</a:t>
                      </a:r>
                      <a:endParaRPr lang="es-ES" dirty="0"/>
                    </a:p>
                  </a:txBody>
                  <a:tcPr/>
                </a:tc>
                <a:tc>
                  <a:txBody>
                    <a:bodyPr/>
                    <a:lstStyle/>
                    <a:p>
                      <a:pPr algn="ctr"/>
                      <a:r>
                        <a:rPr lang="es-ES" dirty="0" smtClean="0"/>
                        <a:t>No</a:t>
                      </a:r>
                      <a:endParaRPr lang="es-ES" dirty="0"/>
                    </a:p>
                  </a:txBody>
                  <a:tcPr/>
                </a:tc>
                <a:tc>
                  <a:txBody>
                    <a:bodyPr/>
                    <a:lstStyle/>
                    <a:p>
                      <a:pPr marL="285750" indent="-285750" algn="l">
                        <a:buFont typeface="Arial" panose="020B0604020202020204" pitchFamily="34" charset="0"/>
                        <a:buChar char="•"/>
                      </a:pPr>
                      <a:r>
                        <a:rPr lang="es-ES" dirty="0" smtClean="0"/>
                        <a:t>Poderoso</a:t>
                      </a:r>
                      <a:r>
                        <a:rPr lang="es-ES" baseline="0" dirty="0" smtClean="0"/>
                        <a:t> motor gráfico (PBR).</a:t>
                      </a:r>
                    </a:p>
                    <a:p>
                      <a:pPr marL="285750" indent="-285750" algn="l">
                        <a:buFont typeface="Arial" panose="020B0604020202020204" pitchFamily="34" charset="0"/>
                        <a:buChar char="•"/>
                      </a:pPr>
                      <a:r>
                        <a:rPr lang="es-ES" baseline="0" dirty="0" smtClean="0"/>
                        <a:t>biblioteca de nodos extensa.</a:t>
                      </a:r>
                      <a:endParaRPr lang="es-ES" dirty="0"/>
                    </a:p>
                  </a:txBody>
                  <a:tcPr/>
                </a:tc>
              </a:tr>
              <a:tr h="428046">
                <a:tc>
                  <a:txBody>
                    <a:bodyPr/>
                    <a:lstStyle/>
                    <a:p>
                      <a:endParaRPr lang="es-ES" dirty="0"/>
                    </a:p>
                  </a:txBody>
                  <a:tcPr>
                    <a:solidFill>
                      <a:schemeClr val="tx2">
                        <a:lumMod val="50000"/>
                        <a:lumOff val="50000"/>
                      </a:schemeClr>
                    </a:solidFill>
                  </a:tcPr>
                </a:tc>
                <a:tc>
                  <a:txBody>
                    <a:bodyPr/>
                    <a:lstStyle/>
                    <a:p>
                      <a:pPr algn="ctr"/>
                      <a:r>
                        <a:rPr lang="es-ES" dirty="0" smtClean="0"/>
                        <a:t>3ds Max</a:t>
                      </a:r>
                      <a:endParaRPr lang="es-ES" dirty="0"/>
                    </a:p>
                  </a:txBody>
                  <a:tcPr>
                    <a:solidFill>
                      <a:schemeClr val="tx2">
                        <a:lumMod val="50000"/>
                        <a:lumOff val="50000"/>
                      </a:schemeClr>
                    </a:solidFill>
                  </a:tcPr>
                </a:tc>
                <a:tc>
                  <a:txBody>
                    <a:bodyPr/>
                    <a:lstStyle/>
                    <a:p>
                      <a:pPr algn="ctr"/>
                      <a:r>
                        <a:rPr lang="es-ES" dirty="0" smtClean="0"/>
                        <a:t>No</a:t>
                      </a:r>
                      <a:endParaRPr lang="es-ES" dirty="0"/>
                    </a:p>
                  </a:txBody>
                  <a:tcPr/>
                </a:tc>
                <a:tc>
                  <a:txBody>
                    <a:bodyPr/>
                    <a:lstStyle/>
                    <a:p>
                      <a:pPr algn="ctr"/>
                      <a:r>
                        <a:rPr lang="es-ES" dirty="0" smtClean="0"/>
                        <a:t>No </a:t>
                      </a:r>
                      <a:endParaRPr lang="es-ES" dirty="0"/>
                    </a:p>
                  </a:txBody>
                  <a:tcPr/>
                </a:tc>
                <a:tc>
                  <a:txBody>
                    <a:bodyPr/>
                    <a:lstStyle/>
                    <a:p>
                      <a:pPr algn="ctr"/>
                      <a:r>
                        <a:rPr lang="es-ES" dirty="0" smtClean="0"/>
                        <a:t>No genera</a:t>
                      </a:r>
                      <a:endParaRPr lang="es-ES" dirty="0"/>
                    </a:p>
                  </a:txBody>
                  <a:tcPr/>
                </a:tc>
                <a:tc>
                  <a:txBody>
                    <a:bodyPr/>
                    <a:lstStyle/>
                    <a:p>
                      <a:pPr algn="ctr"/>
                      <a:r>
                        <a:rPr lang="es-ES" dirty="0" smtClean="0"/>
                        <a:t>No</a:t>
                      </a:r>
                      <a:endParaRPr lang="es-ES" dirty="0"/>
                    </a:p>
                  </a:txBody>
                  <a:tcPr/>
                </a:tc>
                <a:tc>
                  <a:txBody>
                    <a:bodyPr/>
                    <a:lstStyle/>
                    <a:p>
                      <a:pPr marL="285750" indent="-285750" algn="l">
                        <a:buFont typeface="Arial" panose="020B0604020202020204" pitchFamily="34" charset="0"/>
                        <a:buChar char="•"/>
                      </a:pPr>
                      <a:r>
                        <a:rPr lang="es-ES" dirty="0" smtClean="0"/>
                        <a:t>Extenso numero de canales.</a:t>
                      </a:r>
                    </a:p>
                    <a:p>
                      <a:pPr marL="285750" indent="-285750" algn="l">
                        <a:buFont typeface="Arial" panose="020B0604020202020204" pitchFamily="34" charset="0"/>
                        <a:buChar char="•"/>
                      </a:pPr>
                      <a:r>
                        <a:rPr lang="es-ES" dirty="0" smtClean="0"/>
                        <a:t>Interfaz</a:t>
                      </a:r>
                      <a:r>
                        <a:rPr lang="es-ES" baseline="0" dirty="0" smtClean="0"/>
                        <a:t> permite controles mas complejos.</a:t>
                      </a:r>
                      <a:endParaRPr lang="es-ES" dirty="0" smtClean="0"/>
                    </a:p>
                    <a:p>
                      <a:pPr marL="285750" indent="-285750" algn="l">
                        <a:buFont typeface="Arial" panose="020B0604020202020204" pitchFamily="34" charset="0"/>
                        <a:buChar char="•"/>
                      </a:pPr>
                      <a:endParaRPr lang="es-ES" dirty="0"/>
                    </a:p>
                  </a:txBody>
                  <a:tcPr/>
                </a:tc>
              </a:tr>
              <a:tr h="428046">
                <a:tc>
                  <a:txBody>
                    <a:bodyPr/>
                    <a:lstStyle/>
                    <a:p>
                      <a:endParaRPr lang="es-ES" dirty="0"/>
                    </a:p>
                  </a:txBody>
                  <a:tcPr>
                    <a:solidFill>
                      <a:schemeClr val="tx2">
                        <a:lumMod val="50000"/>
                        <a:lumOff val="50000"/>
                      </a:schemeClr>
                    </a:solidFill>
                  </a:tcPr>
                </a:tc>
                <a:tc>
                  <a:txBody>
                    <a:bodyPr/>
                    <a:lstStyle/>
                    <a:p>
                      <a:pPr algn="ctr"/>
                      <a:r>
                        <a:rPr lang="es-ES" dirty="0" smtClean="0"/>
                        <a:t>Shader Forge</a:t>
                      </a:r>
                      <a:endParaRPr lang="es-ES" dirty="0"/>
                    </a:p>
                  </a:txBody>
                  <a:tcPr>
                    <a:solidFill>
                      <a:schemeClr val="tx2">
                        <a:lumMod val="50000"/>
                        <a:lumOff val="50000"/>
                      </a:schemeClr>
                    </a:solidFill>
                  </a:tcPr>
                </a:tc>
                <a:tc>
                  <a:txBody>
                    <a:bodyPr/>
                    <a:lstStyle/>
                    <a:p>
                      <a:pPr algn="ctr"/>
                      <a:r>
                        <a:rPr lang="es-ES" dirty="0" smtClean="0"/>
                        <a:t>Sí</a:t>
                      </a:r>
                      <a:endParaRPr lang="es-ES" dirty="0"/>
                    </a:p>
                  </a:txBody>
                  <a:tcPr/>
                </a:tc>
                <a:tc>
                  <a:txBody>
                    <a:bodyPr/>
                    <a:lstStyle/>
                    <a:p>
                      <a:pPr algn="ctr"/>
                      <a:r>
                        <a:rPr lang="es-ES" dirty="0" smtClean="0"/>
                        <a:t>Sí</a:t>
                      </a:r>
                      <a:endParaRPr lang="es-ES" dirty="0"/>
                    </a:p>
                  </a:txBody>
                  <a:tcPr/>
                </a:tc>
                <a:tc>
                  <a:txBody>
                    <a:bodyPr/>
                    <a:lstStyle/>
                    <a:p>
                      <a:pPr algn="ctr"/>
                      <a:r>
                        <a:rPr lang="es-ES" dirty="0" smtClean="0"/>
                        <a:t>No</a:t>
                      </a:r>
                      <a:endParaRPr lang="es-ES" dirty="0"/>
                    </a:p>
                  </a:txBody>
                  <a:tcPr/>
                </a:tc>
                <a:tc>
                  <a:txBody>
                    <a:bodyPr/>
                    <a:lstStyle/>
                    <a:p>
                      <a:pPr algn="ctr"/>
                      <a:r>
                        <a:rPr lang="es-ES" dirty="0" smtClean="0"/>
                        <a:t>No</a:t>
                      </a:r>
                      <a:endParaRPr lang="es-ES" dirty="0"/>
                    </a:p>
                  </a:txBody>
                  <a:tcPr/>
                </a:tc>
                <a:tc>
                  <a:txBody>
                    <a:bodyPr/>
                    <a:lstStyle/>
                    <a:p>
                      <a:pPr marL="285750" indent="-285750" algn="l">
                        <a:buFont typeface="Arial" panose="020B0604020202020204" pitchFamily="34" charset="0"/>
                        <a:buChar char="•"/>
                      </a:pPr>
                      <a:r>
                        <a:rPr lang="es-ES" dirty="0" smtClean="0"/>
                        <a:t>Sencillez y versatilidad</a:t>
                      </a:r>
                    </a:p>
                    <a:p>
                      <a:pPr marL="285750" indent="-285750" algn="l">
                        <a:buFont typeface="Arial" panose="020B0604020202020204" pitchFamily="34" charset="0"/>
                        <a:buChar char="•"/>
                      </a:pPr>
                      <a:r>
                        <a:rPr lang="es-ES" dirty="0" smtClean="0"/>
                        <a:t>Posibilidad</a:t>
                      </a:r>
                      <a:r>
                        <a:rPr lang="es-ES" baseline="0" dirty="0" smtClean="0"/>
                        <a:t> de PBR</a:t>
                      </a:r>
                    </a:p>
                    <a:p>
                      <a:pPr marL="285750" indent="-285750" algn="l">
                        <a:buFont typeface="Arial" panose="020B0604020202020204" pitchFamily="34" charset="0"/>
                        <a:buChar char="•"/>
                      </a:pPr>
                      <a:r>
                        <a:rPr lang="es-ES" baseline="0" dirty="0" smtClean="0"/>
                        <a:t>Biblioteca de nodos extensa</a:t>
                      </a:r>
                      <a:endParaRPr lang="es-ES" dirty="0"/>
                    </a:p>
                  </a:txBody>
                  <a:tcPr/>
                </a:tc>
              </a:tr>
              <a:tr h="428046">
                <a:tc>
                  <a:txBody>
                    <a:bodyPr/>
                    <a:lstStyle/>
                    <a:p>
                      <a:endParaRPr lang="es-ES" dirty="0"/>
                    </a:p>
                  </a:txBody>
                  <a:tcPr>
                    <a:solidFill>
                      <a:schemeClr val="tx2">
                        <a:lumMod val="50000"/>
                        <a:lumOff val="50000"/>
                      </a:schemeClr>
                    </a:solidFill>
                  </a:tcPr>
                </a:tc>
                <a:tc>
                  <a:txBody>
                    <a:bodyPr/>
                    <a:lstStyle/>
                    <a:p>
                      <a:pPr algn="ctr"/>
                      <a:r>
                        <a:rPr lang="es-ES" dirty="0" smtClean="0"/>
                        <a:t>Marmoset Toolbag</a:t>
                      </a:r>
                      <a:endParaRPr lang="es-ES" dirty="0"/>
                    </a:p>
                  </a:txBody>
                  <a:tcPr>
                    <a:solidFill>
                      <a:schemeClr val="tx2">
                        <a:lumMod val="50000"/>
                        <a:lumOff val="50000"/>
                      </a:schemeClr>
                    </a:solidFill>
                  </a:tcPr>
                </a:tc>
                <a:tc>
                  <a:txBody>
                    <a:bodyPr/>
                    <a:lstStyle/>
                    <a:p>
                      <a:pPr algn="ctr"/>
                      <a:r>
                        <a:rPr lang="es-ES" dirty="0" smtClean="0"/>
                        <a:t>No</a:t>
                      </a:r>
                      <a:endParaRPr lang="es-ES" dirty="0"/>
                    </a:p>
                  </a:txBody>
                  <a:tcPr/>
                </a:tc>
                <a:tc>
                  <a:txBody>
                    <a:bodyPr/>
                    <a:lstStyle/>
                    <a:p>
                      <a:pPr algn="ctr"/>
                      <a:r>
                        <a:rPr lang="es-ES" dirty="0" smtClean="0"/>
                        <a:t>No</a:t>
                      </a:r>
                      <a:endParaRPr lang="es-ES" dirty="0"/>
                    </a:p>
                  </a:txBody>
                  <a:tcPr/>
                </a:tc>
                <a:tc>
                  <a:txBody>
                    <a:bodyPr/>
                    <a:lstStyle/>
                    <a:p>
                      <a:pPr algn="ctr"/>
                      <a:r>
                        <a:rPr lang="es-ES" dirty="0" smtClean="0"/>
                        <a:t>No genera</a:t>
                      </a:r>
                      <a:endParaRPr lang="es-ES" dirty="0"/>
                    </a:p>
                  </a:txBody>
                  <a:tcPr/>
                </a:tc>
                <a:tc>
                  <a:txBody>
                    <a:bodyPr/>
                    <a:lstStyle/>
                    <a:p>
                      <a:pPr algn="ctr"/>
                      <a:r>
                        <a:rPr lang="es-ES" dirty="0" smtClean="0"/>
                        <a:t>No</a:t>
                      </a:r>
                      <a:endParaRPr lang="es-ES" dirty="0"/>
                    </a:p>
                  </a:txBody>
                  <a:tcPr/>
                </a:tc>
                <a:tc>
                  <a:txBody>
                    <a:bodyPr/>
                    <a:lstStyle/>
                    <a:p>
                      <a:pPr marL="285750" indent="-285750" algn="l">
                        <a:buFont typeface="Arial" panose="020B0604020202020204" pitchFamily="34" charset="0"/>
                        <a:buChar char="•"/>
                      </a:pPr>
                      <a:r>
                        <a:rPr lang="es-ES" dirty="0" smtClean="0"/>
                        <a:t>Poderoso</a:t>
                      </a:r>
                      <a:r>
                        <a:rPr lang="es-ES" baseline="0" dirty="0" smtClean="0"/>
                        <a:t> visualizador (PBR)</a:t>
                      </a:r>
                      <a:endParaRPr lang="es-ES" dirty="0"/>
                    </a:p>
                  </a:txBody>
                  <a:tcPr/>
                </a:tc>
              </a:tr>
              <a:tr h="428046">
                <a:tc>
                  <a:txBody>
                    <a:bodyPr/>
                    <a:lstStyle/>
                    <a:p>
                      <a:endParaRPr lang="es-ES" b="1" dirty="0"/>
                    </a:p>
                  </a:txBody>
                  <a:tcPr>
                    <a:solidFill>
                      <a:schemeClr val="tx2">
                        <a:lumMod val="50000"/>
                        <a:lumOff val="50000"/>
                      </a:schemeClr>
                    </a:solidFill>
                  </a:tcPr>
                </a:tc>
                <a:tc>
                  <a:txBody>
                    <a:bodyPr/>
                    <a:lstStyle/>
                    <a:p>
                      <a:r>
                        <a:rPr lang="es-ES" b="1" dirty="0" smtClean="0"/>
                        <a:t>Mi Editor </a:t>
                      </a:r>
                      <a:endParaRPr lang="es-ES" b="1" dirty="0"/>
                    </a:p>
                  </a:txBody>
                  <a:tcPr>
                    <a:solidFill>
                      <a:schemeClr val="tx2">
                        <a:lumMod val="50000"/>
                        <a:lumOff val="50000"/>
                      </a:schemeClr>
                    </a:solidFill>
                  </a:tcPr>
                </a:tc>
                <a:tc>
                  <a:txBody>
                    <a:bodyPr/>
                    <a:lstStyle/>
                    <a:p>
                      <a:pPr algn="ctr"/>
                      <a:r>
                        <a:rPr lang="es-ES" b="1" dirty="0" smtClean="0"/>
                        <a:t>Sí</a:t>
                      </a:r>
                      <a:endParaRPr lang="es-ES" b="1" dirty="0"/>
                    </a:p>
                  </a:txBody>
                  <a:tcPr/>
                </a:tc>
                <a:tc>
                  <a:txBody>
                    <a:bodyPr/>
                    <a:lstStyle/>
                    <a:p>
                      <a:pPr algn="ctr"/>
                      <a:r>
                        <a:rPr lang="es-ES" b="1" dirty="0" smtClean="0"/>
                        <a:t>Sí</a:t>
                      </a:r>
                      <a:endParaRPr lang="es-ES" b="1" dirty="0"/>
                    </a:p>
                  </a:txBody>
                  <a:tcPr/>
                </a:tc>
                <a:tc>
                  <a:txBody>
                    <a:bodyPr/>
                    <a:lstStyle/>
                    <a:p>
                      <a:pPr algn="ctr"/>
                      <a:r>
                        <a:rPr lang="es-ES" b="1" dirty="0" smtClean="0"/>
                        <a:t>Sí</a:t>
                      </a:r>
                      <a:endParaRPr lang="es-ES" b="1" dirty="0"/>
                    </a:p>
                  </a:txBody>
                  <a:tcPr/>
                </a:tc>
                <a:tc>
                  <a:txBody>
                    <a:bodyPr/>
                    <a:lstStyle/>
                    <a:p>
                      <a:pPr algn="ctr"/>
                      <a:r>
                        <a:rPr lang="es-ES" b="1" dirty="0" smtClean="0"/>
                        <a:t>Sí</a:t>
                      </a:r>
                      <a:endParaRPr lang="es-ES" b="1" dirty="0"/>
                    </a:p>
                  </a:txBody>
                  <a:tcPr/>
                </a:tc>
                <a:tc>
                  <a:txBody>
                    <a:bodyPr/>
                    <a:lstStyle/>
                    <a:p>
                      <a:pPr algn="l"/>
                      <a:endParaRPr lang="es-ES" b="1" dirty="0"/>
                    </a:p>
                  </a:txBody>
                  <a:tcPr/>
                </a:tc>
              </a:tr>
            </a:tbl>
          </a:graphicData>
        </a:graphic>
      </p:graphicFrame>
      <p:pic>
        <p:nvPicPr>
          <p:cNvPr id="15" name="Imagen 14"/>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4302" y="2254444"/>
            <a:ext cx="764482" cy="844177"/>
          </a:xfrm>
          <a:prstGeom prst="rect">
            <a:avLst/>
          </a:prstGeom>
        </p:spPr>
      </p:pic>
      <p:pic>
        <p:nvPicPr>
          <p:cNvPr id="2050" name="Picture 2" descr="http://static-dc.autodesk.net/content/dam/autodesk/www/products/autodesk-3dsmax/images/banners/3ds-max-2015-banner-lockup-264x66.png"/>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3621" y="3782874"/>
            <a:ext cx="1213086" cy="30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acegikmo.com/shaderforge/images/web/sf_logo.png"/>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84302" y="4764650"/>
            <a:ext cx="815975" cy="2475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eat3d.com/files/imagecache/blog_content/blog_images/marmoset.jpg"/>
          <p:cNvPicPr>
            <a:picLocks noChangeAspect="1" noChangeArrowheads="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286960" y="5517246"/>
            <a:ext cx="359166" cy="359166"/>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880462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y Herramientas</a:t>
            </a:r>
            <a:endParaRPr lang="es-ES" dirty="0"/>
          </a:p>
        </p:txBody>
      </p:sp>
      <p:sp>
        <p:nvSpPr>
          <p:cNvPr id="3" name="Marcador de contenido 2"/>
          <p:cNvSpPr>
            <a:spLocks noGrp="1"/>
          </p:cNvSpPr>
          <p:nvPr>
            <p:ph idx="1"/>
          </p:nvPr>
        </p:nvSpPr>
        <p:spPr>
          <a:xfrm>
            <a:off x="676656" y="1825944"/>
            <a:ext cx="10753725" cy="1217294"/>
          </a:xfrm>
        </p:spPr>
        <p:txBody>
          <a:bodyPr/>
          <a:lstStyle/>
          <a:p>
            <a:r>
              <a:rPr lang="es-ES" b="1" dirty="0" smtClean="0"/>
              <a:t>Metodología ágil basada en Sprints.</a:t>
            </a:r>
          </a:p>
          <a:p>
            <a:r>
              <a:rPr lang="es-ES" b="1" dirty="0" smtClean="0"/>
              <a:t>Herramientas:</a:t>
            </a:r>
          </a:p>
          <a:p>
            <a:endParaRPr lang="es-ES" b="1" dirty="0" smtClean="0"/>
          </a:p>
        </p:txBody>
      </p:sp>
      <p:pic>
        <p:nvPicPr>
          <p:cNvPr id="5122" name="Picture 2" descr="https://upload.wikimedia.org/wikipedia/commons/thumb/9/94/Qt_logo.svg/500px-Qt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570" y="2676279"/>
            <a:ext cx="819931" cy="9855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4" name="Picture 4" descr="http://www.gnx.dk/wp-content/uploads/2015/06/visual_studi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179" y="2589966"/>
            <a:ext cx="1749425" cy="115818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6" name="Picture 6" descr="GLEW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3576" y="4045205"/>
            <a:ext cx="923925" cy="7143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6"/>
          <a:stretch>
            <a:fillRect/>
          </a:stretch>
        </p:blipFill>
        <p:spPr>
          <a:xfrm>
            <a:off x="5929179" y="5074849"/>
            <a:ext cx="2433834" cy="650553"/>
          </a:xfrm>
          <a:prstGeom prst="rect">
            <a:avLst/>
          </a:prstGeom>
          <a:ln>
            <a:noFill/>
          </a:ln>
          <a:effectLst>
            <a:outerShdw blurRad="190500" algn="tl" rotWithShape="0">
              <a:srgbClr val="000000">
                <a:alpha val="70000"/>
              </a:srgbClr>
            </a:outerShdw>
          </a:effectLst>
        </p:spPr>
      </p:pic>
      <p:pic>
        <p:nvPicPr>
          <p:cNvPr id="5128" name="Picture 8" descr="http://opengl-tutorial-org.googlecode.com/hg-history/0007_33/external/glm-0.9.1/doc/goodies/logo1920x12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9179" y="3843128"/>
            <a:ext cx="1466323" cy="9164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30" name="Picture 10" descr="http://www.reviversoft.com/blog/wp-content/uploads/2013/04/Notepadplusplu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517" y="5074849"/>
            <a:ext cx="805984" cy="80598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Marcador de número de diapositiva 4"/>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007693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Propuesto</a:t>
            </a:r>
            <a:endParaRPr lang="es-ES" dirty="0"/>
          </a:p>
        </p:txBody>
      </p:sp>
      <p:sp>
        <p:nvSpPr>
          <p:cNvPr id="3" name="Marcador de contenido 2"/>
          <p:cNvSpPr>
            <a:spLocks noGrp="1"/>
          </p:cNvSpPr>
          <p:nvPr>
            <p:ph idx="1"/>
          </p:nvPr>
        </p:nvSpPr>
        <p:spPr>
          <a:xfrm>
            <a:off x="676656" y="1825944"/>
            <a:ext cx="10753725" cy="1217294"/>
          </a:xfrm>
        </p:spPr>
        <p:txBody>
          <a:bodyPr/>
          <a:lstStyle/>
          <a:p>
            <a:r>
              <a:rPr lang="es-ES" b="1" dirty="0" smtClean="0"/>
              <a:t>Diseño y arquitectura</a:t>
            </a:r>
          </a:p>
        </p:txBody>
      </p:sp>
      <p:grpSp>
        <p:nvGrpSpPr>
          <p:cNvPr id="11" name="Grupo 10"/>
          <p:cNvGrpSpPr/>
          <p:nvPr/>
        </p:nvGrpSpPr>
        <p:grpSpPr>
          <a:xfrm>
            <a:off x="536352" y="2436546"/>
            <a:ext cx="11034332" cy="3866206"/>
            <a:chOff x="542924" y="2406016"/>
            <a:chExt cx="11034332" cy="3866206"/>
          </a:xfrm>
        </p:grpSpPr>
        <p:sp>
          <p:nvSpPr>
            <p:cNvPr id="6" name="Rectángulo 5"/>
            <p:cNvSpPr/>
            <p:nvPr/>
          </p:nvSpPr>
          <p:spPr>
            <a:xfrm>
              <a:off x="3496055" y="2434591"/>
              <a:ext cx="5114925" cy="3700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Flecha derecha 6"/>
            <p:cNvSpPr/>
            <p:nvPr/>
          </p:nvSpPr>
          <p:spPr>
            <a:xfrm>
              <a:off x="542925" y="2471733"/>
              <a:ext cx="2943225" cy="164306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ES" dirty="0" smtClean="0"/>
                <a:t>BIBLIOTECA DE NODOS</a:t>
              </a:r>
              <a:endParaRPr lang="es-ES" dirty="0"/>
            </a:p>
          </p:txBody>
        </p:sp>
        <p:sp>
          <p:nvSpPr>
            <p:cNvPr id="14" name="Flecha derecha 13"/>
            <p:cNvSpPr/>
            <p:nvPr/>
          </p:nvSpPr>
          <p:spPr>
            <a:xfrm>
              <a:off x="542924" y="4428802"/>
              <a:ext cx="2943225" cy="164306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ES" dirty="0" smtClean="0"/>
                <a:t>MODULO 3D</a:t>
              </a:r>
              <a:endParaRPr lang="es-ES" dirty="0"/>
            </a:p>
          </p:txBody>
        </p:sp>
        <p:sp>
          <p:nvSpPr>
            <p:cNvPr id="8" name="Rectángulo 7"/>
            <p:cNvSpPr/>
            <p:nvPr/>
          </p:nvSpPr>
          <p:spPr>
            <a:xfrm>
              <a:off x="3929059" y="3320098"/>
              <a:ext cx="4229104" cy="25788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dirty="0" smtClean="0"/>
                <a:t>Editor de nodos</a:t>
              </a:r>
            </a:p>
            <a:p>
              <a:pPr algn="ctr"/>
              <a:r>
                <a:rPr lang="es-ES" dirty="0" smtClean="0"/>
                <a:t>(Interfaz)</a:t>
              </a:r>
              <a:endParaRPr lang="es-ES" dirty="0"/>
            </a:p>
          </p:txBody>
        </p:sp>
        <p:sp>
          <p:nvSpPr>
            <p:cNvPr id="9" name="CuadroTexto 8"/>
            <p:cNvSpPr txBox="1"/>
            <p:nvPr/>
          </p:nvSpPr>
          <p:spPr>
            <a:xfrm>
              <a:off x="4043363" y="2628900"/>
              <a:ext cx="3862766" cy="369332"/>
            </a:xfrm>
            <a:prstGeom prst="rect">
              <a:avLst/>
            </a:prstGeom>
            <a:noFill/>
          </p:spPr>
          <p:txBody>
            <a:bodyPr wrap="square" rtlCol="0">
              <a:spAutoFit/>
            </a:bodyPr>
            <a:lstStyle/>
            <a:p>
              <a:pPr algn="ctr"/>
              <a:r>
                <a:rPr lang="es-ES" b="1" dirty="0" smtClean="0">
                  <a:solidFill>
                    <a:schemeClr val="bg1"/>
                  </a:solidFill>
                </a:rPr>
                <a:t>APLICACIÓN</a:t>
              </a:r>
              <a:endParaRPr lang="es-ES" b="1" dirty="0">
                <a:solidFill>
                  <a:schemeClr val="bg1"/>
                </a:solidFill>
              </a:endParaRPr>
            </a:p>
          </p:txBody>
        </p:sp>
        <p:sp>
          <p:nvSpPr>
            <p:cNvPr id="18" name="Flecha derecha 17"/>
            <p:cNvSpPr/>
            <p:nvPr/>
          </p:nvSpPr>
          <p:spPr>
            <a:xfrm>
              <a:off x="8625268" y="2406016"/>
              <a:ext cx="2943225" cy="164306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ES" dirty="0" smtClean="0"/>
                <a:t>SHADER</a:t>
              </a:r>
              <a:endParaRPr lang="es-ES" dirty="0"/>
            </a:p>
          </p:txBody>
        </p:sp>
        <p:sp>
          <p:nvSpPr>
            <p:cNvPr id="19" name="Flecha derecha 18"/>
            <p:cNvSpPr/>
            <p:nvPr/>
          </p:nvSpPr>
          <p:spPr>
            <a:xfrm>
              <a:off x="8634031" y="4629155"/>
              <a:ext cx="2943225" cy="164306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ES" dirty="0" smtClean="0"/>
                <a:t>VISUALIZACIÓN</a:t>
              </a:r>
              <a:endParaRPr lang="es-ES" dirty="0"/>
            </a:p>
          </p:txBody>
        </p:sp>
      </p:gr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907" y="2517426"/>
            <a:ext cx="5604677" cy="4245301"/>
          </a:xfrm>
          <a:prstGeom prst="rect">
            <a:avLst/>
          </a:prstGeom>
        </p:spPr>
      </p:pic>
      <p:sp>
        <p:nvSpPr>
          <p:cNvPr id="15" name="Llamada rectangular 14"/>
          <p:cNvSpPr/>
          <p:nvPr/>
        </p:nvSpPr>
        <p:spPr>
          <a:xfrm>
            <a:off x="9465850" y="475508"/>
            <a:ext cx="2487835" cy="2278123"/>
          </a:xfrm>
          <a:prstGeom prst="wedgeRectCallout">
            <a:avLst>
              <a:gd name="adj1" fmla="val -57014"/>
              <a:gd name="adj2" fmla="val 825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VISUALIZACIÓN Y SHADER RESULTANTE EN EJECUCIÓN</a:t>
            </a:r>
            <a:endParaRPr lang="es-E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94570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par>
                                <p:cTn id="10" presetID="47" presetClass="exit" presetSubtype="0" fill="hold" grpId="0" nodeType="with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p:tgtEl>
                                          <p:spTgt spid="3">
                                            <p:txEl>
                                              <p:pRg st="0" end="0"/>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par>
                                <p:cTn id="15" presetID="6" presetClass="emph" presetSubtype="0" fill="hold" nodeType="withEffect">
                                  <p:stCondLst>
                                    <p:cond delay="0"/>
                                  </p:stCondLst>
                                  <p:childTnLst>
                                    <p:animScale>
                                      <p:cBhvr>
                                        <p:cTn id="16" dur="2000" fill="hold"/>
                                        <p:tgtEl>
                                          <p:spTgt spid="11"/>
                                        </p:tgtEl>
                                      </p:cBhvr>
                                      <p:by x="50000" y="50000"/>
                                    </p:animScale>
                                  </p:childTnLst>
                                </p:cTn>
                              </p:par>
                              <p:par>
                                <p:cTn id="17" presetID="42" presetClass="path" presetSubtype="0" accel="50000" decel="21000" fill="hold" nodeType="withEffect">
                                  <p:stCondLst>
                                    <p:cond delay="0"/>
                                  </p:stCondLst>
                                  <p:childTnLst>
                                    <p:animMotion origin="layout" path="M -4.375E-6 2.96296E-6 L -0.00117 -0.48982 " pathEditMode="relative" rAng="0" ptsTypes="AA">
                                      <p:cBhvr>
                                        <p:cTn id="18" dur="2000" fill="hold"/>
                                        <p:tgtEl>
                                          <p:spTgt spid="11"/>
                                        </p:tgtEl>
                                        <p:attrNameLst>
                                          <p:attrName>ppt_x</p:attrName>
                                          <p:attrName>ppt_y</p:attrName>
                                        </p:attrNameLst>
                                      </p:cBhvr>
                                      <p:rCtr x="-65" y="-24491"/>
                                    </p:animMotion>
                                  </p:childTnLst>
                                </p:cTn>
                              </p:par>
                              <p:par>
                                <p:cTn id="19" presetID="42" presetClass="entr" presetSubtype="0" fill="hold" nodeType="withEffect">
                                  <p:stCondLst>
                                    <p:cond delay="9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100"/>
                                        <p:tgtEl>
                                          <p:spTgt spid="12"/>
                                        </p:tgtEl>
                                      </p:cBhvr>
                                    </p:animEffect>
                                    <p:anim calcmode="lin" valueType="num">
                                      <p:cBhvr>
                                        <p:cTn id="22" dur="2100" fill="hold"/>
                                        <p:tgtEl>
                                          <p:spTgt spid="12"/>
                                        </p:tgtEl>
                                        <p:attrNameLst>
                                          <p:attrName>ppt_x</p:attrName>
                                        </p:attrNameLst>
                                      </p:cBhvr>
                                      <p:tavLst>
                                        <p:tav tm="0">
                                          <p:val>
                                            <p:strVal val="#ppt_x"/>
                                          </p:val>
                                        </p:tav>
                                        <p:tav tm="100000">
                                          <p:val>
                                            <p:strVal val="#ppt_x"/>
                                          </p:val>
                                        </p:tav>
                                      </p:tavLst>
                                    </p:anim>
                                    <p:anim calcmode="lin" valueType="num">
                                      <p:cBhvr>
                                        <p:cTn id="23" dur="21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Propuesto</a:t>
            </a:r>
          </a:p>
        </p:txBody>
      </p:sp>
      <p:sp>
        <p:nvSpPr>
          <p:cNvPr id="3" name="Marcador de contenido 2"/>
          <p:cNvSpPr>
            <a:spLocks noGrp="1"/>
          </p:cNvSpPr>
          <p:nvPr>
            <p:ph idx="1"/>
          </p:nvPr>
        </p:nvSpPr>
        <p:spPr>
          <a:xfrm>
            <a:off x="676656" y="1825944"/>
            <a:ext cx="10753725" cy="831532"/>
          </a:xfrm>
        </p:spPr>
        <p:txBody>
          <a:bodyPr/>
          <a:lstStyle/>
          <a:p>
            <a:r>
              <a:rPr lang="es-ES" b="1" dirty="0" smtClean="0"/>
              <a:t>Adaptación del modelo de iluminación</a:t>
            </a:r>
          </a:p>
        </p:txBody>
      </p:sp>
      <p:pic>
        <p:nvPicPr>
          <p:cNvPr id="5" name="Imagen 4"/>
          <p:cNvPicPr>
            <a:picLocks noChangeAspect="1"/>
          </p:cNvPicPr>
          <p:nvPr/>
        </p:nvPicPr>
        <p:blipFill>
          <a:blip r:embed="rId3"/>
          <a:stretch>
            <a:fillRect/>
          </a:stretch>
        </p:blipFill>
        <p:spPr>
          <a:xfrm>
            <a:off x="5767387" y="2519781"/>
            <a:ext cx="1971675" cy="1895475"/>
          </a:xfrm>
          <a:prstGeom prst="rect">
            <a:avLst/>
          </a:prstGeom>
        </p:spPr>
      </p:pic>
      <mc:AlternateContent xmlns:mc="http://schemas.openxmlformats.org/markup-compatibility/2006" xmlns:a14="http://schemas.microsoft.com/office/drawing/2010/main">
        <mc:Choice Requires="a14">
          <p:sp>
            <p:nvSpPr>
              <p:cNvPr id="6" name="Rectángulo 5"/>
              <p:cNvSpPr/>
              <p:nvPr/>
            </p:nvSpPr>
            <p:spPr>
              <a:xfrm>
                <a:off x="209991" y="4915001"/>
                <a:ext cx="11220008" cy="11928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2800" smtClean="0">
                          <a:latin typeface="Cambria Math" panose="02040503050406030204" pitchFamily="18" charset="0"/>
                        </a:rPr>
                        <m:t> </m:t>
                      </m:r>
                      <m:sSub>
                        <m:sSubPr>
                          <m:ctrlPr>
                            <a:rPr lang="es-ES" sz="2800" i="1">
                              <a:latin typeface="Cambria Math" panose="02040503050406030204" pitchFamily="18" charset="0"/>
                            </a:rPr>
                          </m:ctrlPr>
                        </m:sSubPr>
                        <m:e>
                          <m:r>
                            <a:rPr lang="en-US" sz="2800" b="0" i="1" smtClean="0">
                              <a:latin typeface="Cambria Math" panose="02040503050406030204" pitchFamily="18" charset="0"/>
                            </a:rPr>
                            <m:t>𝑘</m:t>
                          </m:r>
                        </m:e>
                        <m:sub>
                          <m:r>
                            <a:rPr lang="es-ES" sz="2800" i="1">
                              <a:latin typeface="Cambria Math" panose="02040503050406030204" pitchFamily="18" charset="0"/>
                            </a:rPr>
                            <m:t>𝑎</m:t>
                          </m:r>
                        </m:sub>
                      </m:sSub>
                      <m:sSub>
                        <m:sSubPr>
                          <m:ctrlPr>
                            <a:rPr lang="es-ES" sz="2800" i="1">
                              <a:latin typeface="Cambria Math" panose="02040503050406030204" pitchFamily="18" charset="0"/>
                            </a:rPr>
                          </m:ctrlPr>
                        </m:sSubPr>
                        <m:e>
                          <m:r>
                            <a:rPr lang="es-ES" sz="2800" i="1">
                              <a:latin typeface="Cambria Math" panose="02040503050406030204" pitchFamily="18" charset="0"/>
                            </a:rPr>
                            <m:t>𝑖</m:t>
                          </m:r>
                        </m:e>
                        <m:sub>
                          <m:r>
                            <a:rPr lang="es-ES" sz="2800" i="1">
                              <a:latin typeface="Cambria Math" panose="02040503050406030204" pitchFamily="18" charset="0"/>
                            </a:rPr>
                            <m:t>𝑎</m:t>
                          </m:r>
                        </m:sub>
                      </m:sSub>
                      <m:r>
                        <a:rPr lang="es-ES" sz="2800" i="0">
                          <a:latin typeface="Cambria Math" panose="02040503050406030204" pitchFamily="18" charset="0"/>
                        </a:rPr>
                        <m:t>+</m:t>
                      </m:r>
                      <m:nary>
                        <m:naryPr>
                          <m:chr m:val="∑"/>
                          <m:limLoc m:val="undOvr"/>
                          <m:supHide m:val="on"/>
                          <m:ctrlPr>
                            <a:rPr lang="es-ES" sz="2800" i="1">
                              <a:latin typeface="Cambria Math" panose="02040503050406030204" pitchFamily="18" charset="0"/>
                            </a:rPr>
                          </m:ctrlPr>
                        </m:naryPr>
                        <m:sub>
                          <m:r>
                            <a:rPr lang="es-ES" sz="2800" i="1">
                              <a:latin typeface="Cambria Math" panose="02040503050406030204" pitchFamily="18" charset="0"/>
                            </a:rPr>
                            <m:t>𝑚</m:t>
                          </m:r>
                          <m:r>
                            <a:rPr lang="es-ES" sz="2800" i="0">
                              <a:latin typeface="Cambria Math" panose="02040503050406030204" pitchFamily="18" charset="0"/>
                            </a:rPr>
                            <m:t> ∈ </m:t>
                          </m:r>
                          <m:r>
                            <a:rPr lang="es-ES" sz="2800" b="1" i="0">
                              <a:latin typeface="Cambria Math" panose="02040503050406030204" pitchFamily="18" charset="0"/>
                            </a:rPr>
                            <m:t>𝐥𝐢𝐠𝐡𝐭𝐬</m:t>
                          </m:r>
                        </m:sub>
                        <m:sup/>
                        <m:e>
                          <m:d>
                            <m:dPr>
                              <m:ctrlPr>
                                <a:rPr lang="es-ES" sz="2800" b="1" i="1">
                                  <a:latin typeface="Cambria Math" panose="02040503050406030204" pitchFamily="18" charset="0"/>
                                </a:rPr>
                              </m:ctrlPr>
                            </m:dPr>
                            <m:e>
                              <m:sSub>
                                <m:sSubPr>
                                  <m:ctrlPr>
                                    <a:rPr lang="es-ES" sz="2800" b="1" i="1">
                                      <a:latin typeface="Cambria Math" panose="02040503050406030204" pitchFamily="18" charset="0"/>
                                    </a:rPr>
                                  </m:ctrlPr>
                                </m:sSubPr>
                                <m:e>
                                  <m:r>
                                    <a:rPr lang="es-ES" sz="2800" b="0" i="1">
                                      <a:latin typeface="Cambria Math" panose="02040503050406030204" pitchFamily="18" charset="0"/>
                                    </a:rPr>
                                    <m:t>𝑘</m:t>
                                  </m:r>
                                </m:e>
                                <m:sub>
                                  <m:r>
                                    <a:rPr lang="es-ES" sz="2800" b="0" i="1">
                                      <a:latin typeface="Cambria Math" panose="02040503050406030204" pitchFamily="18" charset="0"/>
                                    </a:rPr>
                                    <m:t>𝑑</m:t>
                                  </m:r>
                                </m:sub>
                              </m:sSub>
                              <m:d>
                                <m:dPr>
                                  <m:ctrlPr>
                                    <a:rPr lang="es-ES" sz="2800" b="1" i="1">
                                      <a:latin typeface="Cambria Math" panose="02040503050406030204" pitchFamily="18" charset="0"/>
                                    </a:rPr>
                                  </m:ctrlPr>
                                </m:dPr>
                                <m:e>
                                  <m:sSub>
                                    <m:sSubPr>
                                      <m:ctrlPr>
                                        <a:rPr lang="es-ES" sz="2800" b="1" i="1">
                                          <a:latin typeface="Cambria Math" panose="02040503050406030204" pitchFamily="18" charset="0"/>
                                        </a:rPr>
                                      </m:ctrlPr>
                                    </m:sSubPr>
                                    <m:e>
                                      <m:acc>
                                        <m:accPr>
                                          <m:chr m:val="̂"/>
                                          <m:ctrlPr>
                                            <a:rPr lang="es-ES" sz="2800" b="1" i="1">
                                              <a:latin typeface="Cambria Math" panose="02040503050406030204" pitchFamily="18" charset="0"/>
                                            </a:rPr>
                                          </m:ctrlPr>
                                        </m:accPr>
                                        <m:e>
                                          <m:r>
                                            <a:rPr lang="es-ES" sz="2800" b="0" i="1">
                                              <a:latin typeface="Cambria Math" panose="02040503050406030204" pitchFamily="18" charset="0"/>
                                            </a:rPr>
                                            <m:t>𝐿</m:t>
                                          </m:r>
                                        </m:e>
                                      </m:acc>
                                    </m:e>
                                    <m:sub>
                                      <m:r>
                                        <a:rPr lang="es-ES" sz="2800" b="0" i="1">
                                          <a:latin typeface="Cambria Math" panose="02040503050406030204" pitchFamily="18" charset="0"/>
                                        </a:rPr>
                                        <m:t>𝑚</m:t>
                                      </m:r>
                                    </m:sub>
                                  </m:sSub>
                                  <m:r>
                                    <a:rPr lang="es-ES" sz="2800" b="0" i="0">
                                      <a:latin typeface="Cambria Math" panose="02040503050406030204" pitchFamily="18" charset="0"/>
                                    </a:rPr>
                                    <m:t> ∙</m:t>
                                  </m:r>
                                  <m:acc>
                                    <m:accPr>
                                      <m:chr m:val="̂"/>
                                      <m:ctrlPr>
                                        <a:rPr lang="es-ES" sz="2800" b="0" i="1">
                                          <a:latin typeface="Cambria Math" panose="02040503050406030204" pitchFamily="18" charset="0"/>
                                        </a:rPr>
                                      </m:ctrlPr>
                                    </m:accPr>
                                    <m:e>
                                      <m:r>
                                        <a:rPr lang="es-ES" sz="2800" b="0" i="1">
                                          <a:latin typeface="Cambria Math" panose="02040503050406030204" pitchFamily="18" charset="0"/>
                                        </a:rPr>
                                        <m:t>𝑁</m:t>
                                      </m:r>
                                    </m:e>
                                  </m:acc>
                                </m:e>
                              </m:d>
                              <m:sSub>
                                <m:sSubPr>
                                  <m:ctrlPr>
                                    <a:rPr lang="es-ES" sz="2800" b="1" i="1">
                                      <a:latin typeface="Cambria Math" panose="02040503050406030204" pitchFamily="18" charset="0"/>
                                    </a:rPr>
                                  </m:ctrlPr>
                                </m:sSubPr>
                                <m:e>
                                  <m:r>
                                    <a:rPr lang="es-ES" sz="2800" b="0" i="1">
                                      <a:latin typeface="Cambria Math" panose="02040503050406030204" pitchFamily="18" charset="0"/>
                                    </a:rPr>
                                    <m:t>𝑖</m:t>
                                  </m:r>
                                </m:e>
                                <m:sub>
                                  <m:r>
                                    <a:rPr lang="es-ES" sz="2800" b="0" i="1">
                                      <a:latin typeface="Cambria Math" panose="02040503050406030204" pitchFamily="18" charset="0"/>
                                    </a:rPr>
                                    <m:t>𝑚</m:t>
                                  </m:r>
                                  <m:r>
                                    <a:rPr lang="es-ES" sz="2800" b="0" i="0">
                                      <a:latin typeface="Cambria Math" panose="02040503050406030204" pitchFamily="18" charset="0"/>
                                    </a:rPr>
                                    <m:t>,</m:t>
                                  </m:r>
                                  <m:r>
                                    <a:rPr lang="es-ES" sz="2800" b="0" i="1">
                                      <a:latin typeface="Cambria Math" panose="02040503050406030204" pitchFamily="18" charset="0"/>
                                    </a:rPr>
                                    <m:t>𝑑</m:t>
                                  </m:r>
                                </m:sub>
                              </m:sSub>
                              <m:r>
                                <a:rPr lang="es-ES" sz="2800" b="0" i="0">
                                  <a:latin typeface="Cambria Math" panose="02040503050406030204" pitchFamily="18" charset="0"/>
                                </a:rPr>
                                <m:t>+</m:t>
                              </m:r>
                              <m:sSub>
                                <m:sSubPr>
                                  <m:ctrlPr>
                                    <a:rPr lang="es-ES" sz="2800" b="0" i="1">
                                      <a:latin typeface="Cambria Math" panose="02040503050406030204" pitchFamily="18" charset="0"/>
                                    </a:rPr>
                                  </m:ctrlPr>
                                </m:sSubPr>
                                <m:e>
                                  <m:r>
                                    <a:rPr lang="en-US" sz="2800" b="0" i="1" smtClean="0">
                                      <a:latin typeface="Cambria Math" panose="02040503050406030204" pitchFamily="18" charset="0"/>
                                    </a:rPr>
                                    <m:t>𝑘</m:t>
                                  </m:r>
                                </m:e>
                                <m:sub>
                                  <m:r>
                                    <a:rPr lang="es-ES" sz="2800" b="0" i="1">
                                      <a:latin typeface="Cambria Math" panose="02040503050406030204" pitchFamily="18" charset="0"/>
                                    </a:rPr>
                                    <m:t>𝑠</m:t>
                                  </m:r>
                                </m:sub>
                              </m:sSub>
                              <m:sSup>
                                <m:sSupPr>
                                  <m:ctrlPr>
                                    <a:rPr lang="es-ES" sz="2800" b="0" i="1">
                                      <a:latin typeface="Cambria Math" panose="02040503050406030204" pitchFamily="18" charset="0"/>
                                    </a:rPr>
                                  </m:ctrlPr>
                                </m:sSupPr>
                                <m:e>
                                  <m:d>
                                    <m:dPr>
                                      <m:ctrlPr>
                                        <a:rPr lang="es-ES" sz="2800" b="0" i="1">
                                          <a:latin typeface="Cambria Math" panose="02040503050406030204" pitchFamily="18" charset="0"/>
                                        </a:rPr>
                                      </m:ctrlPr>
                                    </m:dPr>
                                    <m:e>
                                      <m:acc>
                                        <m:accPr>
                                          <m:chr m:val="̂"/>
                                          <m:ctrlPr>
                                            <a:rPr lang="es-ES" sz="2800" b="0" i="1">
                                              <a:latin typeface="Cambria Math" panose="02040503050406030204" pitchFamily="18" charset="0"/>
                                            </a:rPr>
                                          </m:ctrlPr>
                                        </m:accPr>
                                        <m:e>
                                          <m:r>
                                            <a:rPr lang="es-ES" sz="2800" b="0" i="1">
                                              <a:latin typeface="Cambria Math" panose="02040503050406030204" pitchFamily="18" charset="0"/>
                                            </a:rPr>
                                            <m:t>𝑁</m:t>
                                          </m:r>
                                        </m:e>
                                      </m:acc>
                                      <m:r>
                                        <a:rPr lang="es-ES" sz="2800" b="0" i="0">
                                          <a:latin typeface="Cambria Math" panose="02040503050406030204" pitchFamily="18" charset="0"/>
                                        </a:rPr>
                                        <m:t>∙</m:t>
                                      </m:r>
                                      <m:acc>
                                        <m:accPr>
                                          <m:chr m:val="̂"/>
                                          <m:ctrlPr>
                                            <a:rPr lang="es-ES" sz="2800" b="0" i="1">
                                              <a:latin typeface="Cambria Math" panose="02040503050406030204" pitchFamily="18" charset="0"/>
                                            </a:rPr>
                                          </m:ctrlPr>
                                        </m:accPr>
                                        <m:e>
                                          <m:r>
                                            <a:rPr lang="es-ES" sz="2800" b="0" i="1">
                                              <a:latin typeface="Cambria Math" panose="02040503050406030204" pitchFamily="18" charset="0"/>
                                            </a:rPr>
                                            <m:t>𝐻</m:t>
                                          </m:r>
                                        </m:e>
                                      </m:acc>
                                    </m:e>
                                  </m:d>
                                </m:e>
                                <m:sup>
                                  <m:r>
                                    <a:rPr lang="es-ES" sz="2800" b="0" i="1">
                                      <a:latin typeface="Cambria Math" panose="02040503050406030204" pitchFamily="18" charset="0"/>
                                    </a:rPr>
                                    <m:t>𝛼</m:t>
                                  </m:r>
                                </m:sup>
                              </m:sSup>
                              <m:sSub>
                                <m:sSubPr>
                                  <m:ctrlPr>
                                    <a:rPr lang="es-ES" sz="2800" b="0" i="1">
                                      <a:latin typeface="Cambria Math" panose="02040503050406030204" pitchFamily="18" charset="0"/>
                                    </a:rPr>
                                  </m:ctrlPr>
                                </m:sSubPr>
                                <m:e>
                                  <m:r>
                                    <a:rPr lang="es-ES" sz="2800" b="0" i="1">
                                      <a:latin typeface="Cambria Math" panose="02040503050406030204" pitchFamily="18" charset="0"/>
                                    </a:rPr>
                                    <m:t>𝑖</m:t>
                                  </m:r>
                                </m:e>
                                <m:sub>
                                  <m:r>
                                    <a:rPr lang="es-ES" sz="2800" b="0" i="1">
                                      <a:latin typeface="Cambria Math" panose="02040503050406030204" pitchFamily="18" charset="0"/>
                                    </a:rPr>
                                    <m:t>𝑚</m:t>
                                  </m:r>
                                  <m:r>
                                    <a:rPr lang="es-ES" sz="2800" b="0" i="0">
                                      <a:latin typeface="Cambria Math" panose="02040503050406030204" pitchFamily="18" charset="0"/>
                                    </a:rPr>
                                    <m:t>,</m:t>
                                  </m:r>
                                  <m:r>
                                    <a:rPr lang="es-ES" sz="2800" b="0" i="1">
                                      <a:latin typeface="Cambria Math" panose="02040503050406030204" pitchFamily="18" charset="0"/>
                                    </a:rPr>
                                    <m:t>𝑠</m:t>
                                  </m:r>
                                </m:sub>
                              </m:sSub>
                            </m:e>
                          </m:d>
                          <m:r>
                            <a:rPr lang="es-ES" sz="2800" b="0" i="0">
                              <a:latin typeface="Cambria Math" panose="02040503050406030204" pitchFamily="18" charset="0"/>
                            </a:rPr>
                            <m:t>= </m:t>
                          </m:r>
                          <m:sSub>
                            <m:sSubPr>
                              <m:ctrlPr>
                                <a:rPr lang="es-ES" sz="2800" b="0" i="1">
                                  <a:latin typeface="Cambria Math" panose="02040503050406030204" pitchFamily="18" charset="0"/>
                                </a:rPr>
                              </m:ctrlPr>
                            </m:sSubPr>
                            <m:e>
                              <m:r>
                                <a:rPr lang="es-ES" sz="2800" b="0" i="1">
                                  <a:latin typeface="Cambria Math" panose="02040503050406030204" pitchFamily="18" charset="0"/>
                                </a:rPr>
                                <m:t>𝐼</m:t>
                              </m:r>
                            </m:e>
                            <m:sub>
                              <m:r>
                                <a:rPr lang="es-ES" sz="2800" b="0" i="1">
                                  <a:latin typeface="Cambria Math" panose="02040503050406030204" pitchFamily="18" charset="0"/>
                                </a:rPr>
                                <m:t>𝑏𝑝</m:t>
                              </m:r>
                            </m:sub>
                          </m:sSub>
                        </m:e>
                      </m:nary>
                    </m:oMath>
                  </m:oMathPara>
                </a14:m>
                <a:endParaRPr lang="es-ES" sz="2800" dirty="0"/>
              </a:p>
            </p:txBody>
          </p:sp>
        </mc:Choice>
        <mc:Fallback xmlns="">
          <p:sp>
            <p:nvSpPr>
              <p:cNvPr id="6" name="Rectángulo 5"/>
              <p:cNvSpPr>
                <a:spLocks noRot="1" noChangeAspect="1" noMove="1" noResize="1" noEditPoints="1" noAdjustHandles="1" noChangeArrowheads="1" noChangeShapeType="1" noTextEdit="1"/>
              </p:cNvSpPr>
              <p:nvPr/>
            </p:nvSpPr>
            <p:spPr>
              <a:xfrm>
                <a:off x="209991" y="4915001"/>
                <a:ext cx="11220008" cy="1192891"/>
              </a:xfrm>
              <a:prstGeom prst="rect">
                <a:avLst/>
              </a:prstGeom>
              <a:blipFill rotWithShape="0">
                <a:blip r:embed="rId4"/>
                <a:stretch>
                  <a:fillRect/>
                </a:stretch>
              </a:blipFill>
            </p:spPr>
            <p:txBody>
              <a:bodyPr/>
              <a:lstStyle/>
              <a:p>
                <a:r>
                  <a:rPr lang="es-ES">
                    <a:noFill/>
                  </a:rPr>
                  <a:t> </a:t>
                </a:r>
              </a:p>
            </p:txBody>
          </p:sp>
        </mc:Fallback>
      </mc:AlternateContent>
      <p:cxnSp>
        <p:nvCxnSpPr>
          <p:cNvPr id="8" name="Conector recto de flecha 7"/>
          <p:cNvCxnSpPr/>
          <p:nvPr/>
        </p:nvCxnSpPr>
        <p:spPr>
          <a:xfrm flipH="1">
            <a:off x="4329114" y="3157221"/>
            <a:ext cx="1909761" cy="1957704"/>
          </a:xfrm>
          <a:prstGeom prst="straightConnector1">
            <a:avLst/>
          </a:prstGeom>
          <a:ln w="28575">
            <a:solidFill>
              <a:srgbClr val="FFC000"/>
            </a:solidFill>
            <a:headEnd type="ova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6238875" y="3350679"/>
            <a:ext cx="627062" cy="1907121"/>
          </a:xfrm>
          <a:prstGeom prst="straightConnector1">
            <a:avLst/>
          </a:prstGeom>
          <a:ln w="38100">
            <a:solidFill>
              <a:srgbClr val="00B050"/>
            </a:solidFill>
            <a:headEnd type="ova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5514975" y="3700881"/>
            <a:ext cx="723900" cy="1556919"/>
          </a:xfrm>
          <a:prstGeom prst="straightConnector1">
            <a:avLst/>
          </a:prstGeom>
          <a:ln w="28575">
            <a:solidFill>
              <a:srgbClr val="00B0F0"/>
            </a:solidFill>
            <a:headEnd type="ova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6238875" y="3711568"/>
            <a:ext cx="1254125" cy="1482732"/>
          </a:xfrm>
          <a:prstGeom prst="straightConnector1">
            <a:avLst/>
          </a:prstGeom>
          <a:ln w="28575">
            <a:solidFill>
              <a:srgbClr val="00B0F0"/>
            </a:solidFill>
            <a:headEnd type="ova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7358062" y="3371851"/>
            <a:ext cx="2696016" cy="1822449"/>
          </a:xfrm>
          <a:prstGeom prst="straightConnector1">
            <a:avLst/>
          </a:prstGeom>
          <a:ln w="38100">
            <a:solidFill>
              <a:srgbClr val="FFFF00"/>
            </a:solidFil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6238875" y="3541536"/>
            <a:ext cx="2033867" cy="1652764"/>
          </a:xfrm>
          <a:prstGeom prst="straightConnector1">
            <a:avLst/>
          </a:prstGeom>
          <a:ln w="38100">
            <a:solidFill>
              <a:srgbClr val="FF0000"/>
            </a:solidFill>
            <a:headEnd type="ova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ángulo 23"/>
              <p:cNvSpPr/>
              <p:nvPr/>
            </p:nvSpPr>
            <p:spPr>
              <a:xfrm>
                <a:off x="8462962" y="3462439"/>
                <a:ext cx="14008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𝐶𝑜𝑙𝑜𝑟</m:t>
                      </m:r>
                      <m:r>
                        <a:rPr lang="en-US" b="0" i="1" smtClean="0">
                          <a:latin typeface="Cambria Math" panose="02040503050406030204" pitchFamily="18" charset="0"/>
                        </a:rPr>
                        <m:t> </m:t>
                      </m:r>
                      <m:r>
                        <a:rPr lang="en-US" b="0" i="1" smtClean="0">
                          <a:latin typeface="Cambria Math" panose="02040503050406030204" pitchFamily="18" charset="0"/>
                        </a:rPr>
                        <m:t>𝑓𝑖𝑛𝑎𝑙</m:t>
                      </m:r>
                    </m:oMath>
                  </m:oMathPara>
                </a14:m>
                <a:endParaRPr lang="es-ES" dirty="0"/>
              </a:p>
            </p:txBody>
          </p:sp>
        </mc:Choice>
        <mc:Fallback xmlns="">
          <p:sp>
            <p:nvSpPr>
              <p:cNvPr id="24" name="Rectángulo 23"/>
              <p:cNvSpPr>
                <a:spLocks noRot="1" noChangeAspect="1" noMove="1" noResize="1" noEditPoints="1" noAdjustHandles="1" noChangeArrowheads="1" noChangeShapeType="1" noTextEdit="1"/>
              </p:cNvSpPr>
              <p:nvPr/>
            </p:nvSpPr>
            <p:spPr>
              <a:xfrm>
                <a:off x="8462962" y="3462439"/>
                <a:ext cx="1400896" cy="369332"/>
              </a:xfrm>
              <a:prstGeom prst="rect">
                <a:avLst/>
              </a:prstGeom>
              <a:blipFill rotWithShape="0">
                <a:blip r:embed="rId5"/>
                <a:stretch>
                  <a:fillRect b="-11475"/>
                </a:stretch>
              </a:blipFill>
            </p:spPr>
            <p:txBody>
              <a:bodyPr/>
              <a:lstStyle/>
              <a:p>
                <a:r>
                  <a:rPr lang="es-ES">
                    <a:noFill/>
                  </a:rPr>
                  <a:t> </a:t>
                </a:r>
              </a:p>
            </p:txBody>
          </p:sp>
        </mc:Fallback>
      </mc:AlternateContent>
      <p:sp>
        <p:nvSpPr>
          <p:cNvPr id="4" name="Marcador de número de diapositiva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749274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Propuesto</a:t>
            </a:r>
          </a:p>
        </p:txBody>
      </p:sp>
      <p:sp>
        <p:nvSpPr>
          <p:cNvPr id="3" name="Marcador de contenido 2"/>
          <p:cNvSpPr>
            <a:spLocks noGrp="1"/>
          </p:cNvSpPr>
          <p:nvPr>
            <p:ph idx="1"/>
          </p:nvPr>
        </p:nvSpPr>
        <p:spPr>
          <a:xfrm>
            <a:off x="676656" y="1825944"/>
            <a:ext cx="10753725" cy="831532"/>
          </a:xfrm>
        </p:spPr>
        <p:txBody>
          <a:bodyPr/>
          <a:lstStyle/>
          <a:p>
            <a:pPr marL="0" indent="0">
              <a:buNone/>
            </a:pPr>
            <a:r>
              <a:rPr lang="es-ES" b="1" dirty="0" smtClean="0"/>
              <a:t>Nodos Fuente de datos</a:t>
            </a:r>
          </a:p>
        </p:txBody>
      </p:sp>
      <p:pic>
        <p:nvPicPr>
          <p:cNvPr id="7" name="Imagen 6"/>
          <p:cNvPicPr>
            <a:picLocks noChangeAspect="1"/>
          </p:cNvPicPr>
          <p:nvPr/>
        </p:nvPicPr>
        <p:blipFill>
          <a:blip r:embed="rId3"/>
          <a:stretch>
            <a:fillRect/>
          </a:stretch>
        </p:blipFill>
        <p:spPr>
          <a:xfrm>
            <a:off x="5476874" y="2802845"/>
            <a:ext cx="5953125" cy="1571625"/>
          </a:xfrm>
          <a:prstGeom prst="rect">
            <a:avLst/>
          </a:prstGeom>
        </p:spPr>
      </p:pic>
      <p:sp>
        <p:nvSpPr>
          <p:cNvPr id="4" name="Marcador de número de diapositiva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44266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Propuesto</a:t>
            </a:r>
          </a:p>
        </p:txBody>
      </p:sp>
      <p:sp>
        <p:nvSpPr>
          <p:cNvPr id="3" name="Marcador de contenido 2"/>
          <p:cNvSpPr>
            <a:spLocks noGrp="1"/>
          </p:cNvSpPr>
          <p:nvPr>
            <p:ph idx="1"/>
          </p:nvPr>
        </p:nvSpPr>
        <p:spPr>
          <a:xfrm>
            <a:off x="676656" y="1825944"/>
            <a:ext cx="10753725" cy="831532"/>
          </a:xfrm>
        </p:spPr>
        <p:txBody>
          <a:bodyPr/>
          <a:lstStyle/>
          <a:p>
            <a:pPr marL="0" indent="0">
              <a:buNone/>
            </a:pPr>
            <a:r>
              <a:rPr lang="es-ES" b="1" dirty="0" smtClean="0"/>
              <a:t>Nodos de operaciones</a:t>
            </a:r>
          </a:p>
        </p:txBody>
      </p:sp>
      <p:pic>
        <p:nvPicPr>
          <p:cNvPr id="5" name="Imagen 4"/>
          <p:cNvPicPr>
            <a:picLocks noChangeAspect="1"/>
          </p:cNvPicPr>
          <p:nvPr/>
        </p:nvPicPr>
        <p:blipFill>
          <a:blip r:embed="rId3"/>
          <a:stretch>
            <a:fillRect/>
          </a:stretch>
        </p:blipFill>
        <p:spPr>
          <a:xfrm>
            <a:off x="6315456" y="499533"/>
            <a:ext cx="5133975" cy="6067425"/>
          </a:xfrm>
          <a:prstGeom prst="rect">
            <a:avLst/>
          </a:prstGeom>
        </p:spPr>
      </p:pic>
      <p:sp>
        <p:nvSpPr>
          <p:cNvPr id="4" name="Marcador de número de diapositiva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258027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p:cNvGraphicFramePr>
            <a:graphicFrameLocks noChangeAspect="1"/>
          </p:cNvGraphicFramePr>
          <p:nvPr>
            <p:extLst>
              <p:ext uri="{D42A27DB-BD31-4B8C-83A1-F6EECF244321}">
                <p14:modId xmlns:p14="http://schemas.microsoft.com/office/powerpoint/2010/main" val="3315827971"/>
              </p:ext>
            </p:extLst>
          </p:nvPr>
        </p:nvGraphicFramePr>
        <p:xfrm>
          <a:off x="1732755" y="3371768"/>
          <a:ext cx="8621712" cy="2667000"/>
        </p:xfrm>
        <a:graphic>
          <a:graphicData uri="http://schemas.openxmlformats.org/presentationml/2006/ole">
            <mc:AlternateContent xmlns:mc="http://schemas.openxmlformats.org/markup-compatibility/2006">
              <mc:Choice xmlns:v="urn:schemas-microsoft-com:vml" Requires="v">
                <p:oleObj spid="_x0000_s2062" name="Image" r:id="rId4" imgW="8622000" imgH="2666520" progId="Photoshop.Image.15">
                  <p:embed/>
                </p:oleObj>
              </mc:Choice>
              <mc:Fallback>
                <p:oleObj name="Image" r:id="rId4" imgW="8622000" imgH="2666520" progId="Photoshop.Image.15">
                  <p:embed/>
                  <p:pic>
                    <p:nvPicPr>
                      <p:cNvPr id="0" name=""/>
                      <p:cNvPicPr/>
                      <p:nvPr/>
                    </p:nvPicPr>
                    <p:blipFill>
                      <a:blip r:embed="rId5"/>
                      <a:stretch>
                        <a:fillRect/>
                      </a:stretch>
                    </p:blipFill>
                    <p:spPr>
                      <a:xfrm>
                        <a:off x="1732755" y="3371768"/>
                        <a:ext cx="8621712" cy="2667000"/>
                      </a:xfrm>
                      <a:prstGeom prst="rect">
                        <a:avLst/>
                      </a:prstGeom>
                    </p:spPr>
                  </p:pic>
                </p:oleObj>
              </mc:Fallback>
            </mc:AlternateContent>
          </a:graphicData>
        </a:graphic>
      </p:graphicFrame>
      <p:sp>
        <p:nvSpPr>
          <p:cNvPr id="23" name="CuadroTexto 22"/>
          <p:cNvSpPr txBox="1"/>
          <p:nvPr/>
        </p:nvSpPr>
        <p:spPr>
          <a:xfrm>
            <a:off x="2846982" y="1920018"/>
            <a:ext cx="1180277" cy="369332"/>
          </a:xfrm>
          <a:prstGeom prst="rect">
            <a:avLst/>
          </a:prstGeom>
          <a:noFill/>
        </p:spPr>
        <p:txBody>
          <a:bodyPr wrap="square" rtlCol="0">
            <a:spAutoFit/>
          </a:bodyPr>
          <a:lstStyle/>
          <a:p>
            <a:r>
              <a:rPr lang="es-ES" b="1" dirty="0" smtClean="0">
                <a:solidFill>
                  <a:srgbClr val="00B050"/>
                </a:solidFill>
              </a:rPr>
              <a:t>Texture01</a:t>
            </a:r>
            <a:r>
              <a:rPr lang="es-ES" dirty="0" smtClean="0"/>
              <a:t>;</a:t>
            </a:r>
            <a:endParaRPr lang="es-ES" dirty="0"/>
          </a:p>
        </p:txBody>
      </p:sp>
      <p:sp>
        <p:nvSpPr>
          <p:cNvPr id="24" name="CuadroTexto 23"/>
          <p:cNvSpPr txBox="1"/>
          <p:nvPr/>
        </p:nvSpPr>
        <p:spPr>
          <a:xfrm>
            <a:off x="1447938" y="5869964"/>
            <a:ext cx="1519303" cy="369332"/>
          </a:xfrm>
          <a:prstGeom prst="rect">
            <a:avLst/>
          </a:prstGeom>
          <a:noFill/>
        </p:spPr>
        <p:txBody>
          <a:bodyPr wrap="square" rtlCol="0">
            <a:spAutoFit/>
          </a:bodyPr>
          <a:lstStyle/>
          <a:p>
            <a:r>
              <a:rPr lang="es-ES" b="1" dirty="0" smtClean="0">
                <a:solidFill>
                  <a:srgbClr val="00B050"/>
                </a:solidFill>
              </a:rPr>
              <a:t>ConstFloat01</a:t>
            </a:r>
            <a:r>
              <a:rPr lang="es-ES" dirty="0" smtClean="0"/>
              <a:t>;</a:t>
            </a:r>
            <a:endParaRPr lang="es-ES" dirty="0"/>
          </a:p>
        </p:txBody>
      </p:sp>
      <p:sp>
        <p:nvSpPr>
          <p:cNvPr id="2" name="Título 1"/>
          <p:cNvSpPr>
            <a:spLocks noGrp="1"/>
          </p:cNvSpPr>
          <p:nvPr>
            <p:ph type="title"/>
          </p:nvPr>
        </p:nvSpPr>
        <p:spPr/>
        <p:txBody>
          <a:bodyPr/>
          <a:lstStyle/>
          <a:p>
            <a:r>
              <a:rPr lang="es-ES" dirty="0" smtClean="0"/>
              <a:t>Modelo Propuesto</a:t>
            </a:r>
            <a:endParaRPr lang="es-ES" dirty="0"/>
          </a:p>
        </p:txBody>
      </p:sp>
      <p:sp>
        <p:nvSpPr>
          <p:cNvPr id="3" name="Marcador de contenido 2"/>
          <p:cNvSpPr>
            <a:spLocks noGrp="1"/>
          </p:cNvSpPr>
          <p:nvPr>
            <p:ph idx="1"/>
          </p:nvPr>
        </p:nvSpPr>
        <p:spPr>
          <a:xfrm>
            <a:off x="676656" y="1825944"/>
            <a:ext cx="10753725" cy="831532"/>
          </a:xfrm>
        </p:spPr>
        <p:txBody>
          <a:bodyPr/>
          <a:lstStyle/>
          <a:p>
            <a:pPr marL="0" indent="0">
              <a:buNone/>
            </a:pPr>
            <a:r>
              <a:rPr lang="es-ES" b="1" dirty="0" smtClean="0"/>
              <a:t>Resolución del grafo</a:t>
            </a:r>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16</a:t>
            </a:fld>
            <a:endParaRPr lang="en-US" dirty="0"/>
          </a:p>
        </p:txBody>
      </p:sp>
      <p:sp>
        <p:nvSpPr>
          <p:cNvPr id="7" name="CuadroTexto 6"/>
          <p:cNvSpPr txBox="1"/>
          <p:nvPr/>
        </p:nvSpPr>
        <p:spPr>
          <a:xfrm>
            <a:off x="8763926" y="1779798"/>
            <a:ext cx="3428074" cy="1754326"/>
          </a:xfrm>
          <a:prstGeom prst="rect">
            <a:avLst/>
          </a:prstGeom>
          <a:noFill/>
        </p:spPr>
        <p:txBody>
          <a:bodyPr wrap="square" rtlCol="0">
            <a:spAutoFit/>
          </a:bodyPr>
          <a:lstStyle/>
          <a:p>
            <a:r>
              <a:rPr lang="es-ES" dirty="0" err="1" smtClean="0"/>
              <a:t>void</a:t>
            </a:r>
            <a:r>
              <a:rPr lang="es-ES" dirty="0" smtClean="0"/>
              <a:t> main() </a:t>
            </a:r>
          </a:p>
          <a:p>
            <a:r>
              <a:rPr lang="es-ES" dirty="0" smtClean="0"/>
              <a:t>{</a:t>
            </a:r>
          </a:p>
          <a:p>
            <a:r>
              <a:rPr lang="es-ES" dirty="0" smtClean="0"/>
              <a:t>	vec4 </a:t>
            </a:r>
            <a:r>
              <a:rPr lang="es-ES" dirty="0" err="1" smtClean="0"/>
              <a:t>colorBase</a:t>
            </a:r>
            <a:r>
              <a:rPr lang="es-ES" dirty="0"/>
              <a:t> </a:t>
            </a:r>
            <a:r>
              <a:rPr lang="es-ES" dirty="0" smtClean="0"/>
              <a:t>=                      ;</a:t>
            </a:r>
          </a:p>
          <a:p>
            <a:r>
              <a:rPr lang="es-ES" dirty="0" smtClean="0"/>
              <a:t>	</a:t>
            </a:r>
          </a:p>
          <a:p>
            <a:r>
              <a:rPr lang="es-ES" dirty="0" smtClean="0"/>
              <a:t>	// mas operaciones aquí</a:t>
            </a:r>
          </a:p>
          <a:p>
            <a:r>
              <a:rPr lang="es-ES" dirty="0" smtClean="0"/>
              <a:t>}</a:t>
            </a:r>
            <a:endParaRPr lang="es-ES" dirty="0"/>
          </a:p>
        </p:txBody>
      </p:sp>
      <p:sp>
        <p:nvSpPr>
          <p:cNvPr id="8" name="CuadroTexto 7"/>
          <p:cNvSpPr txBox="1"/>
          <p:nvPr/>
        </p:nvSpPr>
        <p:spPr>
          <a:xfrm>
            <a:off x="10932241" y="2334290"/>
            <a:ext cx="1145459" cy="369332"/>
          </a:xfrm>
          <a:prstGeom prst="rect">
            <a:avLst/>
          </a:prstGeom>
          <a:noFill/>
        </p:spPr>
        <p:txBody>
          <a:bodyPr wrap="square" rtlCol="0">
            <a:spAutoFit/>
          </a:bodyPr>
          <a:lstStyle/>
          <a:p>
            <a:r>
              <a:rPr lang="es-ES" b="1" dirty="0" smtClean="0">
                <a:solidFill>
                  <a:srgbClr val="FFC000"/>
                </a:solidFill>
              </a:rPr>
              <a:t>?????????</a:t>
            </a:r>
            <a:endParaRPr lang="es-ES" b="1" dirty="0">
              <a:solidFill>
                <a:srgbClr val="FFC000"/>
              </a:solidFill>
            </a:endParaRPr>
          </a:p>
        </p:txBody>
      </p:sp>
      <p:sp>
        <p:nvSpPr>
          <p:cNvPr id="9" name="CuadroTexto 8"/>
          <p:cNvSpPr txBox="1"/>
          <p:nvPr/>
        </p:nvSpPr>
        <p:spPr>
          <a:xfrm>
            <a:off x="5186154" y="1865420"/>
            <a:ext cx="3313774" cy="1754326"/>
          </a:xfrm>
          <a:prstGeom prst="rect">
            <a:avLst/>
          </a:prstGeom>
          <a:noFill/>
        </p:spPr>
        <p:txBody>
          <a:bodyPr wrap="square" rtlCol="0">
            <a:spAutoFit/>
          </a:bodyPr>
          <a:lstStyle/>
          <a:p>
            <a:r>
              <a:rPr lang="es-ES" dirty="0" smtClean="0"/>
              <a:t>vec4                    () </a:t>
            </a:r>
          </a:p>
          <a:p>
            <a:r>
              <a:rPr lang="es-ES" dirty="0" smtClean="0"/>
              <a:t>{</a:t>
            </a:r>
          </a:p>
          <a:p>
            <a:r>
              <a:rPr lang="es-ES" dirty="0" smtClean="0"/>
              <a:t>	vec4 X = </a:t>
            </a:r>
          </a:p>
          <a:p>
            <a:r>
              <a:rPr lang="es-ES" dirty="0"/>
              <a:t>	vec4 Y</a:t>
            </a:r>
            <a:r>
              <a:rPr lang="es-ES" dirty="0" smtClean="0"/>
              <a:t> </a:t>
            </a:r>
            <a:r>
              <a:rPr lang="es-ES" dirty="0"/>
              <a:t>= </a:t>
            </a:r>
            <a:r>
              <a:rPr lang="es-ES" dirty="0" smtClean="0"/>
              <a:t>	</a:t>
            </a:r>
          </a:p>
          <a:p>
            <a:r>
              <a:rPr lang="es-ES" dirty="0" smtClean="0"/>
              <a:t>	</a:t>
            </a:r>
            <a:r>
              <a:rPr lang="es-ES" dirty="0" err="1" smtClean="0"/>
              <a:t>return</a:t>
            </a:r>
            <a:r>
              <a:rPr lang="es-ES" dirty="0" smtClean="0"/>
              <a:t> X * Y;</a:t>
            </a:r>
          </a:p>
          <a:p>
            <a:r>
              <a:rPr lang="es-ES" dirty="0" smtClean="0"/>
              <a:t>}</a:t>
            </a:r>
            <a:endParaRPr lang="es-ES" dirty="0"/>
          </a:p>
        </p:txBody>
      </p:sp>
      <p:sp>
        <p:nvSpPr>
          <p:cNvPr id="10" name="CuadroTexto 9"/>
          <p:cNvSpPr txBox="1"/>
          <p:nvPr/>
        </p:nvSpPr>
        <p:spPr>
          <a:xfrm>
            <a:off x="5689599" y="1851615"/>
            <a:ext cx="1277257" cy="369332"/>
          </a:xfrm>
          <a:prstGeom prst="rect">
            <a:avLst/>
          </a:prstGeom>
          <a:noFill/>
        </p:spPr>
        <p:txBody>
          <a:bodyPr wrap="square" rtlCol="0">
            <a:spAutoFit/>
          </a:bodyPr>
          <a:lstStyle/>
          <a:p>
            <a:r>
              <a:rPr lang="es-ES" b="1" dirty="0" smtClean="0">
                <a:solidFill>
                  <a:srgbClr val="FFC000"/>
                </a:solidFill>
              </a:rPr>
              <a:t>?????????</a:t>
            </a:r>
            <a:endParaRPr lang="es-ES" b="1" dirty="0">
              <a:solidFill>
                <a:srgbClr val="FFC000"/>
              </a:solidFill>
            </a:endParaRPr>
          </a:p>
        </p:txBody>
      </p:sp>
      <p:sp>
        <p:nvSpPr>
          <p:cNvPr id="11" name="CuadroTexto 10"/>
          <p:cNvSpPr txBox="1"/>
          <p:nvPr/>
        </p:nvSpPr>
        <p:spPr>
          <a:xfrm>
            <a:off x="6402511" y="2429165"/>
            <a:ext cx="1277257" cy="369332"/>
          </a:xfrm>
          <a:prstGeom prst="rect">
            <a:avLst/>
          </a:prstGeom>
          <a:noFill/>
        </p:spPr>
        <p:txBody>
          <a:bodyPr wrap="square" rtlCol="0">
            <a:spAutoFit/>
          </a:bodyPr>
          <a:lstStyle/>
          <a:p>
            <a:r>
              <a:rPr lang="es-ES" b="1" dirty="0" smtClean="0">
                <a:solidFill>
                  <a:srgbClr val="00B050"/>
                </a:solidFill>
              </a:rPr>
              <a:t>?????????</a:t>
            </a:r>
            <a:endParaRPr lang="es-ES" b="1" dirty="0">
              <a:solidFill>
                <a:srgbClr val="00B050"/>
              </a:solidFill>
            </a:endParaRPr>
          </a:p>
        </p:txBody>
      </p:sp>
      <p:sp>
        <p:nvSpPr>
          <p:cNvPr id="12" name="CuadroTexto 11"/>
          <p:cNvSpPr txBox="1"/>
          <p:nvPr/>
        </p:nvSpPr>
        <p:spPr>
          <a:xfrm>
            <a:off x="6392915" y="2688832"/>
            <a:ext cx="1277257" cy="369332"/>
          </a:xfrm>
          <a:prstGeom prst="rect">
            <a:avLst/>
          </a:prstGeom>
          <a:noFill/>
        </p:spPr>
        <p:txBody>
          <a:bodyPr wrap="square" rtlCol="0">
            <a:spAutoFit/>
          </a:bodyPr>
          <a:lstStyle/>
          <a:p>
            <a:r>
              <a:rPr lang="es-ES" b="1" dirty="0" smtClean="0">
                <a:solidFill>
                  <a:srgbClr val="00B050"/>
                </a:solidFill>
              </a:rPr>
              <a:t>?????????</a:t>
            </a:r>
            <a:endParaRPr lang="es-ES" b="1" dirty="0">
              <a:solidFill>
                <a:srgbClr val="00B050"/>
              </a:solidFill>
            </a:endParaRPr>
          </a:p>
        </p:txBody>
      </p:sp>
      <p:sp>
        <p:nvSpPr>
          <p:cNvPr id="13" name="CuadroTexto 12"/>
          <p:cNvSpPr txBox="1"/>
          <p:nvPr/>
        </p:nvSpPr>
        <p:spPr>
          <a:xfrm>
            <a:off x="986325" y="1914831"/>
            <a:ext cx="2235846" cy="369332"/>
          </a:xfrm>
          <a:prstGeom prst="rect">
            <a:avLst/>
          </a:prstGeom>
          <a:noFill/>
        </p:spPr>
        <p:txBody>
          <a:bodyPr wrap="square" rtlCol="0">
            <a:spAutoFit/>
          </a:bodyPr>
          <a:lstStyle/>
          <a:p>
            <a:r>
              <a:rPr lang="es-ES" dirty="0" err="1"/>
              <a:t>uniform</a:t>
            </a:r>
            <a:r>
              <a:rPr lang="es-ES" dirty="0"/>
              <a:t> </a:t>
            </a:r>
            <a:r>
              <a:rPr lang="es-ES" dirty="0" smtClean="0"/>
              <a:t>sampler2D</a:t>
            </a:r>
            <a:endParaRPr lang="es-ES" dirty="0"/>
          </a:p>
        </p:txBody>
      </p:sp>
      <p:sp>
        <p:nvSpPr>
          <p:cNvPr id="14" name="CuadroTexto 13"/>
          <p:cNvSpPr txBox="1"/>
          <p:nvPr/>
        </p:nvSpPr>
        <p:spPr>
          <a:xfrm>
            <a:off x="2843448" y="1930974"/>
            <a:ext cx="1277257" cy="369332"/>
          </a:xfrm>
          <a:prstGeom prst="rect">
            <a:avLst/>
          </a:prstGeom>
          <a:noFill/>
        </p:spPr>
        <p:txBody>
          <a:bodyPr wrap="square" rtlCol="0">
            <a:spAutoFit/>
          </a:bodyPr>
          <a:lstStyle/>
          <a:p>
            <a:r>
              <a:rPr lang="es-ES" b="1" dirty="0" smtClean="0">
                <a:solidFill>
                  <a:srgbClr val="00B050"/>
                </a:solidFill>
              </a:rPr>
              <a:t>?????????</a:t>
            </a:r>
            <a:r>
              <a:rPr lang="es-ES" dirty="0" smtClean="0"/>
              <a:t>;</a:t>
            </a:r>
            <a:endParaRPr lang="es-ES" dirty="0"/>
          </a:p>
        </p:txBody>
      </p:sp>
      <p:sp>
        <p:nvSpPr>
          <p:cNvPr id="15" name="Rectángulo 14"/>
          <p:cNvSpPr/>
          <p:nvPr/>
        </p:nvSpPr>
        <p:spPr>
          <a:xfrm>
            <a:off x="8763926" y="4121761"/>
            <a:ext cx="1875358" cy="2101991"/>
          </a:xfrm>
          <a:prstGeom prst="rect">
            <a:avLst/>
          </a:prstGeom>
          <a:noFill/>
          <a:ln w="3810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Rectángulo 15"/>
          <p:cNvSpPr/>
          <p:nvPr/>
        </p:nvSpPr>
        <p:spPr>
          <a:xfrm>
            <a:off x="5186154" y="3651102"/>
            <a:ext cx="1875358" cy="2101991"/>
          </a:xfrm>
          <a:prstGeom prst="rect">
            <a:avLst/>
          </a:prstGeom>
          <a:noFill/>
          <a:ln w="3810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7" name="Rectángulo 16"/>
          <p:cNvSpPr/>
          <p:nvPr/>
        </p:nvSpPr>
        <p:spPr>
          <a:xfrm>
            <a:off x="1447938" y="3070765"/>
            <a:ext cx="1875358" cy="2101991"/>
          </a:xfrm>
          <a:prstGeom prst="rect">
            <a:avLst/>
          </a:prstGeom>
          <a:noFill/>
          <a:ln w="3810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CuadroTexto 17"/>
          <p:cNvSpPr txBox="1"/>
          <p:nvPr/>
        </p:nvSpPr>
        <p:spPr>
          <a:xfrm>
            <a:off x="5706740" y="1867269"/>
            <a:ext cx="1183010" cy="369332"/>
          </a:xfrm>
          <a:prstGeom prst="rect">
            <a:avLst/>
          </a:prstGeom>
          <a:noFill/>
        </p:spPr>
        <p:txBody>
          <a:bodyPr wrap="square" rtlCol="0">
            <a:spAutoFit/>
          </a:bodyPr>
          <a:lstStyle/>
          <a:p>
            <a:r>
              <a:rPr lang="es-ES" b="1" dirty="0" smtClean="0">
                <a:solidFill>
                  <a:srgbClr val="FFC000"/>
                </a:solidFill>
              </a:rPr>
              <a:t>Multiply01</a:t>
            </a:r>
            <a:endParaRPr lang="es-ES" b="1" dirty="0">
              <a:solidFill>
                <a:srgbClr val="FFC000"/>
              </a:solidFill>
            </a:endParaRPr>
          </a:p>
        </p:txBody>
      </p:sp>
      <p:sp>
        <p:nvSpPr>
          <p:cNvPr id="19" name="CuadroTexto 18"/>
          <p:cNvSpPr txBox="1"/>
          <p:nvPr/>
        </p:nvSpPr>
        <p:spPr>
          <a:xfrm>
            <a:off x="2864620" y="1913142"/>
            <a:ext cx="1180277" cy="369332"/>
          </a:xfrm>
          <a:prstGeom prst="rect">
            <a:avLst/>
          </a:prstGeom>
          <a:noFill/>
        </p:spPr>
        <p:txBody>
          <a:bodyPr wrap="square" rtlCol="0">
            <a:spAutoFit/>
          </a:bodyPr>
          <a:lstStyle/>
          <a:p>
            <a:r>
              <a:rPr lang="es-ES" b="1" dirty="0" smtClean="0">
                <a:solidFill>
                  <a:srgbClr val="00B050"/>
                </a:solidFill>
              </a:rPr>
              <a:t>Texture01</a:t>
            </a:r>
            <a:r>
              <a:rPr lang="es-ES" dirty="0" smtClean="0"/>
              <a:t>;</a:t>
            </a:r>
            <a:endParaRPr lang="es-ES" dirty="0"/>
          </a:p>
        </p:txBody>
      </p:sp>
      <p:sp>
        <p:nvSpPr>
          <p:cNvPr id="25" name="CuadroTexto 24"/>
          <p:cNvSpPr txBox="1"/>
          <p:nvPr/>
        </p:nvSpPr>
        <p:spPr>
          <a:xfrm>
            <a:off x="5706740" y="1867269"/>
            <a:ext cx="1183010" cy="369332"/>
          </a:xfrm>
          <a:prstGeom prst="rect">
            <a:avLst/>
          </a:prstGeom>
          <a:noFill/>
        </p:spPr>
        <p:txBody>
          <a:bodyPr wrap="square" rtlCol="0">
            <a:spAutoFit/>
          </a:bodyPr>
          <a:lstStyle/>
          <a:p>
            <a:r>
              <a:rPr lang="es-ES" b="1" dirty="0" smtClean="0">
                <a:solidFill>
                  <a:srgbClr val="FFC000"/>
                </a:solidFill>
              </a:rPr>
              <a:t>Multiply01</a:t>
            </a:r>
            <a:endParaRPr lang="es-ES" b="1" dirty="0">
              <a:solidFill>
                <a:srgbClr val="FFC000"/>
              </a:solidFill>
            </a:endParaRPr>
          </a:p>
        </p:txBody>
      </p:sp>
    </p:spTree>
    <p:extLst>
      <p:ext uri="{BB962C8B-B14F-4D97-AF65-F5344CB8AC3E}">
        <p14:creationId xmlns:p14="http://schemas.microsoft.com/office/powerpoint/2010/main" val="403236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par>
                                <p:cTn id="62" presetID="42" presetClass="exit" presetSubtype="0" fill="hold" grpId="1" nodeType="withEffect">
                                  <p:stCondLst>
                                    <p:cond delay="0"/>
                                  </p:stCondLst>
                                  <p:childTnLst>
                                    <p:animEffect transition="out" filter="fade">
                                      <p:cBhvr>
                                        <p:cTn id="63" dur="1000"/>
                                        <p:tgtEl>
                                          <p:spTgt spid="10"/>
                                        </p:tgtEl>
                                      </p:cBhvr>
                                    </p:animEffect>
                                    <p:anim calcmode="lin" valueType="num">
                                      <p:cBhvr>
                                        <p:cTn id="64" dur="1000"/>
                                        <p:tgtEl>
                                          <p:spTgt spid="10"/>
                                        </p:tgtEl>
                                        <p:attrNameLst>
                                          <p:attrName>ppt_x</p:attrName>
                                        </p:attrNameLst>
                                      </p:cBhvr>
                                      <p:tavLst>
                                        <p:tav tm="0">
                                          <p:val>
                                            <p:strVal val="ppt_x"/>
                                          </p:val>
                                        </p:tav>
                                        <p:tav tm="100000">
                                          <p:val>
                                            <p:strVal val="ppt_x"/>
                                          </p:val>
                                        </p:tav>
                                      </p:tavLst>
                                    </p:anim>
                                    <p:anim calcmode="lin" valueType="num">
                                      <p:cBhvr>
                                        <p:cTn id="65" dur="1000"/>
                                        <p:tgtEl>
                                          <p:spTgt spid="10"/>
                                        </p:tgtEl>
                                        <p:attrNameLst>
                                          <p:attrName>ppt_y</p:attrName>
                                        </p:attrNameLst>
                                      </p:cBhvr>
                                      <p:tavLst>
                                        <p:tav tm="0">
                                          <p:val>
                                            <p:strVal val="ppt_y"/>
                                          </p:val>
                                        </p:tav>
                                        <p:tav tm="100000">
                                          <p:val>
                                            <p:strVal val="ppt_y+.1"/>
                                          </p:val>
                                        </p:tav>
                                      </p:tavLst>
                                    </p:anim>
                                    <p:set>
                                      <p:cBhvr>
                                        <p:cTn id="66" dur="1" fill="hold">
                                          <p:stCondLst>
                                            <p:cond delay="999"/>
                                          </p:stCondLst>
                                        </p:cTn>
                                        <p:tgtEl>
                                          <p:spTgt spid="1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1000"/>
                                        <p:tgtEl>
                                          <p:spTgt spid="13"/>
                                        </p:tgtEl>
                                      </p:cBhvr>
                                    </p:animEffect>
                                    <p:anim calcmode="lin" valueType="num">
                                      <p:cBhvr>
                                        <p:cTn id="77" dur="1000" fill="hold"/>
                                        <p:tgtEl>
                                          <p:spTgt spid="13"/>
                                        </p:tgtEl>
                                        <p:attrNameLst>
                                          <p:attrName>ppt_x</p:attrName>
                                        </p:attrNameLst>
                                      </p:cBhvr>
                                      <p:tavLst>
                                        <p:tav tm="0">
                                          <p:val>
                                            <p:strVal val="#ppt_x"/>
                                          </p:val>
                                        </p:tav>
                                        <p:tav tm="100000">
                                          <p:val>
                                            <p:strVal val="#ppt_x"/>
                                          </p:val>
                                        </p:tav>
                                      </p:tavLst>
                                    </p:anim>
                                    <p:anim calcmode="lin" valueType="num">
                                      <p:cBhvr>
                                        <p:cTn id="78" dur="1000" fill="hold"/>
                                        <p:tgtEl>
                                          <p:spTgt spid="1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1000"/>
                                        <p:tgtEl>
                                          <p:spTgt spid="17"/>
                                        </p:tgtEl>
                                      </p:cBhvr>
                                    </p:animEffect>
                                    <p:anim calcmode="lin" valueType="num">
                                      <p:cBhvr>
                                        <p:cTn id="82" dur="1000" fill="hold"/>
                                        <p:tgtEl>
                                          <p:spTgt spid="17"/>
                                        </p:tgtEl>
                                        <p:attrNameLst>
                                          <p:attrName>ppt_x</p:attrName>
                                        </p:attrNameLst>
                                      </p:cBhvr>
                                      <p:tavLst>
                                        <p:tav tm="0">
                                          <p:val>
                                            <p:strVal val="#ppt_x"/>
                                          </p:val>
                                        </p:tav>
                                        <p:tav tm="100000">
                                          <p:val>
                                            <p:strVal val="#ppt_x"/>
                                          </p:val>
                                        </p:tav>
                                      </p:tavLst>
                                    </p:anim>
                                    <p:anim calcmode="lin" valueType="num">
                                      <p:cBhvr>
                                        <p:cTn id="8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anim calcmode="lin" valueType="num">
                                      <p:cBhvr>
                                        <p:cTn id="89" dur="1000" fill="hold"/>
                                        <p:tgtEl>
                                          <p:spTgt spid="19"/>
                                        </p:tgtEl>
                                        <p:attrNameLst>
                                          <p:attrName>ppt_x</p:attrName>
                                        </p:attrNameLst>
                                      </p:cBhvr>
                                      <p:tavLst>
                                        <p:tav tm="0">
                                          <p:val>
                                            <p:strVal val="#ppt_x"/>
                                          </p:val>
                                        </p:tav>
                                        <p:tav tm="100000">
                                          <p:val>
                                            <p:strVal val="#ppt_x"/>
                                          </p:val>
                                        </p:tav>
                                      </p:tavLst>
                                    </p:anim>
                                    <p:anim calcmode="lin" valueType="num">
                                      <p:cBhvr>
                                        <p:cTn id="90" dur="1000" fill="hold"/>
                                        <p:tgtEl>
                                          <p:spTgt spid="19"/>
                                        </p:tgtEl>
                                        <p:attrNameLst>
                                          <p:attrName>ppt_y</p:attrName>
                                        </p:attrNameLst>
                                      </p:cBhvr>
                                      <p:tavLst>
                                        <p:tav tm="0">
                                          <p:val>
                                            <p:strVal val="#ppt_y-.1"/>
                                          </p:val>
                                        </p:tav>
                                        <p:tav tm="100000">
                                          <p:val>
                                            <p:strVal val="#ppt_y"/>
                                          </p:val>
                                        </p:tav>
                                      </p:tavLst>
                                    </p:anim>
                                  </p:childTnLst>
                                </p:cTn>
                              </p:par>
                              <p:par>
                                <p:cTn id="91" presetID="42" presetClass="exit" presetSubtype="0" fill="hold" grpId="1" nodeType="withEffect">
                                  <p:stCondLst>
                                    <p:cond delay="0"/>
                                  </p:stCondLst>
                                  <p:childTnLst>
                                    <p:animEffect transition="out" filter="fade">
                                      <p:cBhvr>
                                        <p:cTn id="92" dur="1000"/>
                                        <p:tgtEl>
                                          <p:spTgt spid="14"/>
                                        </p:tgtEl>
                                      </p:cBhvr>
                                    </p:animEffect>
                                    <p:anim calcmode="lin" valueType="num">
                                      <p:cBhvr>
                                        <p:cTn id="93" dur="1000"/>
                                        <p:tgtEl>
                                          <p:spTgt spid="14"/>
                                        </p:tgtEl>
                                        <p:attrNameLst>
                                          <p:attrName>ppt_x</p:attrName>
                                        </p:attrNameLst>
                                      </p:cBhvr>
                                      <p:tavLst>
                                        <p:tav tm="0">
                                          <p:val>
                                            <p:strVal val="ppt_x"/>
                                          </p:val>
                                        </p:tav>
                                        <p:tav tm="100000">
                                          <p:val>
                                            <p:strVal val="ppt_x"/>
                                          </p:val>
                                        </p:tav>
                                      </p:tavLst>
                                    </p:anim>
                                    <p:anim calcmode="lin" valueType="num">
                                      <p:cBhvr>
                                        <p:cTn id="94" dur="1000"/>
                                        <p:tgtEl>
                                          <p:spTgt spid="14"/>
                                        </p:tgtEl>
                                        <p:attrNameLst>
                                          <p:attrName>ppt_y</p:attrName>
                                        </p:attrNameLst>
                                      </p:cBhvr>
                                      <p:tavLst>
                                        <p:tav tm="0">
                                          <p:val>
                                            <p:strVal val="ppt_y"/>
                                          </p:val>
                                        </p:tav>
                                        <p:tav tm="100000">
                                          <p:val>
                                            <p:strVal val="ppt_y+.1"/>
                                          </p:val>
                                        </p:tav>
                                      </p:tavLst>
                                    </p:anim>
                                    <p:set>
                                      <p:cBhvr>
                                        <p:cTn id="95" dur="1" fill="hold">
                                          <p:stCondLst>
                                            <p:cond delay="999"/>
                                          </p:stCondLst>
                                        </p:cTn>
                                        <p:tgtEl>
                                          <p:spTgt spid="1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4"/>
                                        </p:tgtEl>
                                        <p:attrNameLst>
                                          <p:attrName>style.visibility</p:attrName>
                                        </p:attrNameLst>
                                      </p:cBhvr>
                                      <p:to>
                                        <p:strVal val="visible"/>
                                      </p:to>
                                    </p:set>
                                  </p:childTnLst>
                                </p:cTn>
                              </p:par>
                              <p:par>
                                <p:cTn id="102" presetID="42" presetClass="path" presetSubtype="0" accel="50000" decel="50000" fill="hold" grpId="1" nodeType="withEffect">
                                  <p:stCondLst>
                                    <p:cond delay="0"/>
                                  </p:stCondLst>
                                  <p:childTnLst>
                                    <p:animMotion origin="layout" path="M -1.04167E-6 -2.96296E-6 L 0.28958 0.07523 " pathEditMode="relative" rAng="0" ptsTypes="AA">
                                      <p:cBhvr>
                                        <p:cTn id="103" dur="2000" fill="hold"/>
                                        <p:tgtEl>
                                          <p:spTgt spid="23"/>
                                        </p:tgtEl>
                                        <p:attrNameLst>
                                          <p:attrName>ppt_x</p:attrName>
                                          <p:attrName>ppt_y</p:attrName>
                                        </p:attrNameLst>
                                      </p:cBhvr>
                                      <p:rCtr x="14479" y="3750"/>
                                    </p:animMotion>
                                  </p:childTnLst>
                                </p:cTn>
                              </p:par>
                              <p:par>
                                <p:cTn id="104" presetID="42" presetClass="path" presetSubtype="0" accel="50000" decel="50000" fill="hold" grpId="1" nodeType="withEffect">
                                  <p:stCondLst>
                                    <p:cond delay="0"/>
                                  </p:stCondLst>
                                  <p:childTnLst>
                                    <p:animMotion origin="layout" path="M 4.16667E-7 -3.7037E-7 L 0.41276 -0.46505 " pathEditMode="relative" rAng="0" ptsTypes="AA">
                                      <p:cBhvr>
                                        <p:cTn id="105" dur="2000" fill="hold"/>
                                        <p:tgtEl>
                                          <p:spTgt spid="24"/>
                                        </p:tgtEl>
                                        <p:attrNameLst>
                                          <p:attrName>ppt_x</p:attrName>
                                          <p:attrName>ppt_y</p:attrName>
                                        </p:attrNameLst>
                                      </p:cBhvr>
                                      <p:rCtr x="20638" y="-23264"/>
                                    </p:animMotion>
                                  </p:childTnLst>
                                </p:cTn>
                              </p:par>
                              <p:par>
                                <p:cTn id="106" presetID="10" presetClass="exit" presetSubtype="0" fill="hold" grpId="1" nodeType="withEffect">
                                  <p:stCondLst>
                                    <p:cond delay="0"/>
                                  </p:stCondLst>
                                  <p:childTnLst>
                                    <p:animEffect transition="out" filter="fade">
                                      <p:cBhvr>
                                        <p:cTn id="107" dur="500"/>
                                        <p:tgtEl>
                                          <p:spTgt spid="11"/>
                                        </p:tgtEl>
                                      </p:cBhvr>
                                    </p:animEffect>
                                    <p:set>
                                      <p:cBhvr>
                                        <p:cTn id="108" dur="1" fill="hold">
                                          <p:stCondLst>
                                            <p:cond delay="499"/>
                                          </p:stCondLst>
                                        </p:cTn>
                                        <p:tgtEl>
                                          <p:spTgt spid="1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2"/>
                                        </p:tgtEl>
                                      </p:cBhvr>
                                    </p:animEffect>
                                    <p:set>
                                      <p:cBhvr>
                                        <p:cTn id="111" dur="1" fill="hold">
                                          <p:stCondLst>
                                            <p:cond delay="499"/>
                                          </p:stCondLst>
                                        </p:cTn>
                                        <p:tgtEl>
                                          <p:spTgt spid="1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5"/>
                                        </p:tgtEl>
                                        <p:attrNameLst>
                                          <p:attrName>style.visibility</p:attrName>
                                        </p:attrNameLst>
                                      </p:cBhvr>
                                      <p:to>
                                        <p:strVal val="visible"/>
                                      </p:to>
                                    </p:set>
                                  </p:childTnLst>
                                </p:cTn>
                              </p:par>
                              <p:par>
                                <p:cTn id="116" presetID="42" presetClass="path" presetSubtype="0" accel="50000" decel="50000" fill="hold" grpId="1" nodeType="withEffect">
                                  <p:stCondLst>
                                    <p:cond delay="0"/>
                                  </p:stCondLst>
                                  <p:childTnLst>
                                    <p:animMotion origin="layout" path="M 3.54167E-6 -4.07407E-6 L 0.42578 0.07199 " pathEditMode="relative" rAng="0" ptsTypes="AA">
                                      <p:cBhvr>
                                        <p:cTn id="117" dur="2000" fill="hold"/>
                                        <p:tgtEl>
                                          <p:spTgt spid="25"/>
                                        </p:tgtEl>
                                        <p:attrNameLst>
                                          <p:attrName>ppt_x</p:attrName>
                                          <p:attrName>ppt_y</p:attrName>
                                        </p:attrNameLst>
                                      </p:cBhvr>
                                      <p:rCtr x="21289" y="3588"/>
                                    </p:animMotion>
                                  </p:childTnLst>
                                </p:cTn>
                              </p:par>
                              <p:par>
                                <p:cTn id="118" presetID="10" presetClass="exit" presetSubtype="0" fill="hold" grpId="1" nodeType="withEffect">
                                  <p:stCondLst>
                                    <p:cond delay="0"/>
                                  </p:stCondLst>
                                  <p:childTnLst>
                                    <p:animEffect transition="out" filter="fade">
                                      <p:cBhvr>
                                        <p:cTn id="119" dur="500"/>
                                        <p:tgtEl>
                                          <p:spTgt spid="8"/>
                                        </p:tgtEl>
                                      </p:cBhvr>
                                    </p:animEffect>
                                    <p:set>
                                      <p:cBhvr>
                                        <p:cTn id="120" dur="1" fill="hold">
                                          <p:stCondLst>
                                            <p:cond delay="499"/>
                                          </p:stCondLst>
                                        </p:cTn>
                                        <p:tgtEl>
                                          <p:spTgt spid="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 nodeType="clickEffect">
                                  <p:stCondLst>
                                    <p:cond delay="0"/>
                                  </p:stCondLst>
                                  <p:childTnLst>
                                    <p:animMotion origin="layout" path="M 3.95833E-6 1.48148E-6 L 3.95833E-6 0.88009 " pathEditMode="relative" rAng="0" ptsTypes="AA">
                                      <p:cBhvr>
                                        <p:cTn id="124" dur="2000" fill="hold"/>
                                        <p:tgtEl>
                                          <p:spTgt spid="13"/>
                                        </p:tgtEl>
                                        <p:attrNameLst>
                                          <p:attrName>ppt_x</p:attrName>
                                          <p:attrName>ppt_y</p:attrName>
                                        </p:attrNameLst>
                                      </p:cBhvr>
                                      <p:rCtr x="0" y="44005"/>
                                    </p:animMotion>
                                  </p:childTnLst>
                                </p:cTn>
                              </p:par>
                              <p:par>
                                <p:cTn id="125" presetID="1" presetClass="exit" presetSubtype="0" fill="hold" grpId="1" nodeType="with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42" presetClass="path" presetSubtype="0" accel="50000" decel="50000" fill="hold" grpId="1" nodeType="withEffect">
                                  <p:stCondLst>
                                    <p:cond delay="0"/>
                                  </p:stCondLst>
                                  <p:childTnLst>
                                    <p:animMotion origin="layout" path="M -3.33333E-6 2.96296E-6 L -3.33333E-6 0.87639 " pathEditMode="relative" rAng="0" ptsTypes="AA">
                                      <p:cBhvr>
                                        <p:cTn id="128" dur="2000" fill="hold"/>
                                        <p:tgtEl>
                                          <p:spTgt spid="19"/>
                                        </p:tgtEl>
                                        <p:attrNameLst>
                                          <p:attrName>ppt_x</p:attrName>
                                          <p:attrName>ppt_y</p:attrName>
                                        </p:attrNameLst>
                                      </p:cBhvr>
                                      <p:rCtr x="0" y="43819"/>
                                    </p:animMotion>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2" nodeType="clickEffect">
                                  <p:stCondLst>
                                    <p:cond delay="0"/>
                                  </p:stCondLst>
                                  <p:childTnLst>
                                    <p:animMotion origin="layout" path="M 0.28958 0.07523 L 0.27201 0.95857 " pathEditMode="relative" rAng="0" ptsTypes="AA">
                                      <p:cBhvr>
                                        <p:cTn id="132" dur="2000" fill="hold"/>
                                        <p:tgtEl>
                                          <p:spTgt spid="23"/>
                                        </p:tgtEl>
                                        <p:attrNameLst>
                                          <p:attrName>ppt_x</p:attrName>
                                          <p:attrName>ppt_y</p:attrName>
                                        </p:attrNameLst>
                                      </p:cBhvr>
                                      <p:rCtr x="-885" y="44167"/>
                                    </p:animMotion>
                                  </p:childTnLst>
                                </p:cTn>
                              </p:par>
                              <p:par>
                                <p:cTn id="133" presetID="42" presetClass="path" presetSubtype="0" accel="50000" decel="50000" fill="hold" grpId="1" nodeType="withEffect">
                                  <p:stCondLst>
                                    <p:cond delay="0"/>
                                  </p:stCondLst>
                                  <p:childTnLst>
                                    <p:animMotion origin="layout" path="M 2.08333E-6 1.48148E-6 L -0.00534 0.87222 " pathEditMode="relative" rAng="0" ptsTypes="AA">
                                      <p:cBhvr>
                                        <p:cTn id="134" dur="2000" fill="hold"/>
                                        <p:tgtEl>
                                          <p:spTgt spid="9"/>
                                        </p:tgtEl>
                                        <p:attrNameLst>
                                          <p:attrName>ppt_x</p:attrName>
                                          <p:attrName>ppt_y</p:attrName>
                                        </p:attrNameLst>
                                      </p:cBhvr>
                                      <p:rCtr x="-273" y="43611"/>
                                    </p:animMotion>
                                  </p:childTnLst>
                                </p:cTn>
                              </p:par>
                              <p:par>
                                <p:cTn id="135" presetID="42" presetClass="path" presetSubtype="0" accel="50000" decel="50000" fill="hold" grpId="1" nodeType="withEffect">
                                  <p:stCondLst>
                                    <p:cond delay="0"/>
                                  </p:stCondLst>
                                  <p:childTnLst>
                                    <p:animMotion origin="layout" path="M 3.54167E-6 -4.07407E-6 L 0.00703 0.95602 " pathEditMode="relative" rAng="0" ptsTypes="AA">
                                      <p:cBhvr>
                                        <p:cTn id="136" dur="2000" fill="hold"/>
                                        <p:tgtEl>
                                          <p:spTgt spid="18"/>
                                        </p:tgtEl>
                                        <p:attrNameLst>
                                          <p:attrName>ppt_x</p:attrName>
                                          <p:attrName>ppt_y</p:attrName>
                                        </p:attrNameLst>
                                      </p:cBhvr>
                                      <p:rCtr x="352" y="47801"/>
                                    </p:animMotion>
                                  </p:childTnLst>
                                </p:cTn>
                              </p:par>
                              <p:par>
                                <p:cTn id="137" presetID="42" presetClass="path" presetSubtype="0" accel="50000" decel="50000" fill="hold" grpId="2" nodeType="withEffect">
                                  <p:stCondLst>
                                    <p:cond delay="0"/>
                                  </p:stCondLst>
                                  <p:childTnLst>
                                    <p:animMotion origin="layout" path="M 0.39049 -0.50093 L 0.39974 0.35602 " pathEditMode="relative" rAng="0" ptsTypes="AA">
                                      <p:cBhvr>
                                        <p:cTn id="138" dur="2000" fill="hold"/>
                                        <p:tgtEl>
                                          <p:spTgt spid="24"/>
                                        </p:tgtEl>
                                        <p:attrNameLst>
                                          <p:attrName>ppt_x</p:attrName>
                                          <p:attrName>ppt_y</p:attrName>
                                        </p:attrNameLst>
                                      </p:cBhvr>
                                      <p:rCtr x="456" y="42847"/>
                                    </p:animMotion>
                                  </p:childTnLst>
                                </p:cTn>
                              </p:par>
                              <p:par>
                                <p:cTn id="139" presetID="1" presetClass="exit" presetSubtype="0" fill="hold" grpId="1" nodeType="withEffect">
                                  <p:stCondLst>
                                    <p:cond delay="0"/>
                                  </p:stCondLst>
                                  <p:childTnLst>
                                    <p:set>
                                      <p:cBhvr>
                                        <p:cTn id="140" dur="1" fill="hold">
                                          <p:stCondLst>
                                            <p:cond delay="0"/>
                                          </p:stCondLst>
                                        </p:cTn>
                                        <p:tgtEl>
                                          <p:spTgt spid="1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grpId="1" nodeType="clickEffect">
                                  <p:stCondLst>
                                    <p:cond delay="0"/>
                                  </p:stCondLst>
                                  <p:childTnLst>
                                    <p:animMotion origin="layout" path="M 5E-6 1.48148E-6 L 5E-6 0.8294 " pathEditMode="relative" rAng="0" ptsTypes="AA">
                                      <p:cBhvr>
                                        <p:cTn id="144" dur="2000" fill="hold"/>
                                        <p:tgtEl>
                                          <p:spTgt spid="7"/>
                                        </p:tgtEl>
                                        <p:attrNameLst>
                                          <p:attrName>ppt_x</p:attrName>
                                          <p:attrName>ppt_y</p:attrName>
                                        </p:attrNameLst>
                                      </p:cBhvr>
                                      <p:rCtr x="0" y="41458"/>
                                    </p:animMotion>
                                  </p:childTnLst>
                                </p:cTn>
                              </p:par>
                              <p:par>
                                <p:cTn id="145" presetID="42" presetClass="path" presetSubtype="0" accel="50000" decel="50000" fill="hold" grpId="2" nodeType="withEffect">
                                  <p:stCondLst>
                                    <p:cond delay="0"/>
                                  </p:stCondLst>
                                  <p:childTnLst>
                                    <p:animMotion origin="layout" path="M 0.42578 0.07199 L 0.4263 0.91204 " pathEditMode="relative" rAng="0" ptsTypes="AA">
                                      <p:cBhvr>
                                        <p:cTn id="146" dur="2000" fill="hold"/>
                                        <p:tgtEl>
                                          <p:spTgt spid="25"/>
                                        </p:tgtEl>
                                        <p:attrNameLst>
                                          <p:attrName>ppt_x</p:attrName>
                                          <p:attrName>ppt_y</p:attrName>
                                        </p:attrNameLst>
                                      </p:cBhvr>
                                      <p:rCtr x="26" y="4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4" grpId="0"/>
      <p:bldP spid="24" grpId="1"/>
      <p:bldP spid="24" grpId="2"/>
      <p:bldP spid="2" grpId="0"/>
      <p:bldP spid="3" grpId="0" build="p"/>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animBg="1"/>
      <p:bldP spid="16" grpId="0" animBg="1"/>
      <p:bldP spid="16" grpId="1" animBg="1"/>
      <p:bldP spid="17" grpId="0" animBg="1"/>
      <p:bldP spid="17" grpId="1" animBg="1"/>
      <p:bldP spid="18" grpId="0"/>
      <p:bldP spid="18" grpId="1"/>
      <p:bldP spid="19" grpId="0"/>
      <p:bldP spid="19" grpId="1"/>
      <p:bldP spid="25" grpId="0"/>
      <p:bldP spid="25" grpId="1"/>
      <p:bldP spid="25"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to 20"/>
          <p:cNvGraphicFramePr>
            <a:graphicFrameLocks noChangeAspect="1"/>
          </p:cNvGraphicFramePr>
          <p:nvPr>
            <p:extLst>
              <p:ext uri="{D42A27DB-BD31-4B8C-83A1-F6EECF244321}">
                <p14:modId xmlns:p14="http://schemas.microsoft.com/office/powerpoint/2010/main" val="1611569595"/>
              </p:ext>
            </p:extLst>
          </p:nvPr>
        </p:nvGraphicFramePr>
        <p:xfrm>
          <a:off x="1214292" y="-1349829"/>
          <a:ext cx="5157478" cy="3182247"/>
        </p:xfrm>
        <a:graphic>
          <a:graphicData uri="http://schemas.openxmlformats.org/presentationml/2006/ole">
            <mc:AlternateContent xmlns:mc="http://schemas.openxmlformats.org/markup-compatibility/2006">
              <mc:Choice xmlns:v="urn:schemas-microsoft-com:vml" Requires="v">
                <p:oleObj spid="_x0000_s3076" name="Image" r:id="rId4" imgW="4494960" imgH="2742840" progId="Photoshop.Image.15">
                  <p:embed/>
                </p:oleObj>
              </mc:Choice>
              <mc:Fallback>
                <p:oleObj name="Image" r:id="rId4" imgW="4494960" imgH="2742840" progId="Photoshop.Image.15">
                  <p:embed/>
                  <p:pic>
                    <p:nvPicPr>
                      <p:cNvPr id="0" name=""/>
                      <p:cNvPicPr/>
                      <p:nvPr/>
                    </p:nvPicPr>
                    <p:blipFill>
                      <a:blip r:embed="rId5"/>
                      <a:stretch>
                        <a:fillRect/>
                      </a:stretch>
                    </p:blipFill>
                    <p:spPr>
                      <a:xfrm>
                        <a:off x="1214292" y="-1349829"/>
                        <a:ext cx="5157478" cy="3182247"/>
                      </a:xfrm>
                      <a:prstGeom prst="rect">
                        <a:avLst/>
                      </a:prstGeom>
                    </p:spPr>
                  </p:pic>
                </p:oleObj>
              </mc:Fallback>
            </mc:AlternateContent>
          </a:graphicData>
        </a:graphic>
      </p:graphicFrame>
      <p:sp>
        <p:nvSpPr>
          <p:cNvPr id="27" name="Rectángulo 26"/>
          <p:cNvSpPr/>
          <p:nvPr/>
        </p:nvSpPr>
        <p:spPr>
          <a:xfrm>
            <a:off x="1214291" y="1832418"/>
            <a:ext cx="5151477" cy="5025582"/>
          </a:xfrm>
          <a:prstGeom prst="rect">
            <a:avLst/>
          </a:prstGeom>
          <a:solidFill>
            <a:srgbClr val="D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17</a:t>
            </a:fld>
            <a:endParaRPr lang="en-US" dirty="0"/>
          </a:p>
        </p:txBody>
      </p:sp>
      <p:sp>
        <p:nvSpPr>
          <p:cNvPr id="7" name="CuadroTexto 6"/>
          <p:cNvSpPr txBox="1"/>
          <p:nvPr/>
        </p:nvSpPr>
        <p:spPr>
          <a:xfrm>
            <a:off x="10226966" y="-2734823"/>
            <a:ext cx="5151476" cy="1754326"/>
          </a:xfrm>
          <a:prstGeom prst="rect">
            <a:avLst/>
          </a:prstGeom>
          <a:solidFill>
            <a:srgbClr val="FFFFD5"/>
          </a:solidFill>
        </p:spPr>
        <p:txBody>
          <a:bodyPr wrap="square" rtlCol="0">
            <a:spAutoFit/>
          </a:bodyPr>
          <a:lstStyle/>
          <a:p>
            <a:r>
              <a:rPr lang="es-ES" dirty="0" err="1" smtClean="0"/>
              <a:t>void</a:t>
            </a:r>
            <a:r>
              <a:rPr lang="es-ES" dirty="0" smtClean="0"/>
              <a:t> main() </a:t>
            </a:r>
          </a:p>
          <a:p>
            <a:r>
              <a:rPr lang="es-ES" dirty="0" smtClean="0"/>
              <a:t>{</a:t>
            </a:r>
          </a:p>
          <a:p>
            <a:r>
              <a:rPr lang="es-ES" dirty="0" smtClean="0"/>
              <a:t>	vec4 </a:t>
            </a:r>
            <a:r>
              <a:rPr lang="es-ES" dirty="0" err="1" smtClean="0"/>
              <a:t>colorBase</a:t>
            </a:r>
            <a:r>
              <a:rPr lang="es-ES" dirty="0"/>
              <a:t> </a:t>
            </a:r>
            <a:r>
              <a:rPr lang="es-ES" dirty="0" smtClean="0"/>
              <a:t>= Multiply01;</a:t>
            </a:r>
          </a:p>
          <a:p>
            <a:r>
              <a:rPr lang="es-ES" dirty="0" smtClean="0"/>
              <a:t>	</a:t>
            </a:r>
          </a:p>
          <a:p>
            <a:r>
              <a:rPr lang="es-ES" dirty="0" smtClean="0"/>
              <a:t>	// mas operaciones aquí</a:t>
            </a:r>
          </a:p>
          <a:p>
            <a:r>
              <a:rPr lang="es-ES" dirty="0" smtClean="0"/>
              <a:t>}</a:t>
            </a:r>
            <a:endParaRPr lang="es-ES" dirty="0"/>
          </a:p>
        </p:txBody>
      </p:sp>
      <p:sp>
        <p:nvSpPr>
          <p:cNvPr id="9" name="CuadroTexto 8"/>
          <p:cNvSpPr txBox="1"/>
          <p:nvPr/>
        </p:nvSpPr>
        <p:spPr>
          <a:xfrm>
            <a:off x="6538529" y="-2734823"/>
            <a:ext cx="5151477" cy="1754326"/>
          </a:xfrm>
          <a:prstGeom prst="rect">
            <a:avLst/>
          </a:prstGeom>
          <a:solidFill>
            <a:srgbClr val="FF9999"/>
          </a:solidFill>
        </p:spPr>
        <p:txBody>
          <a:bodyPr wrap="square" rtlCol="0">
            <a:spAutoFit/>
          </a:bodyPr>
          <a:lstStyle/>
          <a:p>
            <a:r>
              <a:rPr lang="es-ES" dirty="0"/>
              <a:t>v</a:t>
            </a:r>
            <a:r>
              <a:rPr lang="es-ES" dirty="0" smtClean="0"/>
              <a:t>ec4 Multiply01() </a:t>
            </a:r>
          </a:p>
          <a:p>
            <a:r>
              <a:rPr lang="es-ES" dirty="0" smtClean="0"/>
              <a:t>{</a:t>
            </a:r>
          </a:p>
          <a:p>
            <a:r>
              <a:rPr lang="es-ES" dirty="0" smtClean="0"/>
              <a:t>	vec4 X = Texture01; </a:t>
            </a:r>
          </a:p>
          <a:p>
            <a:r>
              <a:rPr lang="es-ES" dirty="0"/>
              <a:t>	vec4 Y</a:t>
            </a:r>
            <a:r>
              <a:rPr lang="es-ES" dirty="0" smtClean="0"/>
              <a:t> </a:t>
            </a:r>
            <a:r>
              <a:rPr lang="es-ES" dirty="0"/>
              <a:t>= </a:t>
            </a:r>
            <a:r>
              <a:rPr lang="es-ES" dirty="0" smtClean="0"/>
              <a:t>	ConstFloat01;</a:t>
            </a:r>
          </a:p>
          <a:p>
            <a:r>
              <a:rPr lang="es-ES" dirty="0" smtClean="0"/>
              <a:t>	</a:t>
            </a:r>
            <a:r>
              <a:rPr lang="es-ES" dirty="0" err="1" smtClean="0"/>
              <a:t>return</a:t>
            </a:r>
            <a:r>
              <a:rPr lang="es-ES" dirty="0" smtClean="0"/>
              <a:t> X * Y;</a:t>
            </a:r>
          </a:p>
          <a:p>
            <a:r>
              <a:rPr lang="es-ES" dirty="0" smtClean="0"/>
              <a:t>}</a:t>
            </a:r>
            <a:endParaRPr lang="es-ES" dirty="0"/>
          </a:p>
        </p:txBody>
      </p:sp>
      <p:sp>
        <p:nvSpPr>
          <p:cNvPr id="13" name="CuadroTexto 12"/>
          <p:cNvSpPr txBox="1"/>
          <p:nvPr/>
        </p:nvSpPr>
        <p:spPr>
          <a:xfrm>
            <a:off x="1214291" y="-1349829"/>
            <a:ext cx="5151477" cy="369332"/>
          </a:xfrm>
          <a:prstGeom prst="rect">
            <a:avLst/>
          </a:prstGeom>
          <a:solidFill>
            <a:schemeClr val="bg2">
              <a:lumMod val="90000"/>
            </a:schemeClr>
          </a:solidFill>
        </p:spPr>
        <p:txBody>
          <a:bodyPr wrap="square" rtlCol="0">
            <a:spAutoFit/>
          </a:bodyPr>
          <a:lstStyle/>
          <a:p>
            <a:r>
              <a:rPr lang="es-ES" dirty="0" err="1"/>
              <a:t>uniform</a:t>
            </a:r>
            <a:r>
              <a:rPr lang="es-ES" dirty="0"/>
              <a:t> </a:t>
            </a:r>
            <a:r>
              <a:rPr lang="es-ES" dirty="0" smtClean="0"/>
              <a:t>sampler2D Texture01;</a:t>
            </a:r>
            <a:endParaRPr lang="es-ES" dirty="0"/>
          </a:p>
        </p:txBody>
      </p:sp>
      <p:sp>
        <p:nvSpPr>
          <p:cNvPr id="22" name="CuadroTexto 21"/>
          <p:cNvSpPr txBox="1"/>
          <p:nvPr/>
        </p:nvSpPr>
        <p:spPr>
          <a:xfrm>
            <a:off x="7489370" y="2713248"/>
            <a:ext cx="4505435" cy="1015663"/>
          </a:xfrm>
          <a:prstGeom prst="rect">
            <a:avLst/>
          </a:prstGeom>
          <a:noFill/>
        </p:spPr>
        <p:txBody>
          <a:bodyPr wrap="square" rtlCol="0">
            <a:spAutoFit/>
          </a:bodyPr>
          <a:lstStyle/>
          <a:p>
            <a:r>
              <a:rPr lang="es-ES" sz="6000" dirty="0" smtClean="0"/>
              <a:t>Código GLSL</a:t>
            </a:r>
            <a:endParaRPr lang="es-ES" sz="6000" dirty="0"/>
          </a:p>
        </p:txBody>
      </p:sp>
    </p:spTree>
    <p:extLst>
      <p:ext uri="{BB962C8B-B14F-4D97-AF65-F5344CB8AC3E}">
        <p14:creationId xmlns:p14="http://schemas.microsoft.com/office/powerpoint/2010/main" val="419387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2.59259E-6 L 0.00013 0.49769 " pathEditMode="relative" rAng="0" ptsTypes="AA">
                                      <p:cBhvr>
                                        <p:cTn id="6" dur="1000" fill="hold"/>
                                        <p:tgtEl>
                                          <p:spTgt spid="13"/>
                                        </p:tgtEl>
                                        <p:attrNameLst>
                                          <p:attrName>ppt_x</p:attrName>
                                          <p:attrName>ppt_y</p:attrName>
                                        </p:attrNameLst>
                                      </p:cBhvr>
                                      <p:rCtr x="0" y="24884"/>
                                    </p:animMotion>
                                  </p:childTnLst>
                                </p:cTn>
                              </p:par>
                            </p:childTnLst>
                          </p:cTn>
                        </p:par>
                        <p:par>
                          <p:cTn id="7" fill="hold">
                            <p:stCondLst>
                              <p:cond delay="1000"/>
                            </p:stCondLst>
                            <p:childTnLst>
                              <p:par>
                                <p:cTn id="8" presetID="42" presetClass="path" presetSubtype="0" accel="50000" decel="50000" fill="hold" grpId="0" nodeType="afterEffect">
                                  <p:stCondLst>
                                    <p:cond delay="0"/>
                                  </p:stCondLst>
                                  <p:childTnLst>
                                    <p:animMotion origin="layout" path="M 3.95833E-6 3.33333E-6 L -0.43659 0.79305 " pathEditMode="relative" rAng="0" ptsTypes="AA">
                                      <p:cBhvr>
                                        <p:cTn id="9" dur="1000" fill="hold"/>
                                        <p:tgtEl>
                                          <p:spTgt spid="9"/>
                                        </p:tgtEl>
                                        <p:attrNameLst>
                                          <p:attrName>ppt_x</p:attrName>
                                          <p:attrName>ppt_y</p:attrName>
                                        </p:attrNameLst>
                                      </p:cBhvr>
                                      <p:rCtr x="-21836" y="39653"/>
                                    </p:animMotion>
                                  </p:childTnLst>
                                </p:cTn>
                              </p:par>
                            </p:childTnLst>
                          </p:cTn>
                        </p:par>
                        <p:par>
                          <p:cTn id="10" fill="hold">
                            <p:stCondLst>
                              <p:cond delay="2000"/>
                            </p:stCondLst>
                            <p:childTnLst>
                              <p:par>
                                <p:cTn id="11" presetID="42" presetClass="path" presetSubtype="0" accel="50000" decel="50000" fill="hold" grpId="0" nodeType="afterEffect">
                                  <p:stCondLst>
                                    <p:cond delay="0"/>
                                  </p:stCondLst>
                                  <p:childTnLst>
                                    <p:animMotion origin="layout" path="M 0 3.33333E-6 L -0.73906 1.09305 " pathEditMode="relative" rAng="0" ptsTypes="AA">
                                      <p:cBhvr>
                                        <p:cTn id="12" dur="1000" fill="hold"/>
                                        <p:tgtEl>
                                          <p:spTgt spid="7"/>
                                        </p:tgtEl>
                                        <p:attrNameLst>
                                          <p:attrName>ppt_x</p:attrName>
                                          <p:attrName>ppt_y</p:attrName>
                                        </p:attrNameLst>
                                      </p:cBhvr>
                                      <p:rCtr x="-36953" y="546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Experimentación </a:t>
            </a:r>
            <a:endParaRPr lang="es-ES" dirty="0"/>
          </a:p>
        </p:txBody>
      </p:sp>
      <p:sp>
        <p:nvSpPr>
          <p:cNvPr id="3" name="Marcador de contenido 2"/>
          <p:cNvSpPr>
            <a:spLocks noGrp="1"/>
          </p:cNvSpPr>
          <p:nvPr>
            <p:ph idx="1"/>
          </p:nvPr>
        </p:nvSpPr>
        <p:spPr>
          <a:xfrm>
            <a:off x="676656" y="1825944"/>
            <a:ext cx="10753725" cy="831532"/>
          </a:xfrm>
        </p:spPr>
        <p:txBody>
          <a:bodyPr/>
          <a:lstStyle/>
          <a:p>
            <a:pPr marL="0" indent="0">
              <a:buNone/>
            </a:pPr>
            <a:r>
              <a:rPr lang="es-ES" b="1" dirty="0" smtClean="0"/>
              <a:t>Demostración del programa en ejecución</a:t>
            </a:r>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226310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Conclusión y trabajos futuros</a:t>
            </a:r>
            <a:endParaRPr lang="es-ES" dirty="0"/>
          </a:p>
        </p:txBody>
      </p:sp>
      <p:sp>
        <p:nvSpPr>
          <p:cNvPr id="3" name="Marcador de contenido 2"/>
          <p:cNvSpPr>
            <a:spLocks noGrp="1"/>
          </p:cNvSpPr>
          <p:nvPr>
            <p:ph idx="1"/>
          </p:nvPr>
        </p:nvSpPr>
        <p:spPr>
          <a:xfrm>
            <a:off x="657224" y="2157731"/>
            <a:ext cx="10753725" cy="3706040"/>
          </a:xfrm>
        </p:spPr>
        <p:txBody>
          <a:bodyPr>
            <a:normAutofit/>
          </a:bodyPr>
          <a:lstStyle/>
          <a:p>
            <a:pPr marL="0" indent="0">
              <a:buNone/>
            </a:pPr>
            <a:r>
              <a:rPr lang="es-ES" b="1" dirty="0" smtClean="0"/>
              <a:t>Conclusiones</a:t>
            </a:r>
          </a:p>
          <a:p>
            <a:pPr>
              <a:lnSpc>
                <a:spcPct val="200000"/>
              </a:lnSpc>
              <a:buFont typeface="Wingdings" panose="05000000000000000000" pitchFamily="2" charset="2"/>
              <a:buChar char="§"/>
            </a:pPr>
            <a:r>
              <a:rPr lang="es-ES" dirty="0" smtClean="0"/>
              <a:t>Herramienta que cumple con todos los objetivos propuestos  </a:t>
            </a:r>
          </a:p>
          <a:p>
            <a:pPr marL="0" indent="0">
              <a:lnSpc>
                <a:spcPct val="200000"/>
              </a:lnSpc>
              <a:buNone/>
            </a:pPr>
            <a:r>
              <a:rPr lang="es-ES" b="1" dirty="0" smtClean="0"/>
              <a:t>Principal aportación</a:t>
            </a:r>
            <a:r>
              <a:rPr lang="es-ES" b="1" smtClean="0"/>
              <a:t>:</a:t>
            </a:r>
            <a:r>
              <a:rPr lang="es-ES" smtClean="0"/>
              <a:t>  genera </a:t>
            </a:r>
            <a:r>
              <a:rPr lang="es-ES" dirty="0" smtClean="0"/>
              <a:t>Shaders de fácil integración en sistemas externos</a:t>
            </a:r>
          </a:p>
          <a:p>
            <a:pPr marL="0" indent="0">
              <a:buNone/>
            </a:pPr>
            <a:endParaRPr lang="es-ES" b="1" dirty="0" smtClean="0"/>
          </a:p>
          <a:p>
            <a:pPr marL="0" indent="0">
              <a:buNone/>
            </a:pPr>
            <a:endParaRPr lang="es-ES" b="1" dirty="0" smtClean="0"/>
          </a:p>
          <a:p>
            <a:pPr marL="0" indent="0">
              <a:buNone/>
            </a:pPr>
            <a:endParaRPr lang="es-ES" b="1" dirty="0" smtClean="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4200745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r>
              <a:rPr lang="en-US" dirty="0" smtClean="0"/>
              <a:t> </a:t>
            </a:r>
            <a:endParaRPr lang="es-ES" dirty="0"/>
          </a:p>
        </p:txBody>
      </p:sp>
      <p:sp>
        <p:nvSpPr>
          <p:cNvPr id="3" name="Marcador de contenido 2"/>
          <p:cNvSpPr>
            <a:spLocks noGrp="1"/>
          </p:cNvSpPr>
          <p:nvPr>
            <p:ph idx="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239989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Conclusión y trabajos futuros</a:t>
            </a:r>
            <a:endParaRPr lang="es-ES" dirty="0"/>
          </a:p>
        </p:txBody>
      </p:sp>
      <p:sp>
        <p:nvSpPr>
          <p:cNvPr id="3" name="Marcador de contenido 2"/>
          <p:cNvSpPr>
            <a:spLocks noGrp="1"/>
          </p:cNvSpPr>
          <p:nvPr>
            <p:ph idx="1"/>
          </p:nvPr>
        </p:nvSpPr>
        <p:spPr>
          <a:xfrm>
            <a:off x="676274" y="2157731"/>
            <a:ext cx="10753725" cy="3706040"/>
          </a:xfrm>
        </p:spPr>
        <p:txBody>
          <a:bodyPr>
            <a:normAutofit/>
          </a:bodyPr>
          <a:lstStyle/>
          <a:p>
            <a:pPr marL="0" indent="0">
              <a:buNone/>
            </a:pPr>
            <a:r>
              <a:rPr lang="es-ES" b="1" dirty="0" smtClean="0"/>
              <a:t>Trabajos futuros:</a:t>
            </a:r>
          </a:p>
          <a:p>
            <a:pPr marL="0" indent="0">
              <a:buNone/>
            </a:pPr>
            <a:endParaRPr lang="es-ES" b="1" dirty="0" smtClean="0"/>
          </a:p>
          <a:p>
            <a:pPr>
              <a:buFont typeface="Wingdings" panose="05000000000000000000" pitchFamily="2" charset="2"/>
              <a:buChar char="§"/>
            </a:pPr>
            <a:r>
              <a:rPr lang="es-ES" dirty="0" smtClean="0"/>
              <a:t>Mejoras generales sobre la aplicación: En usabilidad, en interacción</a:t>
            </a:r>
            <a:r>
              <a:rPr lang="es-ES" dirty="0"/>
              <a:t> </a:t>
            </a:r>
            <a:r>
              <a:rPr lang="es-ES" dirty="0" smtClean="0"/>
              <a:t>etc.</a:t>
            </a:r>
          </a:p>
          <a:p>
            <a:pPr>
              <a:buFont typeface="Wingdings" panose="05000000000000000000" pitchFamily="2" charset="2"/>
              <a:buChar char="§"/>
            </a:pPr>
            <a:endParaRPr lang="es-ES" dirty="0" smtClean="0"/>
          </a:p>
          <a:p>
            <a:pPr>
              <a:buFont typeface="Wingdings" panose="05000000000000000000" pitchFamily="2" charset="2"/>
              <a:buChar char="§"/>
            </a:pPr>
            <a:r>
              <a:rPr lang="es-ES" dirty="0" smtClean="0"/>
              <a:t>Invertir en un modelo de iluminación más competitivo.</a:t>
            </a:r>
          </a:p>
          <a:p>
            <a:pPr>
              <a:buFont typeface="Wingdings" panose="05000000000000000000" pitchFamily="2" charset="2"/>
              <a:buChar char="§"/>
            </a:pPr>
            <a:endParaRPr lang="en-US" dirty="0"/>
          </a:p>
          <a:p>
            <a:pPr>
              <a:buFont typeface="Wingdings" panose="05000000000000000000" pitchFamily="2" charset="2"/>
              <a:buChar char="§"/>
            </a:pPr>
            <a:r>
              <a:rPr lang="es-ES" dirty="0" smtClean="0"/>
              <a:t>Biblioteca de nodos más completa</a:t>
            </a:r>
          </a:p>
          <a:p>
            <a:pPr marL="0" indent="0">
              <a:buNone/>
            </a:pPr>
            <a:endParaRPr lang="es-ES" dirty="0" smtClean="0"/>
          </a:p>
          <a:p>
            <a:pPr marL="0" indent="0">
              <a:buNone/>
            </a:pPr>
            <a:endParaRPr lang="es-ES" b="1" dirty="0" smtClean="0"/>
          </a:p>
          <a:p>
            <a:pPr marL="0" indent="0">
              <a:buNone/>
            </a:pPr>
            <a:endParaRPr lang="es-ES" b="1" dirty="0" smtClean="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040511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03504" y="1592718"/>
            <a:ext cx="10782300" cy="1452638"/>
          </a:xfrm>
        </p:spPr>
        <p:txBody>
          <a:bodyPr/>
          <a:lstStyle/>
          <a:p>
            <a:r>
              <a:rPr lang="es-ES" dirty="0" smtClean="0"/>
              <a:t>Gracias por su atención</a:t>
            </a:r>
            <a:endParaRPr lang="es-ES" dirty="0"/>
          </a:p>
        </p:txBody>
      </p:sp>
      <p:sp>
        <p:nvSpPr>
          <p:cNvPr id="3" name="Subtítulo 2"/>
          <p:cNvSpPr>
            <a:spLocks noGrp="1"/>
          </p:cNvSpPr>
          <p:nvPr>
            <p:ph type="subTitle" idx="1"/>
          </p:nvPr>
        </p:nvSpPr>
        <p:spPr/>
        <p:txBody>
          <a:bodyPr/>
          <a:lstStyle/>
          <a:p>
            <a:r>
              <a:rPr lang="es-ES" dirty="0" smtClean="0"/>
              <a:t>Santiago Palacio Caro</a:t>
            </a:r>
          </a:p>
          <a:p>
            <a:r>
              <a:rPr lang="es-ES" dirty="0" smtClean="0"/>
              <a:t>Septiembre 17 de 2015</a:t>
            </a:r>
            <a:endParaRPr lang="es-ES" dirty="0"/>
          </a:p>
        </p:txBody>
      </p:sp>
      <p:pic>
        <p:nvPicPr>
          <p:cNvPr id="4" name="Imagen 3"/>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596642" y="4123267"/>
            <a:ext cx="1789162" cy="870403"/>
          </a:xfrm>
          <a:prstGeom prst="rect">
            <a:avLst/>
          </a:prstGeom>
        </p:spPr>
      </p:pic>
      <p:pic>
        <p:nvPicPr>
          <p:cNvPr id="5" name="Imagen 4"/>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648064" y="4123267"/>
            <a:ext cx="894906" cy="870403"/>
          </a:xfrm>
          <a:prstGeom prst="rect">
            <a:avLst/>
          </a:prstGeom>
        </p:spPr>
      </p:pic>
      <p:pic>
        <p:nvPicPr>
          <p:cNvPr id="6" name="Imagen 5"/>
          <p:cNvPicPr/>
          <p:nvPr/>
        </p:nvPicPr>
        <p:blipFill>
          <a:blip r:embed="rId4">
            <a:duotone>
              <a:prstClr val="black"/>
              <a:schemeClr val="accent1">
                <a:tint val="45000"/>
                <a:satMod val="400000"/>
              </a:schemeClr>
            </a:duotone>
          </a:blip>
          <a:stretch>
            <a:fillRect/>
          </a:stretch>
        </p:blipFill>
        <p:spPr>
          <a:xfrm>
            <a:off x="8648064" y="5077279"/>
            <a:ext cx="2737740" cy="1008641"/>
          </a:xfrm>
          <a:prstGeom prst="rect">
            <a:avLst/>
          </a:prstGeom>
        </p:spPr>
      </p:pic>
    </p:spTree>
    <p:extLst>
      <p:ext uri="{BB962C8B-B14F-4D97-AF65-F5344CB8AC3E}">
        <p14:creationId xmlns:p14="http://schemas.microsoft.com/office/powerpoint/2010/main" val="2682342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p:txBody>
          <a:bodyPr/>
          <a:lstStyle/>
          <a:p>
            <a:pPr>
              <a:buFont typeface="Wingdings" panose="05000000000000000000" pitchFamily="2" charset="2"/>
              <a:buChar char="§"/>
            </a:pPr>
            <a:r>
              <a:rPr lang="es-ES" b="1" dirty="0" smtClean="0"/>
              <a:t>Herramienta </a:t>
            </a:r>
            <a:r>
              <a:rPr lang="es-ES" b="1" dirty="0" smtClean="0"/>
              <a:t>para general materiales</a:t>
            </a:r>
            <a:endParaRPr lang="es-ES" b="1" dirty="0" smtClean="0"/>
          </a:p>
          <a:p>
            <a:pPr>
              <a:buFont typeface="Wingdings" panose="05000000000000000000" pitchFamily="2" charset="2"/>
              <a:buChar char="§"/>
            </a:pPr>
            <a:endParaRPr lang="es-ES" b="1" dirty="0" smtClean="0"/>
          </a:p>
          <a:p>
            <a:pPr>
              <a:buFont typeface="Wingdings" panose="05000000000000000000" pitchFamily="2" charset="2"/>
              <a:buChar char="§"/>
            </a:pPr>
            <a:r>
              <a:rPr lang="es-ES" dirty="0" smtClean="0"/>
              <a:t>Modelo de iluminación parametrizable</a:t>
            </a:r>
          </a:p>
          <a:p>
            <a:pPr>
              <a:buFont typeface="Wingdings" panose="05000000000000000000" pitchFamily="2" charset="2"/>
              <a:buChar char="§"/>
            </a:pPr>
            <a:r>
              <a:rPr lang="es-ES" dirty="0" smtClean="0"/>
              <a:t>Editor de nodos</a:t>
            </a:r>
          </a:p>
          <a:p>
            <a:pPr>
              <a:buFont typeface="Wingdings" panose="05000000000000000000" pitchFamily="2" charset="2"/>
              <a:buChar char="§"/>
            </a:pPr>
            <a:r>
              <a:rPr lang="es-ES" dirty="0" smtClean="0"/>
              <a:t>Usable e intuitiva</a:t>
            </a:r>
          </a:p>
          <a:p>
            <a:pPr>
              <a:buFont typeface="Wingdings" panose="05000000000000000000" pitchFamily="2" charset="2"/>
              <a:buChar char="§"/>
            </a:pPr>
            <a:r>
              <a:rPr lang="es-ES" dirty="0" smtClean="0"/>
              <a:t>Generar Shaders a partir del grafo del editor de nodos</a:t>
            </a:r>
          </a:p>
          <a:p>
            <a:endParaRPr lang="es-E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198785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p:txBody>
          <a:bodyPr/>
          <a:lstStyle/>
          <a:p>
            <a:r>
              <a:rPr lang="es-ES" b="1" dirty="0" smtClean="0"/>
              <a:t>Modelo de iluminación: Modelo de Blinn-Phong</a:t>
            </a:r>
            <a:endParaRPr lang="es-ES" b="1" dirty="0"/>
          </a:p>
        </p:txBody>
      </p:sp>
      <mc:AlternateContent xmlns:mc="http://schemas.openxmlformats.org/markup-compatibility/2006" xmlns:a14="http://schemas.microsoft.com/office/drawing/2010/main">
        <mc:Choice Requires="a14">
          <p:sp>
            <p:nvSpPr>
              <p:cNvPr id="5" name="Rectángulo 4"/>
              <p:cNvSpPr/>
              <p:nvPr/>
            </p:nvSpPr>
            <p:spPr>
              <a:xfrm>
                <a:off x="953403" y="2766157"/>
                <a:ext cx="10281917" cy="1350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3200" i="1" smtClean="0">
                              <a:latin typeface="Cambria Math" panose="02040503050406030204" pitchFamily="18" charset="0"/>
                            </a:rPr>
                          </m:ctrlPr>
                        </m:sSubPr>
                        <m:e>
                          <m:r>
                            <a:rPr lang="es-ES" sz="3200" i="1">
                              <a:latin typeface="Cambria Math" panose="02040503050406030204" pitchFamily="18" charset="0"/>
                            </a:rPr>
                            <m:t>𝐼</m:t>
                          </m:r>
                        </m:e>
                        <m:sub>
                          <m:r>
                            <a:rPr lang="es-ES" sz="3200" i="1">
                              <a:latin typeface="Cambria Math" panose="02040503050406030204" pitchFamily="18" charset="0"/>
                            </a:rPr>
                            <m:t>𝑏𝑝</m:t>
                          </m:r>
                        </m:sub>
                      </m:sSub>
                      <m:r>
                        <a:rPr lang="es-ES" sz="3200" i="0">
                          <a:latin typeface="Cambria Math" panose="02040503050406030204" pitchFamily="18" charset="0"/>
                        </a:rPr>
                        <m:t>= </m:t>
                      </m:r>
                      <m:sSub>
                        <m:sSubPr>
                          <m:ctrlPr>
                            <a:rPr lang="es-ES" sz="3200" i="1">
                              <a:latin typeface="Cambria Math" panose="02040503050406030204" pitchFamily="18" charset="0"/>
                            </a:rPr>
                          </m:ctrlPr>
                        </m:sSubPr>
                        <m:e>
                          <m:r>
                            <a:rPr lang="es-ES" sz="3200" i="1">
                              <a:latin typeface="Cambria Math" panose="02040503050406030204" pitchFamily="18" charset="0"/>
                            </a:rPr>
                            <m:t>𝐾</m:t>
                          </m:r>
                        </m:e>
                        <m:sub>
                          <m:r>
                            <a:rPr lang="es-ES" sz="3200" i="1">
                              <a:latin typeface="Cambria Math" panose="02040503050406030204" pitchFamily="18" charset="0"/>
                            </a:rPr>
                            <m:t>𝑎</m:t>
                          </m:r>
                        </m:sub>
                      </m:sSub>
                      <m:sSub>
                        <m:sSubPr>
                          <m:ctrlPr>
                            <a:rPr lang="es-ES" sz="3200" i="1">
                              <a:latin typeface="Cambria Math" panose="02040503050406030204" pitchFamily="18" charset="0"/>
                            </a:rPr>
                          </m:ctrlPr>
                        </m:sSubPr>
                        <m:e>
                          <m:r>
                            <a:rPr lang="es-ES" sz="3200" i="1">
                              <a:latin typeface="Cambria Math" panose="02040503050406030204" pitchFamily="18" charset="0"/>
                            </a:rPr>
                            <m:t>𝑖</m:t>
                          </m:r>
                        </m:e>
                        <m:sub>
                          <m:r>
                            <a:rPr lang="es-ES" sz="3200" i="1">
                              <a:latin typeface="Cambria Math" panose="02040503050406030204" pitchFamily="18" charset="0"/>
                            </a:rPr>
                            <m:t>𝑎</m:t>
                          </m:r>
                        </m:sub>
                      </m:sSub>
                      <m:r>
                        <a:rPr lang="es-ES" sz="3200" i="0">
                          <a:latin typeface="Cambria Math" panose="02040503050406030204" pitchFamily="18" charset="0"/>
                        </a:rPr>
                        <m:t>+</m:t>
                      </m:r>
                      <m:nary>
                        <m:naryPr>
                          <m:chr m:val="∑"/>
                          <m:limLoc m:val="undOvr"/>
                          <m:supHide m:val="on"/>
                          <m:ctrlPr>
                            <a:rPr lang="es-ES" sz="3200" i="1">
                              <a:latin typeface="Cambria Math" panose="02040503050406030204" pitchFamily="18" charset="0"/>
                            </a:rPr>
                          </m:ctrlPr>
                        </m:naryPr>
                        <m:sub>
                          <m:r>
                            <a:rPr lang="es-ES" sz="3200" i="1">
                              <a:latin typeface="Cambria Math" panose="02040503050406030204" pitchFamily="18" charset="0"/>
                            </a:rPr>
                            <m:t>𝑚</m:t>
                          </m:r>
                          <m:r>
                            <a:rPr lang="es-ES" sz="3200" i="0">
                              <a:latin typeface="Cambria Math" panose="02040503050406030204" pitchFamily="18" charset="0"/>
                            </a:rPr>
                            <m:t> ∈ </m:t>
                          </m:r>
                          <m:r>
                            <a:rPr lang="es-ES" sz="3200" b="1" i="0">
                              <a:latin typeface="Cambria Math" panose="02040503050406030204" pitchFamily="18" charset="0"/>
                            </a:rPr>
                            <m:t>𝐥𝐢𝐠𝐡𝐭𝐬</m:t>
                          </m:r>
                        </m:sub>
                        <m:sup/>
                        <m:e>
                          <m:d>
                            <m:dPr>
                              <m:endChr m:val=""/>
                              <m:ctrlPr>
                                <a:rPr lang="es-ES" sz="3200" b="1" i="1">
                                  <a:latin typeface="Cambria Math" panose="02040503050406030204" pitchFamily="18" charset="0"/>
                                </a:rPr>
                              </m:ctrlPr>
                            </m:dPr>
                            <m:e>
                              <m:sSub>
                                <m:sSubPr>
                                  <m:ctrlPr>
                                    <a:rPr lang="es-ES" sz="3200" b="1" i="1">
                                      <a:latin typeface="Cambria Math" panose="02040503050406030204" pitchFamily="18" charset="0"/>
                                    </a:rPr>
                                  </m:ctrlPr>
                                </m:sSubPr>
                                <m:e>
                                  <m:r>
                                    <a:rPr lang="es-ES" sz="3200" b="0" i="1">
                                      <a:latin typeface="Cambria Math" panose="02040503050406030204" pitchFamily="18" charset="0"/>
                                    </a:rPr>
                                    <m:t>𝑘</m:t>
                                  </m:r>
                                </m:e>
                                <m:sub>
                                  <m:r>
                                    <a:rPr lang="es-ES" sz="3200" b="0" i="1">
                                      <a:latin typeface="Cambria Math" panose="02040503050406030204" pitchFamily="18" charset="0"/>
                                    </a:rPr>
                                    <m:t>𝑑</m:t>
                                  </m:r>
                                </m:sub>
                              </m:sSub>
                              <m:d>
                                <m:dPr>
                                  <m:ctrlPr>
                                    <a:rPr lang="es-ES" sz="3200" b="1" i="1">
                                      <a:latin typeface="Cambria Math" panose="02040503050406030204" pitchFamily="18" charset="0"/>
                                    </a:rPr>
                                  </m:ctrlPr>
                                </m:dPr>
                                <m:e>
                                  <m:sSub>
                                    <m:sSubPr>
                                      <m:ctrlPr>
                                        <a:rPr lang="es-ES" sz="3200" b="1" i="1">
                                          <a:latin typeface="Cambria Math" panose="02040503050406030204" pitchFamily="18" charset="0"/>
                                        </a:rPr>
                                      </m:ctrlPr>
                                    </m:sSubPr>
                                    <m:e>
                                      <m:acc>
                                        <m:accPr>
                                          <m:chr m:val="̂"/>
                                          <m:ctrlPr>
                                            <a:rPr lang="es-ES" sz="3200" b="1" i="1">
                                              <a:latin typeface="Cambria Math" panose="02040503050406030204" pitchFamily="18" charset="0"/>
                                            </a:rPr>
                                          </m:ctrlPr>
                                        </m:accPr>
                                        <m:e>
                                          <m:r>
                                            <a:rPr lang="es-ES" sz="3200" b="0" i="1">
                                              <a:latin typeface="Cambria Math" panose="02040503050406030204" pitchFamily="18" charset="0"/>
                                            </a:rPr>
                                            <m:t>𝐿</m:t>
                                          </m:r>
                                        </m:e>
                                      </m:acc>
                                    </m:e>
                                    <m:sub>
                                      <m:r>
                                        <a:rPr lang="es-ES" sz="3200" b="0" i="1">
                                          <a:latin typeface="Cambria Math" panose="02040503050406030204" pitchFamily="18" charset="0"/>
                                        </a:rPr>
                                        <m:t>𝑚</m:t>
                                      </m:r>
                                    </m:sub>
                                  </m:sSub>
                                  <m:r>
                                    <a:rPr lang="es-ES" sz="3200" b="0" i="0">
                                      <a:latin typeface="Cambria Math" panose="02040503050406030204" pitchFamily="18" charset="0"/>
                                    </a:rPr>
                                    <m:t> ∙</m:t>
                                  </m:r>
                                  <m:acc>
                                    <m:accPr>
                                      <m:chr m:val="̂"/>
                                      <m:ctrlPr>
                                        <a:rPr lang="es-ES" sz="3200" b="0" i="1">
                                          <a:latin typeface="Cambria Math" panose="02040503050406030204" pitchFamily="18" charset="0"/>
                                        </a:rPr>
                                      </m:ctrlPr>
                                    </m:accPr>
                                    <m:e>
                                      <m:r>
                                        <a:rPr lang="es-ES" sz="3200" b="0" i="1">
                                          <a:latin typeface="Cambria Math" panose="02040503050406030204" pitchFamily="18" charset="0"/>
                                        </a:rPr>
                                        <m:t>𝑁</m:t>
                                      </m:r>
                                    </m:e>
                                  </m:acc>
                                </m:e>
                              </m:d>
                              <m:sSub>
                                <m:sSubPr>
                                  <m:ctrlPr>
                                    <a:rPr lang="es-ES" sz="3200" b="1" i="1">
                                      <a:latin typeface="Cambria Math" panose="02040503050406030204" pitchFamily="18" charset="0"/>
                                    </a:rPr>
                                  </m:ctrlPr>
                                </m:sSubPr>
                                <m:e>
                                  <m:r>
                                    <a:rPr lang="es-ES" sz="3200" b="0" i="1">
                                      <a:latin typeface="Cambria Math" panose="02040503050406030204" pitchFamily="18" charset="0"/>
                                    </a:rPr>
                                    <m:t>𝑖</m:t>
                                  </m:r>
                                </m:e>
                                <m:sub>
                                  <m:r>
                                    <a:rPr lang="es-ES" sz="3200" b="0" i="1">
                                      <a:latin typeface="Cambria Math" panose="02040503050406030204" pitchFamily="18" charset="0"/>
                                    </a:rPr>
                                    <m:t>𝑚</m:t>
                                  </m:r>
                                  <m:r>
                                    <a:rPr lang="es-ES" sz="3200" b="0" i="0">
                                      <a:latin typeface="Cambria Math" panose="02040503050406030204" pitchFamily="18" charset="0"/>
                                    </a:rPr>
                                    <m:t>,</m:t>
                                  </m:r>
                                  <m:r>
                                    <a:rPr lang="es-ES" sz="3200" b="0" i="1">
                                      <a:latin typeface="Cambria Math" panose="02040503050406030204" pitchFamily="18" charset="0"/>
                                    </a:rPr>
                                    <m:t>𝑑</m:t>
                                  </m:r>
                                </m:sub>
                              </m:sSub>
                              <m:r>
                                <a:rPr lang="es-ES" sz="3200" b="0" i="0">
                                  <a:latin typeface="Cambria Math" panose="02040503050406030204" pitchFamily="18" charset="0"/>
                                </a:rPr>
                                <m:t>+</m:t>
                              </m:r>
                              <m:sSub>
                                <m:sSubPr>
                                  <m:ctrlPr>
                                    <a:rPr lang="es-ES" sz="3200" b="0" i="1">
                                      <a:latin typeface="Cambria Math" panose="02040503050406030204" pitchFamily="18" charset="0"/>
                                    </a:rPr>
                                  </m:ctrlPr>
                                </m:sSubPr>
                                <m:e>
                                  <m:r>
                                    <a:rPr lang="es-ES" sz="3200" b="0" i="1">
                                      <a:latin typeface="Cambria Math" panose="02040503050406030204" pitchFamily="18" charset="0"/>
                                    </a:rPr>
                                    <m:t>𝐾</m:t>
                                  </m:r>
                                </m:e>
                                <m:sub>
                                  <m:r>
                                    <a:rPr lang="es-ES" sz="3200" b="0" i="1">
                                      <a:latin typeface="Cambria Math" panose="02040503050406030204" pitchFamily="18" charset="0"/>
                                    </a:rPr>
                                    <m:t>𝑠</m:t>
                                  </m:r>
                                </m:sub>
                              </m:sSub>
                              <m:sSup>
                                <m:sSupPr>
                                  <m:ctrlPr>
                                    <a:rPr lang="es-ES" sz="3200" b="0" i="1">
                                      <a:latin typeface="Cambria Math" panose="02040503050406030204" pitchFamily="18" charset="0"/>
                                    </a:rPr>
                                  </m:ctrlPr>
                                </m:sSupPr>
                                <m:e>
                                  <m:d>
                                    <m:dPr>
                                      <m:ctrlPr>
                                        <a:rPr lang="es-ES" sz="3200" b="0" i="1">
                                          <a:latin typeface="Cambria Math" panose="02040503050406030204" pitchFamily="18" charset="0"/>
                                        </a:rPr>
                                      </m:ctrlPr>
                                    </m:dPr>
                                    <m:e>
                                      <m:acc>
                                        <m:accPr>
                                          <m:chr m:val="̂"/>
                                          <m:ctrlPr>
                                            <a:rPr lang="es-ES" sz="3200" b="0" i="1">
                                              <a:latin typeface="Cambria Math" panose="02040503050406030204" pitchFamily="18" charset="0"/>
                                            </a:rPr>
                                          </m:ctrlPr>
                                        </m:accPr>
                                        <m:e>
                                          <m:r>
                                            <a:rPr lang="es-ES" sz="3200" b="0" i="1">
                                              <a:latin typeface="Cambria Math" panose="02040503050406030204" pitchFamily="18" charset="0"/>
                                            </a:rPr>
                                            <m:t>𝑁</m:t>
                                          </m:r>
                                        </m:e>
                                      </m:acc>
                                      <m:r>
                                        <a:rPr lang="es-ES" sz="3200" b="0" i="0">
                                          <a:latin typeface="Cambria Math" panose="02040503050406030204" pitchFamily="18" charset="0"/>
                                        </a:rPr>
                                        <m:t>∙</m:t>
                                      </m:r>
                                      <m:acc>
                                        <m:accPr>
                                          <m:chr m:val="̂"/>
                                          <m:ctrlPr>
                                            <a:rPr lang="es-ES" sz="3200" b="0" i="1">
                                              <a:latin typeface="Cambria Math" panose="02040503050406030204" pitchFamily="18" charset="0"/>
                                            </a:rPr>
                                          </m:ctrlPr>
                                        </m:accPr>
                                        <m:e>
                                          <m:r>
                                            <a:rPr lang="es-ES" sz="3200" b="0" i="1">
                                              <a:latin typeface="Cambria Math" panose="02040503050406030204" pitchFamily="18" charset="0"/>
                                            </a:rPr>
                                            <m:t>𝐻</m:t>
                                          </m:r>
                                        </m:e>
                                      </m:acc>
                                    </m:e>
                                  </m:d>
                                </m:e>
                                <m:sup>
                                  <m:r>
                                    <a:rPr lang="es-ES" sz="3200" b="0" i="1">
                                      <a:latin typeface="Cambria Math" panose="02040503050406030204" pitchFamily="18" charset="0"/>
                                    </a:rPr>
                                    <m:t>𝛼</m:t>
                                  </m:r>
                                </m:sup>
                              </m:sSup>
                              <m:sSub>
                                <m:sSubPr>
                                  <m:ctrlPr>
                                    <a:rPr lang="es-ES" sz="3200" b="0" i="1">
                                      <a:latin typeface="Cambria Math" panose="02040503050406030204" pitchFamily="18" charset="0"/>
                                    </a:rPr>
                                  </m:ctrlPr>
                                </m:sSubPr>
                                <m:e>
                                  <m:r>
                                    <a:rPr lang="es-ES" sz="3200" b="0" i="1">
                                      <a:latin typeface="Cambria Math" panose="02040503050406030204" pitchFamily="18" charset="0"/>
                                    </a:rPr>
                                    <m:t>𝑖</m:t>
                                  </m:r>
                                </m:e>
                                <m:sub>
                                  <m:r>
                                    <a:rPr lang="es-ES" sz="3200" b="0" i="1">
                                      <a:latin typeface="Cambria Math" panose="02040503050406030204" pitchFamily="18" charset="0"/>
                                    </a:rPr>
                                    <m:t>𝑚</m:t>
                                  </m:r>
                                  <m:r>
                                    <a:rPr lang="es-ES" sz="3200" b="0" i="0">
                                      <a:latin typeface="Cambria Math" panose="02040503050406030204" pitchFamily="18" charset="0"/>
                                    </a:rPr>
                                    <m:t>,</m:t>
                                  </m:r>
                                  <m:r>
                                    <a:rPr lang="es-ES" sz="3200" b="0" i="1">
                                      <a:latin typeface="Cambria Math" panose="02040503050406030204" pitchFamily="18" charset="0"/>
                                    </a:rPr>
                                    <m:t>𝑠</m:t>
                                  </m:r>
                                </m:sub>
                              </m:sSub>
                            </m:e>
                          </m:d>
                          <m:r>
                            <a:rPr lang="en-US" sz="3200" b="1" i="1" smtClean="0">
                              <a:latin typeface="Cambria Math" panose="02040503050406030204" pitchFamily="18" charset="0"/>
                            </a:rPr>
                            <m:t>)</m:t>
                          </m:r>
                        </m:e>
                      </m:nary>
                    </m:oMath>
                  </m:oMathPara>
                </a14:m>
                <a:endParaRPr lang="es-ES" sz="3200" dirty="0"/>
              </a:p>
            </p:txBody>
          </p:sp>
        </mc:Choice>
        <mc:Fallback xmlns="">
          <p:sp>
            <p:nvSpPr>
              <p:cNvPr id="5" name="Rectángulo 4"/>
              <p:cNvSpPr>
                <a:spLocks noRot="1" noChangeAspect="1" noMove="1" noResize="1" noEditPoints="1" noAdjustHandles="1" noChangeArrowheads="1" noChangeShapeType="1" noTextEdit="1"/>
              </p:cNvSpPr>
              <p:nvPr/>
            </p:nvSpPr>
            <p:spPr>
              <a:xfrm>
                <a:off x="953403" y="2766157"/>
                <a:ext cx="10281917" cy="1350241"/>
              </a:xfrm>
              <a:prstGeom prst="rect">
                <a:avLst/>
              </a:prstGeom>
              <a:blipFill rotWithShape="0">
                <a:blip r:embed="rId3"/>
                <a:stretch>
                  <a:fillRect/>
                </a:stretch>
              </a:blipFill>
            </p:spPr>
            <p:txBody>
              <a:bodyPr/>
              <a:lstStyle/>
              <a:p>
                <a:r>
                  <a:rPr lang="es-ES">
                    <a:noFill/>
                  </a:rPr>
                  <a:t> </a:t>
                </a:r>
              </a:p>
            </p:txBody>
          </p:sp>
        </mc:Fallback>
      </mc:AlternateContent>
      <p:grpSp>
        <p:nvGrpSpPr>
          <p:cNvPr id="20" name="Grupo 19"/>
          <p:cNvGrpSpPr/>
          <p:nvPr/>
        </p:nvGrpSpPr>
        <p:grpSpPr>
          <a:xfrm>
            <a:off x="472509" y="3716905"/>
            <a:ext cx="10700439" cy="1940431"/>
            <a:chOff x="472509" y="3716905"/>
            <a:chExt cx="10700439" cy="1940431"/>
          </a:xfrm>
        </p:grpSpPr>
        <p:grpSp>
          <p:nvGrpSpPr>
            <p:cNvPr id="7" name="Grupo 6"/>
            <p:cNvGrpSpPr/>
            <p:nvPr/>
          </p:nvGrpSpPr>
          <p:grpSpPr>
            <a:xfrm>
              <a:off x="472509" y="4355709"/>
              <a:ext cx="9937144" cy="1301627"/>
              <a:chOff x="443934" y="4013056"/>
              <a:chExt cx="9937144" cy="1301627"/>
            </a:xfrm>
          </p:grpSpPr>
          <p:sp>
            <p:nvSpPr>
              <p:cNvPr id="8" name="Forma libre 7"/>
              <p:cNvSpPr/>
              <p:nvPr/>
            </p:nvSpPr>
            <p:spPr>
              <a:xfrm>
                <a:off x="9134785" y="4039599"/>
                <a:ext cx="1246293" cy="1246293"/>
              </a:xfrm>
              <a:custGeom>
                <a:avLst/>
                <a:gdLst>
                  <a:gd name="connsiteX0" fmla="*/ 0 w 1246293"/>
                  <a:gd name="connsiteY0" fmla="*/ 623147 h 1246293"/>
                  <a:gd name="connsiteX1" fmla="*/ 623147 w 1246293"/>
                  <a:gd name="connsiteY1" fmla="*/ 0 h 1246293"/>
                  <a:gd name="connsiteX2" fmla="*/ 1246294 w 1246293"/>
                  <a:gd name="connsiteY2" fmla="*/ 623147 h 1246293"/>
                  <a:gd name="connsiteX3" fmla="*/ 623147 w 1246293"/>
                  <a:gd name="connsiteY3" fmla="*/ 1246294 h 1246293"/>
                  <a:gd name="connsiteX4" fmla="*/ 0 w 1246293"/>
                  <a:gd name="connsiteY4" fmla="*/ 623147 h 1246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93" h="1246293">
                    <a:moveTo>
                      <a:pt x="0" y="623147"/>
                    </a:moveTo>
                    <a:cubicBezTo>
                      <a:pt x="0" y="278992"/>
                      <a:pt x="278992" y="0"/>
                      <a:pt x="623147" y="0"/>
                    </a:cubicBezTo>
                    <a:cubicBezTo>
                      <a:pt x="967302" y="0"/>
                      <a:pt x="1246294" y="278992"/>
                      <a:pt x="1246294" y="623147"/>
                    </a:cubicBezTo>
                    <a:cubicBezTo>
                      <a:pt x="1246294" y="967302"/>
                      <a:pt x="967302" y="1246294"/>
                      <a:pt x="623147" y="1246294"/>
                    </a:cubicBezTo>
                    <a:cubicBezTo>
                      <a:pt x="278992" y="1246294"/>
                      <a:pt x="0" y="967302"/>
                      <a:pt x="0" y="623147"/>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02835" tIns="202835" rIns="202835" bIns="202835" numCol="1" spcCol="1270" anchor="ctr" anchorCtr="0">
                <a:noAutofit/>
              </a:bodyPr>
              <a:lstStyle/>
              <a:p>
                <a:pPr lvl="0" algn="ctr" defTabSz="711200">
                  <a:lnSpc>
                    <a:spcPct val="90000"/>
                  </a:lnSpc>
                  <a:spcBef>
                    <a:spcPct val="0"/>
                  </a:spcBef>
                  <a:spcAft>
                    <a:spcPct val="35000"/>
                  </a:spcAft>
                </a:pPr>
                <a:r>
                  <a:rPr lang="es-ES" sz="1600" kern="1200" dirty="0" smtClean="0"/>
                  <a:t>Especular</a:t>
                </a:r>
                <a:endParaRPr lang="es-ES" sz="1600" kern="1200" dirty="0"/>
              </a:p>
            </p:txBody>
          </p:sp>
          <p:sp>
            <p:nvSpPr>
              <p:cNvPr id="9" name="Forma libre 8"/>
              <p:cNvSpPr/>
              <p:nvPr/>
            </p:nvSpPr>
            <p:spPr>
              <a:xfrm>
                <a:off x="7806222" y="4263649"/>
                <a:ext cx="722849" cy="722849"/>
              </a:xfrm>
              <a:custGeom>
                <a:avLst/>
                <a:gdLst>
                  <a:gd name="connsiteX0" fmla="*/ 95814 w 722849"/>
                  <a:gd name="connsiteY0" fmla="*/ 276417 h 722849"/>
                  <a:gd name="connsiteX1" fmla="*/ 276417 w 722849"/>
                  <a:gd name="connsiteY1" fmla="*/ 276417 h 722849"/>
                  <a:gd name="connsiteX2" fmla="*/ 276417 w 722849"/>
                  <a:gd name="connsiteY2" fmla="*/ 95814 h 722849"/>
                  <a:gd name="connsiteX3" fmla="*/ 446432 w 722849"/>
                  <a:gd name="connsiteY3" fmla="*/ 95814 h 722849"/>
                  <a:gd name="connsiteX4" fmla="*/ 446432 w 722849"/>
                  <a:gd name="connsiteY4" fmla="*/ 276417 h 722849"/>
                  <a:gd name="connsiteX5" fmla="*/ 627035 w 722849"/>
                  <a:gd name="connsiteY5" fmla="*/ 276417 h 722849"/>
                  <a:gd name="connsiteX6" fmla="*/ 627035 w 722849"/>
                  <a:gd name="connsiteY6" fmla="*/ 446432 h 722849"/>
                  <a:gd name="connsiteX7" fmla="*/ 446432 w 722849"/>
                  <a:gd name="connsiteY7" fmla="*/ 446432 h 722849"/>
                  <a:gd name="connsiteX8" fmla="*/ 446432 w 722849"/>
                  <a:gd name="connsiteY8" fmla="*/ 627035 h 722849"/>
                  <a:gd name="connsiteX9" fmla="*/ 276417 w 722849"/>
                  <a:gd name="connsiteY9" fmla="*/ 627035 h 722849"/>
                  <a:gd name="connsiteX10" fmla="*/ 276417 w 722849"/>
                  <a:gd name="connsiteY10" fmla="*/ 446432 h 722849"/>
                  <a:gd name="connsiteX11" fmla="*/ 95814 w 722849"/>
                  <a:gd name="connsiteY11" fmla="*/ 446432 h 722849"/>
                  <a:gd name="connsiteX12" fmla="*/ 95814 w 722849"/>
                  <a:gd name="connsiteY12" fmla="*/ 276417 h 7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2849" h="722849">
                    <a:moveTo>
                      <a:pt x="95814" y="276417"/>
                    </a:moveTo>
                    <a:lnTo>
                      <a:pt x="276417" y="276417"/>
                    </a:lnTo>
                    <a:lnTo>
                      <a:pt x="276417" y="95814"/>
                    </a:lnTo>
                    <a:lnTo>
                      <a:pt x="446432" y="95814"/>
                    </a:lnTo>
                    <a:lnTo>
                      <a:pt x="446432" y="276417"/>
                    </a:lnTo>
                    <a:lnTo>
                      <a:pt x="627035" y="276417"/>
                    </a:lnTo>
                    <a:lnTo>
                      <a:pt x="627035" y="446432"/>
                    </a:lnTo>
                    <a:lnTo>
                      <a:pt x="446432" y="446432"/>
                    </a:lnTo>
                    <a:lnTo>
                      <a:pt x="446432" y="627035"/>
                    </a:lnTo>
                    <a:lnTo>
                      <a:pt x="276417" y="627035"/>
                    </a:lnTo>
                    <a:lnTo>
                      <a:pt x="276417" y="446432"/>
                    </a:lnTo>
                    <a:lnTo>
                      <a:pt x="95814" y="446432"/>
                    </a:lnTo>
                    <a:lnTo>
                      <a:pt x="95814" y="276417"/>
                    </a:lnTo>
                    <a:close/>
                  </a:path>
                </a:pathLst>
              </a:custGeom>
              <a:solidFill>
                <a:schemeClr val="tx1">
                  <a:lumMod val="95000"/>
                  <a:lumOff val="5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5814" tIns="276417" rIns="95814" bIns="276417" numCol="1" spcCol="1270" anchor="ctr" anchorCtr="0">
                <a:noAutofit/>
              </a:bodyPr>
              <a:lstStyle/>
              <a:p>
                <a:pPr lvl="0" algn="ctr" defTabSz="533400">
                  <a:lnSpc>
                    <a:spcPct val="90000"/>
                  </a:lnSpc>
                  <a:spcBef>
                    <a:spcPct val="0"/>
                  </a:spcBef>
                  <a:spcAft>
                    <a:spcPct val="35000"/>
                  </a:spcAft>
                </a:pPr>
                <a:endParaRPr lang="es-ES" sz="1200" kern="1200" dirty="0"/>
              </a:p>
            </p:txBody>
          </p:sp>
          <p:sp>
            <p:nvSpPr>
              <p:cNvPr id="10" name="Forma libre 9"/>
              <p:cNvSpPr/>
              <p:nvPr/>
            </p:nvSpPr>
            <p:spPr>
              <a:xfrm>
                <a:off x="5831054" y="4013056"/>
                <a:ext cx="1246293" cy="1246293"/>
              </a:xfrm>
              <a:custGeom>
                <a:avLst/>
                <a:gdLst>
                  <a:gd name="connsiteX0" fmla="*/ 0 w 1246293"/>
                  <a:gd name="connsiteY0" fmla="*/ 623147 h 1246293"/>
                  <a:gd name="connsiteX1" fmla="*/ 623147 w 1246293"/>
                  <a:gd name="connsiteY1" fmla="*/ 0 h 1246293"/>
                  <a:gd name="connsiteX2" fmla="*/ 1246294 w 1246293"/>
                  <a:gd name="connsiteY2" fmla="*/ 623147 h 1246293"/>
                  <a:gd name="connsiteX3" fmla="*/ 623147 w 1246293"/>
                  <a:gd name="connsiteY3" fmla="*/ 1246294 h 1246293"/>
                  <a:gd name="connsiteX4" fmla="*/ 0 w 1246293"/>
                  <a:gd name="connsiteY4" fmla="*/ 623147 h 1246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93" h="1246293">
                    <a:moveTo>
                      <a:pt x="0" y="623147"/>
                    </a:moveTo>
                    <a:cubicBezTo>
                      <a:pt x="0" y="278992"/>
                      <a:pt x="278992" y="0"/>
                      <a:pt x="623147" y="0"/>
                    </a:cubicBezTo>
                    <a:cubicBezTo>
                      <a:pt x="967302" y="0"/>
                      <a:pt x="1246294" y="278992"/>
                      <a:pt x="1246294" y="623147"/>
                    </a:cubicBezTo>
                    <a:cubicBezTo>
                      <a:pt x="1246294" y="967302"/>
                      <a:pt x="967302" y="1246294"/>
                      <a:pt x="623147" y="1246294"/>
                    </a:cubicBezTo>
                    <a:cubicBezTo>
                      <a:pt x="278992" y="1246294"/>
                      <a:pt x="0" y="967302"/>
                      <a:pt x="0" y="62314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02835" tIns="202835" rIns="202835" bIns="202835" numCol="1" spcCol="1270" anchor="ctr" anchorCtr="0">
                <a:noAutofit/>
              </a:bodyPr>
              <a:lstStyle/>
              <a:p>
                <a:pPr lvl="0" algn="ctr" defTabSz="711200">
                  <a:lnSpc>
                    <a:spcPct val="90000"/>
                  </a:lnSpc>
                  <a:spcBef>
                    <a:spcPct val="0"/>
                  </a:spcBef>
                  <a:spcAft>
                    <a:spcPct val="35000"/>
                  </a:spcAft>
                </a:pPr>
                <a:r>
                  <a:rPr lang="es-ES" sz="1600" kern="1200" dirty="0" smtClean="0"/>
                  <a:t>Difusa</a:t>
                </a:r>
                <a:endParaRPr lang="es-ES" sz="1600" kern="1200" dirty="0"/>
              </a:p>
            </p:txBody>
          </p:sp>
          <p:sp>
            <p:nvSpPr>
              <p:cNvPr id="11" name="Forma libre 10"/>
              <p:cNvSpPr/>
              <p:nvPr/>
            </p:nvSpPr>
            <p:spPr>
              <a:xfrm>
                <a:off x="4079486" y="4274777"/>
                <a:ext cx="722849" cy="722849"/>
              </a:xfrm>
              <a:custGeom>
                <a:avLst/>
                <a:gdLst>
                  <a:gd name="connsiteX0" fmla="*/ 95814 w 722849"/>
                  <a:gd name="connsiteY0" fmla="*/ 276417 h 722849"/>
                  <a:gd name="connsiteX1" fmla="*/ 276417 w 722849"/>
                  <a:gd name="connsiteY1" fmla="*/ 276417 h 722849"/>
                  <a:gd name="connsiteX2" fmla="*/ 276417 w 722849"/>
                  <a:gd name="connsiteY2" fmla="*/ 95814 h 722849"/>
                  <a:gd name="connsiteX3" fmla="*/ 446432 w 722849"/>
                  <a:gd name="connsiteY3" fmla="*/ 95814 h 722849"/>
                  <a:gd name="connsiteX4" fmla="*/ 446432 w 722849"/>
                  <a:gd name="connsiteY4" fmla="*/ 276417 h 722849"/>
                  <a:gd name="connsiteX5" fmla="*/ 627035 w 722849"/>
                  <a:gd name="connsiteY5" fmla="*/ 276417 h 722849"/>
                  <a:gd name="connsiteX6" fmla="*/ 627035 w 722849"/>
                  <a:gd name="connsiteY6" fmla="*/ 446432 h 722849"/>
                  <a:gd name="connsiteX7" fmla="*/ 446432 w 722849"/>
                  <a:gd name="connsiteY7" fmla="*/ 446432 h 722849"/>
                  <a:gd name="connsiteX8" fmla="*/ 446432 w 722849"/>
                  <a:gd name="connsiteY8" fmla="*/ 627035 h 722849"/>
                  <a:gd name="connsiteX9" fmla="*/ 276417 w 722849"/>
                  <a:gd name="connsiteY9" fmla="*/ 627035 h 722849"/>
                  <a:gd name="connsiteX10" fmla="*/ 276417 w 722849"/>
                  <a:gd name="connsiteY10" fmla="*/ 446432 h 722849"/>
                  <a:gd name="connsiteX11" fmla="*/ 95814 w 722849"/>
                  <a:gd name="connsiteY11" fmla="*/ 446432 h 722849"/>
                  <a:gd name="connsiteX12" fmla="*/ 95814 w 722849"/>
                  <a:gd name="connsiteY12" fmla="*/ 276417 h 7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2849" h="722849">
                    <a:moveTo>
                      <a:pt x="95814" y="276417"/>
                    </a:moveTo>
                    <a:lnTo>
                      <a:pt x="276417" y="276417"/>
                    </a:lnTo>
                    <a:lnTo>
                      <a:pt x="276417" y="95814"/>
                    </a:lnTo>
                    <a:lnTo>
                      <a:pt x="446432" y="95814"/>
                    </a:lnTo>
                    <a:lnTo>
                      <a:pt x="446432" y="276417"/>
                    </a:lnTo>
                    <a:lnTo>
                      <a:pt x="627035" y="276417"/>
                    </a:lnTo>
                    <a:lnTo>
                      <a:pt x="627035" y="446432"/>
                    </a:lnTo>
                    <a:lnTo>
                      <a:pt x="446432" y="446432"/>
                    </a:lnTo>
                    <a:lnTo>
                      <a:pt x="446432" y="627035"/>
                    </a:lnTo>
                    <a:lnTo>
                      <a:pt x="276417" y="627035"/>
                    </a:lnTo>
                    <a:lnTo>
                      <a:pt x="276417" y="446432"/>
                    </a:lnTo>
                    <a:lnTo>
                      <a:pt x="95814" y="446432"/>
                    </a:lnTo>
                    <a:lnTo>
                      <a:pt x="95814" y="276417"/>
                    </a:lnTo>
                    <a:close/>
                  </a:path>
                </a:pathLst>
              </a:custGeom>
              <a:solidFill>
                <a:schemeClr val="tx1">
                  <a:lumMod val="95000"/>
                  <a:lumOff val="5000"/>
                </a:schemeClr>
              </a:solid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5814" tIns="276417" rIns="95814" bIns="276417" numCol="1" spcCol="1270" anchor="ctr" anchorCtr="0">
                <a:noAutofit/>
              </a:bodyPr>
              <a:lstStyle/>
              <a:p>
                <a:pPr lvl="0" algn="ctr" defTabSz="533400">
                  <a:lnSpc>
                    <a:spcPct val="90000"/>
                  </a:lnSpc>
                  <a:spcBef>
                    <a:spcPct val="0"/>
                  </a:spcBef>
                  <a:spcAft>
                    <a:spcPct val="35000"/>
                  </a:spcAft>
                </a:pPr>
                <a:endParaRPr lang="es-ES" sz="1200" kern="1200" dirty="0"/>
              </a:p>
            </p:txBody>
          </p:sp>
          <p:sp>
            <p:nvSpPr>
              <p:cNvPr id="12" name="Forma libre 11"/>
              <p:cNvSpPr/>
              <p:nvPr/>
            </p:nvSpPr>
            <p:spPr>
              <a:xfrm>
                <a:off x="2244526" y="4021189"/>
                <a:ext cx="1246293" cy="1246293"/>
              </a:xfrm>
              <a:custGeom>
                <a:avLst/>
                <a:gdLst>
                  <a:gd name="connsiteX0" fmla="*/ 0 w 1246293"/>
                  <a:gd name="connsiteY0" fmla="*/ 623147 h 1246293"/>
                  <a:gd name="connsiteX1" fmla="*/ 623147 w 1246293"/>
                  <a:gd name="connsiteY1" fmla="*/ 0 h 1246293"/>
                  <a:gd name="connsiteX2" fmla="*/ 1246294 w 1246293"/>
                  <a:gd name="connsiteY2" fmla="*/ 623147 h 1246293"/>
                  <a:gd name="connsiteX3" fmla="*/ 623147 w 1246293"/>
                  <a:gd name="connsiteY3" fmla="*/ 1246294 h 1246293"/>
                  <a:gd name="connsiteX4" fmla="*/ 0 w 1246293"/>
                  <a:gd name="connsiteY4" fmla="*/ 623147 h 1246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93" h="1246293">
                    <a:moveTo>
                      <a:pt x="0" y="623147"/>
                    </a:moveTo>
                    <a:cubicBezTo>
                      <a:pt x="0" y="278992"/>
                      <a:pt x="278992" y="0"/>
                      <a:pt x="623147" y="0"/>
                    </a:cubicBezTo>
                    <a:cubicBezTo>
                      <a:pt x="967302" y="0"/>
                      <a:pt x="1246294" y="278992"/>
                      <a:pt x="1246294" y="623147"/>
                    </a:cubicBezTo>
                    <a:cubicBezTo>
                      <a:pt x="1246294" y="967302"/>
                      <a:pt x="967302" y="1246294"/>
                      <a:pt x="623147" y="1246294"/>
                    </a:cubicBezTo>
                    <a:cubicBezTo>
                      <a:pt x="278992" y="1246294"/>
                      <a:pt x="0" y="967302"/>
                      <a:pt x="0" y="623147"/>
                    </a:cubicBez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02835" tIns="202835" rIns="202835" bIns="202835" numCol="1" spcCol="1270" anchor="ctr" anchorCtr="0">
                <a:noAutofit/>
              </a:bodyPr>
              <a:lstStyle/>
              <a:p>
                <a:pPr lvl="0" algn="ctr" defTabSz="711200">
                  <a:lnSpc>
                    <a:spcPct val="90000"/>
                  </a:lnSpc>
                  <a:spcBef>
                    <a:spcPct val="0"/>
                  </a:spcBef>
                  <a:spcAft>
                    <a:spcPct val="35000"/>
                  </a:spcAft>
                </a:pPr>
                <a:r>
                  <a:rPr lang="es-ES" sz="1600" kern="1200" dirty="0" smtClean="0"/>
                  <a:t>Ambiental</a:t>
                </a:r>
                <a:endParaRPr lang="es-ES" sz="1600" kern="1200" dirty="0"/>
              </a:p>
            </p:txBody>
          </p:sp>
          <p:sp>
            <p:nvSpPr>
              <p:cNvPr id="13" name="Forma libre 12"/>
              <p:cNvSpPr/>
              <p:nvPr/>
            </p:nvSpPr>
            <p:spPr>
              <a:xfrm>
                <a:off x="1791426" y="4382171"/>
                <a:ext cx="380213" cy="485807"/>
              </a:xfrm>
              <a:custGeom>
                <a:avLst/>
                <a:gdLst>
                  <a:gd name="connsiteX0" fmla="*/ 95814 w 722849"/>
                  <a:gd name="connsiteY0" fmla="*/ 148907 h 722849"/>
                  <a:gd name="connsiteX1" fmla="*/ 627035 w 722849"/>
                  <a:gd name="connsiteY1" fmla="*/ 148907 h 722849"/>
                  <a:gd name="connsiteX2" fmla="*/ 627035 w 722849"/>
                  <a:gd name="connsiteY2" fmla="*/ 318921 h 722849"/>
                  <a:gd name="connsiteX3" fmla="*/ 95814 w 722849"/>
                  <a:gd name="connsiteY3" fmla="*/ 318921 h 722849"/>
                  <a:gd name="connsiteX4" fmla="*/ 95814 w 722849"/>
                  <a:gd name="connsiteY4" fmla="*/ 148907 h 722849"/>
                  <a:gd name="connsiteX5" fmla="*/ 95814 w 722849"/>
                  <a:gd name="connsiteY5" fmla="*/ 403928 h 722849"/>
                  <a:gd name="connsiteX6" fmla="*/ 627035 w 722849"/>
                  <a:gd name="connsiteY6" fmla="*/ 403928 h 722849"/>
                  <a:gd name="connsiteX7" fmla="*/ 627035 w 722849"/>
                  <a:gd name="connsiteY7" fmla="*/ 573942 h 722849"/>
                  <a:gd name="connsiteX8" fmla="*/ 95814 w 722849"/>
                  <a:gd name="connsiteY8" fmla="*/ 573942 h 722849"/>
                  <a:gd name="connsiteX9" fmla="*/ 95814 w 722849"/>
                  <a:gd name="connsiteY9" fmla="*/ 403928 h 7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849" h="722849">
                    <a:moveTo>
                      <a:pt x="95814" y="148907"/>
                    </a:moveTo>
                    <a:lnTo>
                      <a:pt x="627035" y="148907"/>
                    </a:lnTo>
                    <a:lnTo>
                      <a:pt x="627035" y="318921"/>
                    </a:lnTo>
                    <a:lnTo>
                      <a:pt x="95814" y="318921"/>
                    </a:lnTo>
                    <a:lnTo>
                      <a:pt x="95814" y="148907"/>
                    </a:lnTo>
                    <a:close/>
                    <a:moveTo>
                      <a:pt x="95814" y="403928"/>
                    </a:moveTo>
                    <a:lnTo>
                      <a:pt x="627035" y="403928"/>
                    </a:lnTo>
                    <a:lnTo>
                      <a:pt x="627035" y="573942"/>
                    </a:lnTo>
                    <a:lnTo>
                      <a:pt x="95814" y="573942"/>
                    </a:lnTo>
                    <a:lnTo>
                      <a:pt x="95814" y="403928"/>
                    </a:lnTo>
                    <a:close/>
                  </a:path>
                </a:pathLst>
              </a:custGeom>
              <a:solidFill>
                <a:schemeClr val="tx1">
                  <a:lumMod val="95000"/>
                  <a:lumOff val="5000"/>
                </a:schemeClr>
              </a:solidFill>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5814" tIns="148907" rIns="95814" bIns="148907" numCol="1" spcCol="1270" anchor="ctr" anchorCtr="0">
                <a:noAutofit/>
              </a:bodyPr>
              <a:lstStyle/>
              <a:p>
                <a:pPr lvl="0" algn="ctr" defTabSz="622300">
                  <a:lnSpc>
                    <a:spcPct val="90000"/>
                  </a:lnSpc>
                  <a:spcBef>
                    <a:spcPct val="0"/>
                  </a:spcBef>
                  <a:spcAft>
                    <a:spcPct val="35000"/>
                  </a:spcAft>
                </a:pPr>
                <a:endParaRPr lang="es-ES" sz="1400" kern="1200" dirty="0"/>
              </a:p>
            </p:txBody>
          </p:sp>
          <p:sp>
            <p:nvSpPr>
              <p:cNvPr id="14" name="Forma libre 13"/>
              <p:cNvSpPr/>
              <p:nvPr/>
            </p:nvSpPr>
            <p:spPr>
              <a:xfrm>
                <a:off x="443934" y="4068390"/>
                <a:ext cx="1246293" cy="1246293"/>
              </a:xfrm>
              <a:custGeom>
                <a:avLst/>
                <a:gdLst>
                  <a:gd name="connsiteX0" fmla="*/ 0 w 1246293"/>
                  <a:gd name="connsiteY0" fmla="*/ 623147 h 1246293"/>
                  <a:gd name="connsiteX1" fmla="*/ 623147 w 1246293"/>
                  <a:gd name="connsiteY1" fmla="*/ 0 h 1246293"/>
                  <a:gd name="connsiteX2" fmla="*/ 1246294 w 1246293"/>
                  <a:gd name="connsiteY2" fmla="*/ 623147 h 1246293"/>
                  <a:gd name="connsiteX3" fmla="*/ 623147 w 1246293"/>
                  <a:gd name="connsiteY3" fmla="*/ 1246294 h 1246293"/>
                  <a:gd name="connsiteX4" fmla="*/ 0 w 1246293"/>
                  <a:gd name="connsiteY4" fmla="*/ 623147 h 1246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93" h="1246293">
                    <a:moveTo>
                      <a:pt x="0" y="623147"/>
                    </a:moveTo>
                    <a:cubicBezTo>
                      <a:pt x="0" y="278992"/>
                      <a:pt x="278992" y="0"/>
                      <a:pt x="623147" y="0"/>
                    </a:cubicBezTo>
                    <a:cubicBezTo>
                      <a:pt x="967302" y="0"/>
                      <a:pt x="1246294" y="278992"/>
                      <a:pt x="1246294" y="623147"/>
                    </a:cubicBezTo>
                    <a:cubicBezTo>
                      <a:pt x="1246294" y="967302"/>
                      <a:pt x="967302" y="1246294"/>
                      <a:pt x="623147" y="1246294"/>
                    </a:cubicBezTo>
                    <a:cubicBezTo>
                      <a:pt x="278992" y="1246294"/>
                      <a:pt x="0" y="967302"/>
                      <a:pt x="0" y="623147"/>
                    </a:cubicBez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202835" tIns="202835" rIns="202835" bIns="202835" numCol="1" spcCol="1270" anchor="ctr" anchorCtr="0">
                <a:noAutofit/>
              </a:bodyPr>
              <a:lstStyle/>
              <a:p>
                <a:pPr lvl="0" algn="ctr" defTabSz="711200">
                  <a:lnSpc>
                    <a:spcPct val="90000"/>
                  </a:lnSpc>
                  <a:spcBef>
                    <a:spcPct val="0"/>
                  </a:spcBef>
                  <a:spcAft>
                    <a:spcPct val="35000"/>
                  </a:spcAft>
                </a:pPr>
                <a:r>
                  <a:rPr lang="es-ES" sz="1600" kern="1200" dirty="0" smtClean="0"/>
                  <a:t>Blinn-Phong</a:t>
                </a:r>
                <a:endParaRPr lang="es-ES" sz="1600" kern="1200" dirty="0"/>
              </a:p>
            </p:txBody>
          </p:sp>
        </p:grpSp>
        <p:sp>
          <p:nvSpPr>
            <p:cNvPr id="16" name="Cerrar llave 15"/>
            <p:cNvSpPr/>
            <p:nvPr/>
          </p:nvSpPr>
          <p:spPr>
            <a:xfrm rot="5400000">
              <a:off x="2549265" y="3230135"/>
              <a:ext cx="458240" cy="14820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Cerrar llave 16"/>
            <p:cNvSpPr/>
            <p:nvPr/>
          </p:nvSpPr>
          <p:spPr>
            <a:xfrm rot="5400000">
              <a:off x="6160046" y="2557620"/>
              <a:ext cx="638804" cy="2957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9" name="Cerrar llave 18"/>
            <p:cNvSpPr/>
            <p:nvPr/>
          </p:nvSpPr>
          <p:spPr>
            <a:xfrm rot="5400000">
              <a:off x="9374857" y="2557618"/>
              <a:ext cx="638804" cy="2957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grpSp>
      <p:sp>
        <p:nvSpPr>
          <p:cNvPr id="4" name="Marcador de número de diapositiva 3"/>
          <p:cNvSpPr>
            <a:spLocks noGrp="1"/>
          </p:cNvSpPr>
          <p:nvPr>
            <p:ph type="sldNum" sz="quarter" idx="12"/>
          </p:nvPr>
        </p:nvSpPr>
        <p:spPr/>
        <p:txBody>
          <a:bodyPr/>
          <a:lstStyle/>
          <a:p>
            <a:fld id="{4FAB73BC-B049-4115-A692-8D63A059BFB8}" type="slidenum">
              <a:rPr lang="en-US" smtClean="0"/>
              <a:t>4</a:t>
            </a:fld>
            <a:endParaRPr lang="en-US" dirty="0"/>
          </a:p>
        </p:txBody>
      </p:sp>
      <p:pic>
        <p:nvPicPr>
          <p:cNvPr id="1028" name="Picture 4" descr="https://upload.wikimedia.org/wikipedia/commons/thumb/0/01/Blinn_Vectors.svg/1024px-Blinn_Vector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156" y="313015"/>
            <a:ext cx="3475843" cy="236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90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p:txBody>
          <a:bodyPr/>
          <a:lstStyle/>
          <a:p>
            <a:r>
              <a:rPr lang="es-ES" b="1" dirty="0" smtClean="0"/>
              <a:t>Modelo de iluminación: Modelo de Blinn-Phong</a:t>
            </a:r>
            <a:endParaRPr lang="es-ES" b="1" dirty="0"/>
          </a:p>
        </p:txBody>
      </p:sp>
      <p:pic>
        <p:nvPicPr>
          <p:cNvPr id="18" name="Imagen 17" descr="File:Phong components version 4.png"/>
          <p:cNvPicPr/>
          <p:nvPr/>
        </p:nvPicPr>
        <p:blipFill>
          <a:blip r:embed="rId3">
            <a:extLst>
              <a:ext uri="{28A0092B-C50C-407E-A947-70E740481C1C}">
                <a14:useLocalDpi xmlns:a14="http://schemas.microsoft.com/office/drawing/2010/main" val="0"/>
              </a:ext>
            </a:extLst>
          </a:blip>
          <a:srcRect/>
          <a:stretch>
            <a:fillRect/>
          </a:stretch>
        </p:blipFill>
        <p:spPr bwMode="auto">
          <a:xfrm>
            <a:off x="1489462" y="2625565"/>
            <a:ext cx="9108297" cy="2538413"/>
          </a:xfrm>
          <a:prstGeom prst="rect">
            <a:avLst/>
          </a:prstGeom>
          <a:noFill/>
          <a:ln>
            <a:noFill/>
          </a:ln>
        </p:spPr>
      </p:pic>
      <p:sp>
        <p:nvSpPr>
          <p:cNvPr id="21" name="Marcador de contenido 2"/>
          <p:cNvSpPr txBox="1">
            <a:spLocks/>
          </p:cNvSpPr>
          <p:nvPr/>
        </p:nvSpPr>
        <p:spPr>
          <a:xfrm>
            <a:off x="4537196" y="5406919"/>
            <a:ext cx="6060563" cy="370946"/>
          </a:xfrm>
          <a:prstGeom prst="rect">
            <a:avLst/>
          </a:prstGeom>
        </p:spPr>
        <p:txBody>
          <a:bodyPr vert="horz" lIns="91440" tIns="45720" rIns="91440" bIns="45720" rtlCol="0">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r"/>
            <a:r>
              <a:rPr lang="es-ES" sz="1400" i="1" dirty="0" smtClean="0">
                <a:latin typeface="Helvetica" panose="020B0500000000000000" pitchFamily="34" charset="0"/>
              </a:rPr>
              <a:t>Suma de los componentes del modelo de Phong (</a:t>
            </a:r>
            <a:r>
              <a:rPr lang="es-ES" sz="1400" b="1" i="1" dirty="0" smtClean="0">
                <a:latin typeface="Helvetica" panose="020B0500000000000000" pitchFamily="34" charset="0"/>
              </a:rPr>
              <a:t>Fuente</a:t>
            </a:r>
            <a:r>
              <a:rPr lang="es-ES" sz="1400" b="1" i="1" dirty="0">
                <a:latin typeface="Helvetica" panose="020B0500000000000000" pitchFamily="34" charset="0"/>
              </a:rPr>
              <a:t>: </a:t>
            </a:r>
            <a:r>
              <a:rPr lang="es-ES" sz="1400" i="1" dirty="0">
                <a:latin typeface="Helvetica" panose="020B0500000000000000" pitchFamily="34" charset="0"/>
              </a:rPr>
              <a:t>Wikipedia 2015)</a:t>
            </a:r>
            <a:endParaRPr lang="es-ES" sz="1400" b="1" i="1" dirty="0">
              <a:latin typeface="Helvetica" panose="020B0500000000000000" pitchFamily="34" charset="0"/>
            </a:endParaRPr>
          </a:p>
        </p:txBody>
      </p:sp>
      <p:sp>
        <p:nvSpPr>
          <p:cNvPr id="4" name="Marcador de número de diapositiva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330888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2568893"/>
            <a:ext cx="10753725" cy="1388745"/>
          </a:xfrm>
        </p:spPr>
        <p:txBody>
          <a:bodyPr/>
          <a:lstStyle/>
          <a:p>
            <a:r>
              <a:rPr lang="es-ES" b="1" dirty="0" smtClean="0"/>
              <a:t>Shaders</a:t>
            </a:r>
          </a:p>
          <a:p>
            <a:pPr lvl="1"/>
            <a:r>
              <a:rPr lang="es-ES" dirty="0" smtClean="0"/>
              <a:t>Son programas que controlan las distintas etapas del proceso de dibujado 3D proporcionando flexibilidad y libertad al programador. </a:t>
            </a:r>
            <a:endParaRPr lang="es-E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082831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1825944"/>
            <a:ext cx="10753725" cy="1388745"/>
          </a:xfrm>
        </p:spPr>
        <p:txBody>
          <a:bodyPr/>
          <a:lstStyle/>
          <a:p>
            <a:r>
              <a:rPr lang="es-ES" b="1" dirty="0" smtClean="0"/>
              <a:t>Shaders</a:t>
            </a:r>
          </a:p>
          <a:p>
            <a:pPr lvl="1"/>
            <a:endParaRPr lang="es-ES" dirty="0"/>
          </a:p>
        </p:txBody>
      </p:sp>
      <p:grpSp>
        <p:nvGrpSpPr>
          <p:cNvPr id="9" name="Grupo 8"/>
          <p:cNvGrpSpPr/>
          <p:nvPr/>
        </p:nvGrpSpPr>
        <p:grpSpPr>
          <a:xfrm>
            <a:off x="1655825" y="1825944"/>
            <a:ext cx="5376862" cy="4394274"/>
            <a:chOff x="1655825" y="1825944"/>
            <a:chExt cx="5376862" cy="4394274"/>
          </a:xfrm>
        </p:grpSpPr>
        <p:pic>
          <p:nvPicPr>
            <p:cNvPr id="1026" name="Picture 2" descr="Rendering Pipeline 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534" y="1825944"/>
              <a:ext cx="1978153" cy="4394274"/>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txBox="1">
              <a:spLocks/>
            </p:cNvSpPr>
            <p:nvPr/>
          </p:nvSpPr>
          <p:spPr>
            <a:xfrm>
              <a:off x="1655825" y="3666189"/>
              <a:ext cx="3032290" cy="138874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s-ES" dirty="0" smtClean="0"/>
                <a:t>Pipeline de OpenGL</a:t>
              </a:r>
            </a:p>
            <a:p>
              <a:pPr lvl="1"/>
              <a:endParaRPr lang="es-ES" dirty="0"/>
            </a:p>
          </p:txBody>
        </p:sp>
      </p:grpSp>
      <p:grpSp>
        <p:nvGrpSpPr>
          <p:cNvPr id="11" name="Grupo 10"/>
          <p:cNvGrpSpPr/>
          <p:nvPr/>
        </p:nvGrpSpPr>
        <p:grpSpPr>
          <a:xfrm>
            <a:off x="5054534" y="2397180"/>
            <a:ext cx="5376863" cy="514780"/>
            <a:chOff x="5054534" y="2397180"/>
            <a:chExt cx="5376863" cy="514780"/>
          </a:xfrm>
        </p:grpSpPr>
        <p:sp>
          <p:nvSpPr>
            <p:cNvPr id="7" name="Marcador de contenido 2"/>
            <p:cNvSpPr txBox="1">
              <a:spLocks/>
            </p:cNvSpPr>
            <p:nvPr/>
          </p:nvSpPr>
          <p:spPr>
            <a:xfrm>
              <a:off x="7289569" y="2404800"/>
              <a:ext cx="3141828" cy="50716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s-ES" sz="2000" dirty="0" smtClean="0">
                  <a:solidFill>
                    <a:schemeClr val="tx2">
                      <a:lumMod val="90000"/>
                      <a:lumOff val="10000"/>
                    </a:schemeClr>
                  </a:solidFill>
                </a:rPr>
                <a:t>Posición de los vértices</a:t>
              </a:r>
            </a:p>
            <a:p>
              <a:pPr lvl="1"/>
              <a:endParaRPr lang="es-ES" sz="2000" dirty="0">
                <a:solidFill>
                  <a:schemeClr val="tx2">
                    <a:lumMod val="90000"/>
                    <a:lumOff val="10000"/>
                  </a:schemeClr>
                </a:solidFill>
              </a:endParaRPr>
            </a:p>
          </p:txBody>
        </p:sp>
        <p:sp>
          <p:nvSpPr>
            <p:cNvPr id="5" name="Llamada de flecha a la derecha 4"/>
            <p:cNvSpPr/>
            <p:nvPr/>
          </p:nvSpPr>
          <p:spPr>
            <a:xfrm>
              <a:off x="5054534" y="2397180"/>
              <a:ext cx="2235035" cy="352914"/>
            </a:xfrm>
            <a:prstGeom prst="rightArrowCallout">
              <a:avLst>
                <a:gd name="adj1" fmla="val 43892"/>
                <a:gd name="adj2" fmla="val 39844"/>
                <a:gd name="adj3" fmla="val 46592"/>
                <a:gd name="adj4" fmla="val 85781"/>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grpSp>
      <p:grpSp>
        <p:nvGrpSpPr>
          <p:cNvPr id="12" name="Grupo 11"/>
          <p:cNvGrpSpPr/>
          <p:nvPr/>
        </p:nvGrpSpPr>
        <p:grpSpPr>
          <a:xfrm>
            <a:off x="5079321" y="5314737"/>
            <a:ext cx="5352076" cy="513857"/>
            <a:chOff x="5079321" y="5314737"/>
            <a:chExt cx="5352076" cy="513857"/>
          </a:xfrm>
        </p:grpSpPr>
        <p:sp>
          <p:nvSpPr>
            <p:cNvPr id="8" name="Marcador de contenido 2"/>
            <p:cNvSpPr txBox="1">
              <a:spLocks/>
            </p:cNvSpPr>
            <p:nvPr/>
          </p:nvSpPr>
          <p:spPr>
            <a:xfrm>
              <a:off x="7289569" y="5321434"/>
              <a:ext cx="3141828" cy="50716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s-ES" sz="2000" dirty="0" smtClean="0">
                  <a:solidFill>
                    <a:schemeClr val="tx2">
                      <a:lumMod val="90000"/>
                      <a:lumOff val="10000"/>
                    </a:schemeClr>
                  </a:solidFill>
                </a:rPr>
                <a:t>Color del pixel</a:t>
              </a:r>
            </a:p>
            <a:p>
              <a:pPr lvl="1"/>
              <a:endParaRPr lang="es-ES" sz="2000" dirty="0">
                <a:solidFill>
                  <a:schemeClr val="tx2">
                    <a:lumMod val="90000"/>
                    <a:lumOff val="10000"/>
                  </a:schemeClr>
                </a:solidFill>
              </a:endParaRPr>
            </a:p>
          </p:txBody>
        </p:sp>
        <p:sp>
          <p:nvSpPr>
            <p:cNvPr id="10" name="Llamada de flecha a la derecha 9"/>
            <p:cNvSpPr/>
            <p:nvPr/>
          </p:nvSpPr>
          <p:spPr>
            <a:xfrm>
              <a:off x="5079321" y="5314737"/>
              <a:ext cx="2235035" cy="352914"/>
            </a:xfrm>
            <a:prstGeom prst="rightArrowCallout">
              <a:avLst>
                <a:gd name="adj1" fmla="val 43892"/>
                <a:gd name="adj2" fmla="val 39844"/>
                <a:gd name="adj3" fmla="val 46592"/>
                <a:gd name="adj4" fmla="val 85781"/>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grpSp>
      <p:sp>
        <p:nvSpPr>
          <p:cNvPr id="4" name="Marcador de número de diapositiva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61145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1825944"/>
            <a:ext cx="10753725" cy="4524056"/>
          </a:xfrm>
        </p:spPr>
        <p:txBody>
          <a:bodyPr/>
          <a:lstStyle/>
          <a:p>
            <a:r>
              <a:rPr lang="es-ES" b="1" dirty="0" smtClean="0"/>
              <a:t>Material</a:t>
            </a:r>
          </a:p>
          <a:p>
            <a:r>
              <a:rPr lang="es-ES" dirty="0" smtClean="0"/>
              <a:t>Conjunto de propiedades que definen el comportamiento de una superficie frente a la incidencia de la luz.</a:t>
            </a:r>
          </a:p>
          <a:p>
            <a:endParaRPr lang="es-ES" dirty="0"/>
          </a:p>
          <a:p>
            <a:r>
              <a:rPr lang="es-ES" dirty="0" smtClean="0"/>
              <a:t>Suele tener asociado:</a:t>
            </a:r>
          </a:p>
          <a:p>
            <a:pPr lvl="5">
              <a:buFont typeface="Wingdings" panose="05000000000000000000" pitchFamily="2" charset="2"/>
              <a:buChar char="§"/>
            </a:pPr>
            <a:r>
              <a:rPr lang="es-ES" sz="2400" dirty="0" smtClean="0"/>
              <a:t>Fragment Shader</a:t>
            </a:r>
          </a:p>
          <a:p>
            <a:pPr lvl="5">
              <a:buFont typeface="Wingdings" panose="05000000000000000000" pitchFamily="2" charset="2"/>
              <a:buChar char="§"/>
            </a:pPr>
            <a:r>
              <a:rPr lang="es-ES" sz="2400" dirty="0" smtClean="0"/>
              <a:t>Texturas</a:t>
            </a:r>
          </a:p>
          <a:p>
            <a:pPr lvl="5">
              <a:buFont typeface="Wingdings" panose="05000000000000000000" pitchFamily="2" charset="2"/>
              <a:buChar char="§"/>
            </a:pPr>
            <a:r>
              <a:rPr lang="es-ES" sz="2400" dirty="0" smtClean="0"/>
              <a:t>Otras propiedades</a:t>
            </a:r>
          </a:p>
          <a:p>
            <a:pPr lvl="1"/>
            <a:endParaRPr lang="es-ES" dirty="0" smtClean="0"/>
          </a:p>
          <a:p>
            <a:pPr lvl="1"/>
            <a:endParaRPr lang="es-E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472390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1825944"/>
            <a:ext cx="10753725" cy="4524056"/>
          </a:xfrm>
        </p:spPr>
        <p:txBody>
          <a:bodyPr/>
          <a:lstStyle/>
          <a:p>
            <a:r>
              <a:rPr lang="es-ES" b="1" dirty="0" smtClean="0"/>
              <a:t>Texturizado</a:t>
            </a:r>
          </a:p>
        </p:txBody>
      </p:sp>
      <p:grpSp>
        <p:nvGrpSpPr>
          <p:cNvPr id="11" name="Grupo 10"/>
          <p:cNvGrpSpPr/>
          <p:nvPr/>
        </p:nvGrpSpPr>
        <p:grpSpPr>
          <a:xfrm>
            <a:off x="2199290" y="2902269"/>
            <a:ext cx="2076450" cy="2703193"/>
            <a:chOff x="1932590" y="2736849"/>
            <a:chExt cx="2076450" cy="2703193"/>
          </a:xfrm>
        </p:grpSpPr>
        <p:pic>
          <p:nvPicPr>
            <p:cNvPr id="5" name="Imagen 4" descr="panel2_Diffus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2590" y="2736849"/>
              <a:ext cx="2076450" cy="2124075"/>
            </a:xfrm>
            <a:prstGeom prst="rect">
              <a:avLst/>
            </a:prstGeom>
            <a:noFill/>
            <a:ln>
              <a:noFill/>
            </a:ln>
          </p:spPr>
        </p:pic>
        <p:sp>
          <p:nvSpPr>
            <p:cNvPr id="8" name="Marcador de contenido 2"/>
            <p:cNvSpPr txBox="1">
              <a:spLocks/>
            </p:cNvSpPr>
            <p:nvPr/>
          </p:nvSpPr>
          <p:spPr>
            <a:xfrm>
              <a:off x="1932590" y="5039044"/>
              <a:ext cx="2076449" cy="400998"/>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s-ES" b="1" dirty="0" smtClean="0"/>
                <a:t>Difusa</a:t>
              </a:r>
            </a:p>
          </p:txBody>
        </p:sp>
      </p:grpSp>
      <p:grpSp>
        <p:nvGrpSpPr>
          <p:cNvPr id="12" name="Grupo 11"/>
          <p:cNvGrpSpPr/>
          <p:nvPr/>
        </p:nvGrpSpPr>
        <p:grpSpPr>
          <a:xfrm>
            <a:off x="4867274" y="2919808"/>
            <a:ext cx="2076450" cy="2668114"/>
            <a:chOff x="4600574" y="2736849"/>
            <a:chExt cx="2076450" cy="2668114"/>
          </a:xfrm>
        </p:grpSpPr>
        <p:pic>
          <p:nvPicPr>
            <p:cNvPr id="6" name="Imagen 5" descr="Mapa de normales"/>
            <p:cNvPicPr/>
            <p:nvPr/>
          </p:nvPicPr>
          <p:blipFill>
            <a:blip r:embed="rId4">
              <a:extLst>
                <a:ext uri="{28A0092B-C50C-407E-A947-70E740481C1C}">
                  <a14:useLocalDpi xmlns:a14="http://schemas.microsoft.com/office/drawing/2010/main" val="0"/>
                </a:ext>
              </a:extLst>
            </a:blip>
            <a:srcRect/>
            <a:stretch>
              <a:fillRect/>
            </a:stretch>
          </p:blipFill>
          <p:spPr bwMode="auto">
            <a:xfrm>
              <a:off x="4600574" y="2736849"/>
              <a:ext cx="2076450" cy="2124075"/>
            </a:xfrm>
            <a:prstGeom prst="rect">
              <a:avLst/>
            </a:prstGeom>
            <a:noFill/>
            <a:ln>
              <a:noFill/>
            </a:ln>
          </p:spPr>
        </p:pic>
        <p:sp>
          <p:nvSpPr>
            <p:cNvPr id="9" name="Marcador de contenido 2"/>
            <p:cNvSpPr txBox="1">
              <a:spLocks/>
            </p:cNvSpPr>
            <p:nvPr/>
          </p:nvSpPr>
          <p:spPr>
            <a:xfrm>
              <a:off x="4600575" y="5003965"/>
              <a:ext cx="2076449" cy="400998"/>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s-ES" b="1" dirty="0" smtClean="0"/>
                <a:t>Normal</a:t>
              </a:r>
            </a:p>
          </p:txBody>
        </p:sp>
      </p:grpSp>
      <p:grpSp>
        <p:nvGrpSpPr>
          <p:cNvPr id="13" name="Grupo 12"/>
          <p:cNvGrpSpPr/>
          <p:nvPr/>
        </p:nvGrpSpPr>
        <p:grpSpPr>
          <a:xfrm>
            <a:off x="7535258" y="2907902"/>
            <a:ext cx="2076450" cy="2691926"/>
            <a:chOff x="7268558" y="2713037"/>
            <a:chExt cx="2076450" cy="2691926"/>
          </a:xfrm>
        </p:grpSpPr>
        <p:pic>
          <p:nvPicPr>
            <p:cNvPr id="7" name="Imagen 6" descr="C:\Users\Santiago\AppData\Local\Microsoft\Windows\INetCache\Content.Word\Panel2_especular.png"/>
            <p:cNvPicPr/>
            <p:nvPr/>
          </p:nvPicPr>
          <p:blipFill>
            <a:blip r:embed="rId5">
              <a:extLst>
                <a:ext uri="{28A0092B-C50C-407E-A947-70E740481C1C}">
                  <a14:useLocalDpi xmlns:a14="http://schemas.microsoft.com/office/drawing/2010/main" val="0"/>
                </a:ext>
              </a:extLst>
            </a:blip>
            <a:srcRect/>
            <a:stretch>
              <a:fillRect/>
            </a:stretch>
          </p:blipFill>
          <p:spPr bwMode="auto">
            <a:xfrm>
              <a:off x="7268558" y="2713037"/>
              <a:ext cx="2076450" cy="2147887"/>
            </a:xfrm>
            <a:prstGeom prst="rect">
              <a:avLst/>
            </a:prstGeom>
            <a:noFill/>
            <a:ln>
              <a:noFill/>
            </a:ln>
          </p:spPr>
        </p:pic>
        <p:sp>
          <p:nvSpPr>
            <p:cNvPr id="10" name="Marcador de contenido 2"/>
            <p:cNvSpPr txBox="1">
              <a:spLocks/>
            </p:cNvSpPr>
            <p:nvPr/>
          </p:nvSpPr>
          <p:spPr>
            <a:xfrm>
              <a:off x="7268558" y="5003965"/>
              <a:ext cx="2076449" cy="400998"/>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s-ES" b="1" dirty="0" smtClean="0"/>
                <a:t>Especular</a:t>
              </a:r>
            </a:p>
          </p:txBody>
        </p:sp>
      </p:grpSp>
      <p:sp>
        <p:nvSpPr>
          <p:cNvPr id="4" name="Marcador de número de diapositiva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62996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a">
  <a:themeElements>
    <a:clrScheme name="Metropolitana">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TM03457491[[fn=Metrópoli]]</Template>
  <TotalTime>960</TotalTime>
  <Words>1000</Words>
  <Application>Microsoft Office PowerPoint</Application>
  <PresentationFormat>Panorámica</PresentationFormat>
  <Paragraphs>260</Paragraphs>
  <Slides>21</Slides>
  <Notes>19</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9" baseType="lpstr">
      <vt:lpstr>Arial</vt:lpstr>
      <vt:lpstr>Calibri</vt:lpstr>
      <vt:lpstr>Calibri Light</vt:lpstr>
      <vt:lpstr>Cambria Math</vt:lpstr>
      <vt:lpstr>Helvetica</vt:lpstr>
      <vt:lpstr>Wingdings</vt:lpstr>
      <vt:lpstr>Metropolitana</vt:lpstr>
      <vt:lpstr>Adobe Photoshop Image</vt:lpstr>
      <vt:lpstr>Editor de materiales para modelos en 3D basado en nodos</vt:lpstr>
      <vt:lpstr>Introducción </vt:lpstr>
      <vt:lpstr>Objetivos</vt:lpstr>
      <vt:lpstr>Estado del arte</vt:lpstr>
      <vt:lpstr>Estado del arte</vt:lpstr>
      <vt:lpstr>Estado del arte</vt:lpstr>
      <vt:lpstr>Estado del arte</vt:lpstr>
      <vt:lpstr>Estado del arte</vt:lpstr>
      <vt:lpstr>Estado del arte</vt:lpstr>
      <vt:lpstr>Estado del arte</vt:lpstr>
      <vt:lpstr>Metodología y Herramientas</vt:lpstr>
      <vt:lpstr>Modelo Propuesto</vt:lpstr>
      <vt:lpstr>Modelo Propuesto</vt:lpstr>
      <vt:lpstr>Modelo Propuesto</vt:lpstr>
      <vt:lpstr>Modelo Propuesto</vt:lpstr>
      <vt:lpstr>Modelo Propuesto</vt:lpstr>
      <vt:lpstr>Presentación de PowerPoint</vt:lpstr>
      <vt:lpstr>Experimentación </vt:lpstr>
      <vt:lpstr>Conclusión y trabajos futuros</vt:lpstr>
      <vt:lpstr>Conclusión y trabajos futuros</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Editor de materiales para modelos en 3D basado en nodos</dc:title>
  <dc:creator>Santiago Palacio</dc:creator>
  <cp:lastModifiedBy>Santiago Palacio</cp:lastModifiedBy>
  <cp:revision>92</cp:revision>
  <dcterms:created xsi:type="dcterms:W3CDTF">2015-09-08T17:36:16Z</dcterms:created>
  <dcterms:modified xsi:type="dcterms:W3CDTF">2015-09-14T23:02:31Z</dcterms:modified>
</cp:coreProperties>
</file>