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37"/>
  </p:notesMasterIdLst>
  <p:handoutMasterIdLst>
    <p:handoutMasterId r:id="rId38"/>
  </p:handoutMasterIdLst>
  <p:sldIdLst>
    <p:sldId id="256" r:id="rId2"/>
    <p:sldId id="266" r:id="rId3"/>
    <p:sldId id="267" r:id="rId4"/>
    <p:sldId id="268" r:id="rId5"/>
    <p:sldId id="269" r:id="rId6"/>
    <p:sldId id="271" r:id="rId7"/>
    <p:sldId id="272" r:id="rId8"/>
    <p:sldId id="270" r:id="rId9"/>
    <p:sldId id="273" r:id="rId10"/>
    <p:sldId id="274" r:id="rId11"/>
    <p:sldId id="275" r:id="rId12"/>
    <p:sldId id="276" r:id="rId13"/>
    <p:sldId id="277" r:id="rId14"/>
    <p:sldId id="261" r:id="rId15"/>
    <p:sldId id="278" r:id="rId16"/>
    <p:sldId id="279" r:id="rId17"/>
    <p:sldId id="281" r:id="rId18"/>
    <p:sldId id="280" r:id="rId19"/>
    <p:sldId id="282" r:id="rId20"/>
    <p:sldId id="294" r:id="rId21"/>
    <p:sldId id="283" r:id="rId22"/>
    <p:sldId id="284" r:id="rId23"/>
    <p:sldId id="285" r:id="rId24"/>
    <p:sldId id="286" r:id="rId25"/>
    <p:sldId id="295" r:id="rId26"/>
    <p:sldId id="287" r:id="rId27"/>
    <p:sldId id="289" r:id="rId28"/>
    <p:sldId id="290" r:id="rId29"/>
    <p:sldId id="296" r:id="rId30"/>
    <p:sldId id="297" r:id="rId31"/>
    <p:sldId id="288" r:id="rId32"/>
    <p:sldId id="291" r:id="rId33"/>
    <p:sldId id="293" r:id="rId34"/>
    <p:sldId id="292" r:id="rId35"/>
    <p:sldId id="298" r:id="rId36"/>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D6CD"/>
    <a:srgbClr val="C8C2BE"/>
    <a:srgbClr val="A396A3"/>
    <a:srgbClr val="D7786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0"/>
    <p:restoredTop sz="96197"/>
  </p:normalViewPr>
  <p:slideViewPr>
    <p:cSldViewPr snapToGrid="0" snapToObjects="1">
      <p:cViewPr varScale="1">
        <p:scale>
          <a:sx n="228" d="100"/>
          <a:sy n="228" d="100"/>
        </p:scale>
        <p:origin x="176" y="424"/>
      </p:cViewPr>
      <p:guideLst>
        <p:guide orient="horz" pos="1620"/>
        <p:guide pos="2880"/>
      </p:guideLst>
    </p:cSldViewPr>
  </p:slideViewPr>
  <p:outlineViewPr>
    <p:cViewPr>
      <p:scale>
        <a:sx n="33" d="100"/>
        <a:sy n="33" d="100"/>
      </p:scale>
      <p:origin x="0" y="0"/>
    </p:cViewPr>
  </p:outlineViewPr>
  <p:notesTextViewPr>
    <p:cViewPr>
      <p:scale>
        <a:sx n="170" d="100"/>
        <a:sy n="170" d="100"/>
      </p:scale>
      <p:origin x="0" y="0"/>
    </p:cViewPr>
  </p:notesTextViewPr>
  <p:notesViewPr>
    <p:cSldViewPr snapToGrid="0" snapToObjects="1">
      <p:cViewPr varScale="1">
        <p:scale>
          <a:sx n="170" d="100"/>
          <a:sy n="170" d="100"/>
        </p:scale>
        <p:origin x="65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latin typeface="Source Sans Pro" charset="0"/>
              <a:ea typeface="Source Sans Pro" charset="0"/>
              <a:cs typeface="Source Sans Pro" charset="0"/>
            </a:endParaRPr>
          </a:p>
        </p:txBody>
      </p:sp>
      <p:sp>
        <p:nvSpPr>
          <p:cNvPr id="3" name="Plassholder for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F15ACB-6D39-BD4E-B219-F3F80F4D5658}" type="datetimeFigureOut">
              <a:rPr lang="nb-NO" smtClean="0">
                <a:latin typeface="Source Sans Pro" charset="0"/>
                <a:ea typeface="Source Sans Pro" charset="0"/>
                <a:cs typeface="Source Sans Pro" charset="0"/>
              </a:rPr>
              <a:t>22.03.2023</a:t>
            </a:fld>
            <a:endParaRPr lang="nb-NO">
              <a:latin typeface="Source Sans Pro" charset="0"/>
              <a:ea typeface="Source Sans Pro" charset="0"/>
              <a:cs typeface="Source Sans Pro" charset="0"/>
            </a:endParaRPr>
          </a:p>
        </p:txBody>
      </p:sp>
      <p:sp>
        <p:nvSpPr>
          <p:cNvPr id="4" name="Plassholder for bunn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latin typeface="Source Sans Pro" charset="0"/>
              <a:ea typeface="Source Sans Pro" charset="0"/>
              <a:cs typeface="Source Sans Pro" charset="0"/>
            </a:endParaRPr>
          </a:p>
        </p:txBody>
      </p:sp>
      <p:sp>
        <p:nvSpPr>
          <p:cNvPr id="5" name="Plassholder for lysbilde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53D036-F3E9-EE46-9B35-EC7759C2F543}" type="slidenum">
              <a:rPr lang="nb-NO" smtClean="0">
                <a:latin typeface="Source Sans Pro" charset="0"/>
                <a:ea typeface="Source Sans Pro" charset="0"/>
                <a:cs typeface="Source Sans Pro" charset="0"/>
              </a:rPr>
              <a:t>‹#›</a:t>
            </a:fld>
            <a:endParaRPr lang="nb-NO">
              <a:latin typeface="Source Sans Pro" charset="0"/>
              <a:ea typeface="Source Sans Pro" charset="0"/>
              <a:cs typeface="Source Sans Pro" charset="0"/>
            </a:endParaRPr>
          </a:p>
        </p:txBody>
      </p:sp>
    </p:spTree>
    <p:extLst>
      <p:ext uri="{BB962C8B-B14F-4D97-AF65-F5344CB8AC3E}">
        <p14:creationId xmlns:p14="http://schemas.microsoft.com/office/powerpoint/2010/main" val="3636154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ource Sans Pro" charset="0"/>
                <a:ea typeface="Source Sans Pro" charset="0"/>
                <a:cs typeface="Source Sans Pro" charset="0"/>
              </a:defRPr>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ource Sans Pro" charset="0"/>
                <a:ea typeface="Source Sans Pro" charset="0"/>
                <a:cs typeface="Source Sans Pro" charset="0"/>
              </a:defRPr>
            </a:lvl1pPr>
          </a:lstStyle>
          <a:p>
            <a:fld id="{69444867-3A3C-8F4F-AA72-C1B9EB729F72}" type="datetimeFigureOut">
              <a:rPr lang="nb-NO" smtClean="0"/>
              <a:pPr/>
              <a:t>22.03.2023</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ource Sans Pro" charset="0"/>
                <a:ea typeface="Source Sans Pro" charset="0"/>
                <a:cs typeface="Source Sans Pro" charset="0"/>
              </a:defRPr>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ource Sans Pro" charset="0"/>
                <a:ea typeface="Source Sans Pro" charset="0"/>
                <a:cs typeface="Source Sans Pro" charset="0"/>
              </a:defRPr>
            </a:lvl1pPr>
          </a:lstStyle>
          <a:p>
            <a:fld id="{F45C457E-F630-C147-B67D-734B6B1CD9DE}" type="slidenum">
              <a:rPr lang="nb-NO" smtClean="0"/>
              <a:pPr/>
              <a:t>‹#›</a:t>
            </a:fld>
            <a:endParaRPr lang="nb-NO"/>
          </a:p>
        </p:txBody>
      </p:sp>
    </p:spTree>
    <p:extLst>
      <p:ext uri="{BB962C8B-B14F-4D97-AF65-F5344CB8AC3E}">
        <p14:creationId xmlns:p14="http://schemas.microsoft.com/office/powerpoint/2010/main" val="16730815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Source Sans Pro" charset="0"/>
        <a:ea typeface="Source Sans Pro" charset="0"/>
        <a:cs typeface="Source Sans Pro" charset="0"/>
      </a:defRPr>
    </a:lvl1pPr>
    <a:lvl2pPr marL="457200" algn="l" defTabSz="457200" rtl="0" eaLnBrk="1" latinLnBrk="0" hangingPunct="1">
      <a:defRPr sz="1200" kern="1200">
        <a:solidFill>
          <a:schemeClr val="tx1"/>
        </a:solidFill>
        <a:latin typeface="Source Sans Pro" charset="0"/>
        <a:ea typeface="Source Sans Pro" charset="0"/>
        <a:cs typeface="Source Sans Pro" charset="0"/>
      </a:defRPr>
    </a:lvl2pPr>
    <a:lvl3pPr marL="914400" algn="l" defTabSz="457200" rtl="0" eaLnBrk="1" latinLnBrk="0" hangingPunct="1">
      <a:defRPr sz="1200" kern="1200">
        <a:solidFill>
          <a:schemeClr val="tx1"/>
        </a:solidFill>
        <a:latin typeface="Source Sans Pro" charset="0"/>
        <a:ea typeface="Source Sans Pro" charset="0"/>
        <a:cs typeface="Source Sans Pro" charset="0"/>
      </a:defRPr>
    </a:lvl3pPr>
    <a:lvl4pPr marL="1371600" algn="l" defTabSz="457200" rtl="0" eaLnBrk="1" latinLnBrk="0" hangingPunct="1">
      <a:defRPr sz="1200" kern="1200">
        <a:solidFill>
          <a:schemeClr val="tx1"/>
        </a:solidFill>
        <a:latin typeface="Source Sans Pro" charset="0"/>
        <a:ea typeface="Source Sans Pro" charset="0"/>
        <a:cs typeface="Source Sans Pro" charset="0"/>
      </a:defRPr>
    </a:lvl4pPr>
    <a:lvl5pPr marL="1828800" algn="l" defTabSz="457200" rtl="0" eaLnBrk="1" latinLnBrk="0" hangingPunct="1">
      <a:defRPr sz="1200" kern="1200">
        <a:solidFill>
          <a:schemeClr val="tx1"/>
        </a:solidFill>
        <a:latin typeface="Source Sans Pro" charset="0"/>
        <a:ea typeface="Source Sans Pro" charset="0"/>
        <a:cs typeface="Source Sans Pro"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latin typeface="Source Sans Pro" charset="0"/>
                <a:ea typeface="Source Sans Pro" charset="0"/>
                <a:cs typeface="Source Sans Pro" charset="0"/>
              </a:rPr>
              <a:t>1</a:t>
            </a:fld>
            <a:endParaRPr lang="nb-NO">
              <a:latin typeface="Source Sans Pro" charset="0"/>
              <a:ea typeface="Source Sans Pro" charset="0"/>
              <a:cs typeface="Source Sans Pro" charset="0"/>
            </a:endParaRPr>
          </a:p>
        </p:txBody>
      </p:sp>
    </p:spTree>
    <p:extLst>
      <p:ext uri="{BB962C8B-B14F-4D97-AF65-F5344CB8AC3E}">
        <p14:creationId xmlns:p14="http://schemas.microsoft.com/office/powerpoint/2010/main" val="407666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10</a:t>
            </a:fld>
            <a:endParaRPr lang="nb-NO"/>
          </a:p>
        </p:txBody>
      </p:sp>
    </p:spTree>
    <p:extLst>
      <p:ext uri="{BB962C8B-B14F-4D97-AF65-F5344CB8AC3E}">
        <p14:creationId xmlns:p14="http://schemas.microsoft.com/office/powerpoint/2010/main" val="2697439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11</a:t>
            </a:fld>
            <a:endParaRPr lang="nb-NO"/>
          </a:p>
        </p:txBody>
      </p:sp>
    </p:spTree>
    <p:extLst>
      <p:ext uri="{BB962C8B-B14F-4D97-AF65-F5344CB8AC3E}">
        <p14:creationId xmlns:p14="http://schemas.microsoft.com/office/powerpoint/2010/main" val="3276590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12</a:t>
            </a:fld>
            <a:endParaRPr lang="nb-NO"/>
          </a:p>
        </p:txBody>
      </p:sp>
    </p:spTree>
    <p:extLst>
      <p:ext uri="{BB962C8B-B14F-4D97-AF65-F5344CB8AC3E}">
        <p14:creationId xmlns:p14="http://schemas.microsoft.com/office/powerpoint/2010/main" val="1364766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13</a:t>
            </a:fld>
            <a:endParaRPr lang="nb-NO"/>
          </a:p>
        </p:txBody>
      </p:sp>
    </p:spTree>
    <p:extLst>
      <p:ext uri="{BB962C8B-B14F-4D97-AF65-F5344CB8AC3E}">
        <p14:creationId xmlns:p14="http://schemas.microsoft.com/office/powerpoint/2010/main" val="3286381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14</a:t>
            </a:fld>
            <a:endParaRPr lang="nb-NO"/>
          </a:p>
        </p:txBody>
      </p:sp>
    </p:spTree>
    <p:extLst>
      <p:ext uri="{BB962C8B-B14F-4D97-AF65-F5344CB8AC3E}">
        <p14:creationId xmlns:p14="http://schemas.microsoft.com/office/powerpoint/2010/main" val="130001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15</a:t>
            </a:fld>
            <a:endParaRPr lang="nb-NO"/>
          </a:p>
        </p:txBody>
      </p:sp>
    </p:spTree>
    <p:extLst>
      <p:ext uri="{BB962C8B-B14F-4D97-AF65-F5344CB8AC3E}">
        <p14:creationId xmlns:p14="http://schemas.microsoft.com/office/powerpoint/2010/main" val="1446790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latin typeface="Source Sans Pro" charset="0"/>
                <a:ea typeface="Source Sans Pro" charset="0"/>
                <a:cs typeface="Source Sans Pro" charset="0"/>
              </a:rPr>
              <a:t>16</a:t>
            </a:fld>
            <a:endParaRPr lang="nb-NO">
              <a:latin typeface="Source Sans Pro" charset="0"/>
              <a:ea typeface="Source Sans Pro" charset="0"/>
              <a:cs typeface="Source Sans Pro" charset="0"/>
            </a:endParaRPr>
          </a:p>
        </p:txBody>
      </p:sp>
    </p:spTree>
    <p:extLst>
      <p:ext uri="{BB962C8B-B14F-4D97-AF65-F5344CB8AC3E}">
        <p14:creationId xmlns:p14="http://schemas.microsoft.com/office/powerpoint/2010/main" val="491043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35</a:t>
            </a:fld>
            <a:endParaRPr lang="nb-NO"/>
          </a:p>
        </p:txBody>
      </p:sp>
    </p:spTree>
    <p:extLst>
      <p:ext uri="{BB962C8B-B14F-4D97-AF65-F5344CB8AC3E}">
        <p14:creationId xmlns:p14="http://schemas.microsoft.com/office/powerpoint/2010/main" val="43065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b="0" dirty="0">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2</a:t>
            </a:fld>
            <a:endParaRPr lang="nb-NO"/>
          </a:p>
        </p:txBody>
      </p:sp>
    </p:spTree>
    <p:extLst>
      <p:ext uri="{BB962C8B-B14F-4D97-AF65-F5344CB8AC3E}">
        <p14:creationId xmlns:p14="http://schemas.microsoft.com/office/powerpoint/2010/main" val="212374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3</a:t>
            </a:fld>
            <a:endParaRPr lang="nb-NO"/>
          </a:p>
        </p:txBody>
      </p:sp>
    </p:spTree>
    <p:extLst>
      <p:ext uri="{BB962C8B-B14F-4D97-AF65-F5344CB8AC3E}">
        <p14:creationId xmlns:p14="http://schemas.microsoft.com/office/powerpoint/2010/main" val="193278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4</a:t>
            </a:fld>
            <a:endParaRPr lang="nb-NO"/>
          </a:p>
        </p:txBody>
      </p:sp>
    </p:spTree>
    <p:extLst>
      <p:ext uri="{BB962C8B-B14F-4D97-AF65-F5344CB8AC3E}">
        <p14:creationId xmlns:p14="http://schemas.microsoft.com/office/powerpoint/2010/main" val="76851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5</a:t>
            </a:fld>
            <a:endParaRPr lang="nb-NO"/>
          </a:p>
        </p:txBody>
      </p:sp>
    </p:spTree>
    <p:extLst>
      <p:ext uri="{BB962C8B-B14F-4D97-AF65-F5344CB8AC3E}">
        <p14:creationId xmlns:p14="http://schemas.microsoft.com/office/powerpoint/2010/main" val="2128748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6</a:t>
            </a:fld>
            <a:endParaRPr lang="nb-NO"/>
          </a:p>
        </p:txBody>
      </p:sp>
    </p:spTree>
    <p:extLst>
      <p:ext uri="{BB962C8B-B14F-4D97-AF65-F5344CB8AC3E}">
        <p14:creationId xmlns:p14="http://schemas.microsoft.com/office/powerpoint/2010/main" val="294488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7</a:t>
            </a:fld>
            <a:endParaRPr lang="nb-NO"/>
          </a:p>
        </p:txBody>
      </p:sp>
    </p:spTree>
    <p:extLst>
      <p:ext uri="{BB962C8B-B14F-4D97-AF65-F5344CB8AC3E}">
        <p14:creationId xmlns:p14="http://schemas.microsoft.com/office/powerpoint/2010/main" val="66589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8</a:t>
            </a:fld>
            <a:endParaRPr lang="nb-NO"/>
          </a:p>
        </p:txBody>
      </p:sp>
    </p:spTree>
    <p:extLst>
      <p:ext uri="{BB962C8B-B14F-4D97-AF65-F5344CB8AC3E}">
        <p14:creationId xmlns:p14="http://schemas.microsoft.com/office/powerpoint/2010/main" val="2278480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latin typeface="Source Sans Pro" charset="0"/>
              <a:ea typeface="Source Sans Pro" charset="0"/>
              <a:cs typeface="Source Sans Pro" charset="0"/>
            </a:endParaRPr>
          </a:p>
        </p:txBody>
      </p:sp>
      <p:sp>
        <p:nvSpPr>
          <p:cNvPr id="4" name="Plassholder for lysbildenummer 3"/>
          <p:cNvSpPr>
            <a:spLocks noGrp="1"/>
          </p:cNvSpPr>
          <p:nvPr>
            <p:ph type="sldNum" sz="quarter" idx="10"/>
          </p:nvPr>
        </p:nvSpPr>
        <p:spPr/>
        <p:txBody>
          <a:bodyPr/>
          <a:lstStyle/>
          <a:p>
            <a:fld id="{F45C457E-F630-C147-B67D-734B6B1CD9DE}" type="slidenum">
              <a:rPr lang="nb-NO" smtClean="0"/>
              <a:t>9</a:t>
            </a:fld>
            <a:endParaRPr lang="nb-NO"/>
          </a:p>
        </p:txBody>
      </p:sp>
    </p:spTree>
    <p:extLst>
      <p:ext uri="{BB962C8B-B14F-4D97-AF65-F5344CB8AC3E}">
        <p14:creationId xmlns:p14="http://schemas.microsoft.com/office/powerpoint/2010/main" val="1288537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nb-NO" dirty="0" err="1"/>
              <a:t>Click</a:t>
            </a:r>
            <a:r>
              <a:rPr lang="nb-NO" dirty="0"/>
              <a:t> to </a:t>
            </a:r>
            <a:r>
              <a:rPr lang="nb-NO" dirty="0" err="1"/>
              <a:t>edit</a:t>
            </a:r>
            <a:r>
              <a:rPr lang="nb-NO" dirty="0"/>
              <a:t> </a:t>
            </a:r>
            <a:r>
              <a:rPr lang="nb-NO" dirty="0" err="1"/>
              <a:t>title</a:t>
            </a:r>
            <a:r>
              <a:rPr lang="nb-NO" dirty="0"/>
              <a:t> styles</a:t>
            </a:r>
          </a:p>
        </p:txBody>
      </p:sp>
      <p:sp>
        <p:nvSpPr>
          <p:cNvPr id="3" name="Plassholder for innhold 2"/>
          <p:cNvSpPr>
            <a:spLocks noGrp="1"/>
          </p:cNvSpPr>
          <p:nvPr>
            <p:ph idx="1" hasCustomPrompt="1"/>
          </p:nvPr>
        </p:nvSpPr>
        <p:spPr/>
        <p:txBody>
          <a:bodyPr/>
          <a:lstStyle>
            <a:lvl1pPr marL="342900" marR="0" indent="-342900" algn="l" defTabSz="457200" rtl="0" eaLnBrk="1" fontAlgn="auto" latinLnBrk="0" hangingPunct="1">
              <a:lnSpc>
                <a:spcPct val="100000"/>
              </a:lnSpc>
              <a:spcBef>
                <a:spcPct val="20000"/>
              </a:spcBef>
              <a:spcAft>
                <a:spcPts val="0"/>
              </a:spcAft>
              <a:buClrTx/>
              <a:buSzPct val="100000"/>
              <a:buFontTx/>
              <a:buBlip>
                <a:blip r:embed="rId2"/>
              </a:buBlip>
              <a:tabLst/>
              <a:defRPr/>
            </a:lvl1pPr>
          </a:lstStyle>
          <a:p>
            <a:pPr rtl="0"/>
            <a:r>
              <a:rPr lang="nb-NO" dirty="0" err="1">
                <a:effectLst/>
              </a:rPr>
              <a:t>Click</a:t>
            </a:r>
            <a:r>
              <a:rPr lang="nb-NO" dirty="0">
                <a:effectLst/>
              </a:rPr>
              <a:t> to </a:t>
            </a:r>
            <a:r>
              <a:rPr lang="nb-NO" dirty="0" err="1">
                <a:effectLst/>
              </a:rPr>
              <a:t>edit</a:t>
            </a:r>
            <a:r>
              <a:rPr lang="nb-NO" dirty="0">
                <a:effectLst/>
              </a:rPr>
              <a:t> Master </a:t>
            </a:r>
            <a:r>
              <a:rPr lang="nb-NO" dirty="0" err="1">
                <a:effectLst/>
              </a:rPr>
              <a:t>text</a:t>
            </a:r>
            <a:r>
              <a:rPr lang="nb-NO" dirty="0">
                <a:effectLst/>
              </a:rPr>
              <a:t> styles</a:t>
            </a:r>
          </a:p>
          <a:p>
            <a:pPr lvl="1" rtl="0"/>
            <a:r>
              <a:rPr lang="nb-NO" dirty="0" err="1">
                <a:effectLst/>
              </a:rPr>
              <a:t>second</a:t>
            </a:r>
            <a:r>
              <a:rPr lang="nb-NO" dirty="0">
                <a:effectLst/>
              </a:rPr>
              <a:t> </a:t>
            </a:r>
            <a:r>
              <a:rPr lang="nb-NO" dirty="0" err="1">
                <a:effectLst/>
              </a:rPr>
              <a:t>level</a:t>
            </a:r>
            <a:endParaRPr lang="nb-NO" dirty="0">
              <a:effectLst/>
            </a:endParaRPr>
          </a:p>
          <a:p>
            <a:pPr lvl="2" rtl="0"/>
            <a:r>
              <a:rPr lang="nb-NO" dirty="0" err="1">
                <a:effectLst/>
              </a:rPr>
              <a:t>third</a:t>
            </a:r>
            <a:r>
              <a:rPr lang="nb-NO" dirty="0">
                <a:effectLst/>
              </a:rPr>
              <a:t> </a:t>
            </a:r>
            <a:r>
              <a:rPr lang="nb-NO" dirty="0" err="1">
                <a:effectLst/>
              </a:rPr>
              <a:t>level</a:t>
            </a:r>
            <a:endParaRPr lang="nb-NO" dirty="0">
              <a:effectLst/>
            </a:endParaRPr>
          </a:p>
          <a:p>
            <a:pPr lvl="3" rtl="0"/>
            <a:r>
              <a:rPr lang="nb-NO" dirty="0" err="1">
                <a:effectLst/>
              </a:rPr>
              <a:t>fourth</a:t>
            </a:r>
            <a:r>
              <a:rPr lang="nb-NO" dirty="0">
                <a:effectLst/>
              </a:rPr>
              <a:t> </a:t>
            </a:r>
            <a:r>
              <a:rPr lang="nb-NO" dirty="0" err="1">
                <a:effectLst/>
              </a:rPr>
              <a:t>level</a:t>
            </a:r>
            <a:endParaRPr lang="nb-NO" dirty="0">
              <a:effectLst/>
            </a:endParaRPr>
          </a:p>
          <a:p>
            <a:pPr lvl="4" rtl="0"/>
            <a:r>
              <a:rPr lang="nb-NO" dirty="0" err="1">
                <a:effectLst/>
              </a:rPr>
              <a:t>fifth</a:t>
            </a:r>
            <a:r>
              <a:rPr lang="nb-NO" dirty="0">
                <a:effectLst/>
              </a:rPr>
              <a:t> </a:t>
            </a:r>
            <a:r>
              <a:rPr lang="nb-NO" dirty="0" err="1">
                <a:effectLst/>
              </a:rPr>
              <a:t>level</a:t>
            </a:r>
            <a:endParaRPr lang="nb-NO" dirty="0">
              <a:effectLst/>
            </a:endParaRPr>
          </a:p>
        </p:txBody>
      </p:sp>
      <p:sp>
        <p:nvSpPr>
          <p:cNvPr id="7" name="Plassholder for dato 6"/>
          <p:cNvSpPr>
            <a:spLocks noGrp="1"/>
          </p:cNvSpPr>
          <p:nvPr>
            <p:ph type="dt" sz="half" idx="10"/>
          </p:nvPr>
        </p:nvSpPr>
        <p:spPr/>
        <p:txBody>
          <a:bodyPr/>
          <a:lstStyle/>
          <a:p>
            <a:fld id="{2DA3C812-2013-4249-A5D6-AA9D74EA37D3}" type="datetime1">
              <a:rPr lang="nb-NO" smtClean="0"/>
              <a:t>22.03.2023</a:t>
            </a:fld>
            <a:endParaRPr lang="nb-NO"/>
          </a:p>
        </p:txBody>
      </p:sp>
      <p:sp>
        <p:nvSpPr>
          <p:cNvPr id="8" name="Plassholder for bunntekst 7"/>
          <p:cNvSpPr>
            <a:spLocks noGrp="1"/>
          </p:cNvSpPr>
          <p:nvPr>
            <p:ph type="ftr" sz="quarter" idx="11"/>
          </p:nvPr>
        </p:nvSpPr>
        <p:spPr/>
        <p:txBody>
          <a:bodyPr/>
          <a:lstStyle/>
          <a:p>
            <a:r>
              <a:rPr lang="nb-NO"/>
              <a:t>First name Last name | Faculty</a:t>
            </a:r>
          </a:p>
        </p:txBody>
      </p:sp>
      <p:sp>
        <p:nvSpPr>
          <p:cNvPr id="9" name="Plassholder for lysbildenummer 8"/>
          <p:cNvSpPr>
            <a:spLocks noGrp="1"/>
          </p:cNvSpPr>
          <p:nvPr>
            <p:ph type="sldNum" sz="quarter" idx="12"/>
          </p:nvPr>
        </p:nvSpPr>
        <p:spPr/>
        <p:txBody>
          <a:bodyPr/>
          <a:lstStyle/>
          <a:p>
            <a:fld id="{28ECCE09-4EB9-D24E-99A2-F5BDA1BD657E}" type="slidenum">
              <a:rPr lang="nb-NO" smtClean="0"/>
              <a:pPr/>
              <a:t>‹#›</a:t>
            </a:fld>
            <a:endParaRPr lang="nb-NO"/>
          </a:p>
        </p:txBody>
      </p:sp>
    </p:spTree>
    <p:extLst>
      <p:ext uri="{BB962C8B-B14F-4D97-AF65-F5344CB8AC3E}">
        <p14:creationId xmlns:p14="http://schemas.microsoft.com/office/powerpoint/2010/main" val="403852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Kapittelside 1-Blaa">
    <p:bg>
      <p:bgPr>
        <a:solidFill>
          <a:srgbClr val="A396A3"/>
        </a:solidFill>
        <a:effectLst/>
      </p:bgPr>
    </p:bg>
    <p:spTree>
      <p:nvGrpSpPr>
        <p:cNvPr id="1" name=""/>
        <p:cNvGrpSpPr/>
        <p:nvPr/>
      </p:nvGrpSpPr>
      <p:grpSpPr>
        <a:xfrm>
          <a:off x="0" y="0"/>
          <a:ext cx="0" cy="0"/>
          <a:chOff x="0" y="0"/>
          <a:chExt cx="0" cy="0"/>
        </a:xfrm>
      </p:grpSpPr>
      <p:sp>
        <p:nvSpPr>
          <p:cNvPr id="10" name="Plassholder for tittel 1"/>
          <p:cNvSpPr>
            <a:spLocks noGrp="1"/>
          </p:cNvSpPr>
          <p:nvPr>
            <p:ph type="title" hasCustomPrompt="1"/>
          </p:nvPr>
        </p:nvSpPr>
        <p:spPr>
          <a:xfrm>
            <a:off x="1510632" y="761999"/>
            <a:ext cx="6075947" cy="3215106"/>
          </a:xfrm>
          <a:prstGeom prst="rect">
            <a:avLst/>
          </a:prstGeom>
        </p:spPr>
        <p:txBody>
          <a:bodyPr vert="horz" lIns="91440" tIns="45720" rIns="91440" bIns="45720" rtlCol="0" anchor="ctr">
            <a:normAutofit/>
          </a:bodyPr>
          <a:lstStyle>
            <a:lvl1pPr algn="ctr">
              <a:defRPr sz="4000">
                <a:solidFill>
                  <a:srgbClr val="FFFFFF"/>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pic>
        <p:nvPicPr>
          <p:cNvPr id="8" name="Bil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131" y="28922"/>
            <a:ext cx="3417145" cy="763052"/>
          </a:xfrm>
          <a:prstGeom prst="rect">
            <a:avLst/>
          </a:prstGeom>
        </p:spPr>
      </p:pic>
      <p:sp>
        <p:nvSpPr>
          <p:cNvPr id="2" name="Plassholder for dato 1"/>
          <p:cNvSpPr>
            <a:spLocks noGrp="1"/>
          </p:cNvSpPr>
          <p:nvPr>
            <p:ph type="dt" sz="half" idx="10"/>
          </p:nvPr>
        </p:nvSpPr>
        <p:spPr/>
        <p:txBody>
          <a:bodyPr/>
          <a:lstStyle>
            <a:lvl1pPr>
              <a:defRPr>
                <a:solidFill>
                  <a:srgbClr val="FFFFFF"/>
                </a:solidFill>
              </a:defRPr>
            </a:lvl1pPr>
          </a:lstStyle>
          <a:p>
            <a:fld id="{721E3B7C-4BCE-0246-87A2-E17DC34110E8}" type="datetime1">
              <a:rPr lang="nb-NO" smtClean="0"/>
              <a:t>22.03.2023</a:t>
            </a:fld>
            <a:endParaRPr lang="nb-NO"/>
          </a:p>
        </p:txBody>
      </p:sp>
      <p:sp>
        <p:nvSpPr>
          <p:cNvPr id="3" name="Plassholder for bunntekst 2"/>
          <p:cNvSpPr>
            <a:spLocks noGrp="1"/>
          </p:cNvSpPr>
          <p:nvPr>
            <p:ph type="ftr" sz="quarter" idx="11"/>
          </p:nvPr>
        </p:nvSpPr>
        <p:spPr/>
        <p:txBody>
          <a:bodyPr/>
          <a:lstStyle>
            <a:lvl1pPr>
              <a:defRPr>
                <a:solidFill>
                  <a:srgbClr val="FFFFFF"/>
                </a:solidFill>
              </a:defRPr>
            </a:lvl1pPr>
          </a:lstStyle>
          <a:p>
            <a:r>
              <a:rPr lang="nb-NO"/>
              <a:t>First name Last name | Faculty</a:t>
            </a:r>
          </a:p>
        </p:txBody>
      </p:sp>
      <p:sp>
        <p:nvSpPr>
          <p:cNvPr id="7" name="Plassholder for lysbildenummer 6"/>
          <p:cNvSpPr>
            <a:spLocks noGrp="1"/>
          </p:cNvSpPr>
          <p:nvPr>
            <p:ph type="sldNum" sz="quarter" idx="12"/>
          </p:nvPr>
        </p:nvSpPr>
        <p:spPr/>
        <p:txBody>
          <a:bodyPr/>
          <a:lstStyle>
            <a:lvl1pPr>
              <a:defRPr>
                <a:solidFill>
                  <a:srgbClr val="FFFFFF"/>
                </a:solidFill>
              </a:defRPr>
            </a:lvl1pPr>
          </a:lstStyle>
          <a:p>
            <a:fld id="{28ECCE09-4EB9-D24E-99A2-F5BDA1BD657E}"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Kapittelside 1-Blaa">
    <p:bg>
      <p:bgPr>
        <a:solidFill>
          <a:srgbClr val="C8C2BE"/>
        </a:solidFill>
        <a:effectLst/>
      </p:bgPr>
    </p:bg>
    <p:spTree>
      <p:nvGrpSpPr>
        <p:cNvPr id="1" name=""/>
        <p:cNvGrpSpPr/>
        <p:nvPr/>
      </p:nvGrpSpPr>
      <p:grpSpPr>
        <a:xfrm>
          <a:off x="0" y="0"/>
          <a:ext cx="0" cy="0"/>
          <a:chOff x="0" y="0"/>
          <a:chExt cx="0" cy="0"/>
        </a:xfrm>
      </p:grpSpPr>
      <p:sp>
        <p:nvSpPr>
          <p:cNvPr id="10" name="Plassholder for tittel 1"/>
          <p:cNvSpPr>
            <a:spLocks noGrp="1"/>
          </p:cNvSpPr>
          <p:nvPr>
            <p:ph type="title" hasCustomPrompt="1"/>
          </p:nvPr>
        </p:nvSpPr>
        <p:spPr>
          <a:xfrm>
            <a:off x="1510632" y="761999"/>
            <a:ext cx="6075947" cy="3215106"/>
          </a:xfrm>
          <a:prstGeom prst="rect">
            <a:avLst/>
          </a:prstGeom>
        </p:spPr>
        <p:txBody>
          <a:bodyPr vert="horz" lIns="91440" tIns="45720" rIns="91440" bIns="45720" rtlCol="0" anchor="ctr">
            <a:normAutofit/>
          </a:bodyPr>
          <a:lstStyle>
            <a:lvl1pPr algn="ctr">
              <a:defRPr sz="4000">
                <a:solidFill>
                  <a:schemeClr val="bg1"/>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sp>
        <p:nvSpPr>
          <p:cNvPr id="2" name="Plassholder for dato 1"/>
          <p:cNvSpPr>
            <a:spLocks noGrp="1"/>
          </p:cNvSpPr>
          <p:nvPr>
            <p:ph type="dt" sz="half" idx="10"/>
          </p:nvPr>
        </p:nvSpPr>
        <p:spPr/>
        <p:txBody>
          <a:bodyPr/>
          <a:lstStyle>
            <a:lvl1pPr>
              <a:defRPr>
                <a:solidFill>
                  <a:schemeClr val="bg1"/>
                </a:solidFill>
              </a:defRPr>
            </a:lvl1pPr>
          </a:lstStyle>
          <a:p>
            <a:fld id="{721E3B7C-4BCE-0246-87A2-E17DC34110E8}" type="datetime1">
              <a:rPr lang="nb-NO" smtClean="0"/>
              <a:pPr/>
              <a:t>22.03.2023</a:t>
            </a:fld>
            <a:endParaRPr lang="nb-NO"/>
          </a:p>
        </p:txBody>
      </p:sp>
      <p:sp>
        <p:nvSpPr>
          <p:cNvPr id="3" name="Plassholder for bunntekst 2"/>
          <p:cNvSpPr>
            <a:spLocks noGrp="1"/>
          </p:cNvSpPr>
          <p:nvPr>
            <p:ph type="ftr" sz="quarter" idx="11"/>
          </p:nvPr>
        </p:nvSpPr>
        <p:spPr/>
        <p:txBody>
          <a:bodyPr/>
          <a:lstStyle>
            <a:lvl1pPr>
              <a:defRPr>
                <a:solidFill>
                  <a:schemeClr val="bg1"/>
                </a:solidFill>
              </a:defRPr>
            </a:lvl1pPr>
          </a:lstStyle>
          <a:p>
            <a:r>
              <a:rPr lang="nb-NO"/>
              <a:t>First </a:t>
            </a:r>
            <a:r>
              <a:rPr lang="nb-NO" err="1"/>
              <a:t>name</a:t>
            </a:r>
            <a:r>
              <a:rPr lang="nb-NO"/>
              <a:t> Last </a:t>
            </a:r>
            <a:r>
              <a:rPr lang="nb-NO" err="1"/>
              <a:t>name</a:t>
            </a:r>
            <a:r>
              <a:rPr lang="nb-NO"/>
              <a:t> | </a:t>
            </a:r>
            <a:r>
              <a:rPr lang="nb-NO" err="1"/>
              <a:t>Faculty</a:t>
            </a:r>
            <a:endParaRPr lang="nb-NO"/>
          </a:p>
        </p:txBody>
      </p:sp>
      <p:sp>
        <p:nvSpPr>
          <p:cNvPr id="7" name="Plassholder for lysbildenummer 6"/>
          <p:cNvSpPr>
            <a:spLocks noGrp="1"/>
          </p:cNvSpPr>
          <p:nvPr>
            <p:ph type="sldNum" sz="quarter" idx="12"/>
          </p:nvPr>
        </p:nvSpPr>
        <p:spPr/>
        <p:txBody>
          <a:bodyPr/>
          <a:lstStyle>
            <a:lvl1pPr>
              <a:defRPr>
                <a:solidFill>
                  <a:schemeClr val="bg1"/>
                </a:solidFill>
              </a:defRPr>
            </a:lvl1pPr>
          </a:lstStyle>
          <a:p>
            <a:fld id="{28ECCE09-4EB9-D24E-99A2-F5BDA1BD657E}" type="slidenum">
              <a:rPr lang="nb-NO" smtClean="0"/>
              <a:pPr/>
              <a:t>‹#›</a:t>
            </a:fld>
            <a:endParaRPr lang="nb-NO"/>
          </a:p>
        </p:txBody>
      </p:sp>
      <p:pic>
        <p:nvPicPr>
          <p:cNvPr id="9" name="Bild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130" y="39869"/>
            <a:ext cx="3417145" cy="76478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pittelside 1-Hexag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Plassholder for tittel 1"/>
          <p:cNvSpPr>
            <a:spLocks noGrp="1"/>
          </p:cNvSpPr>
          <p:nvPr>
            <p:ph type="title" hasCustomPrompt="1"/>
          </p:nvPr>
        </p:nvSpPr>
        <p:spPr>
          <a:xfrm>
            <a:off x="1510632" y="762000"/>
            <a:ext cx="6075947" cy="1998578"/>
          </a:xfrm>
          <a:prstGeom prst="rect">
            <a:avLst/>
          </a:prstGeom>
        </p:spPr>
        <p:txBody>
          <a:bodyPr vert="horz" lIns="91440" tIns="45720" rIns="91440" bIns="45720" rtlCol="0" anchor="ctr">
            <a:normAutofit/>
          </a:bodyPr>
          <a:lstStyle>
            <a:lvl1pPr algn="ctr">
              <a:defRPr sz="4000"/>
            </a:lvl1pPr>
          </a:lstStyle>
          <a:p>
            <a:r>
              <a:rPr lang="nb-NO" dirty="0" err="1"/>
              <a:t>Click</a:t>
            </a:r>
            <a:r>
              <a:rPr lang="nb-NO" dirty="0"/>
              <a:t> to </a:t>
            </a:r>
            <a:r>
              <a:rPr lang="nb-NO" dirty="0" err="1"/>
              <a:t>edit</a:t>
            </a:r>
            <a:r>
              <a:rPr lang="nb-NO" dirty="0"/>
              <a:t> </a:t>
            </a:r>
            <a:r>
              <a:rPr lang="nb-NO" dirty="0" err="1"/>
              <a:t>title</a:t>
            </a:r>
            <a:r>
              <a:rPr lang="nb-NO" dirty="0"/>
              <a:t> styles</a:t>
            </a:r>
          </a:p>
        </p:txBody>
      </p:sp>
    </p:spTree>
    <p:extLst>
      <p:ext uri="{BB962C8B-B14F-4D97-AF65-F5344CB8AC3E}">
        <p14:creationId xmlns:p14="http://schemas.microsoft.com/office/powerpoint/2010/main" val="343905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a:t>Click to edit Master title style</a:t>
            </a:r>
            <a:endParaRPr lang="nb-NO" dirty="0"/>
          </a:p>
        </p:txBody>
      </p:sp>
      <p:sp>
        <p:nvSpPr>
          <p:cNvPr id="3" name="Plassholder for innhold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4" name="Plassholder for innhold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8" name="Plassholder for dato 7"/>
          <p:cNvSpPr>
            <a:spLocks noGrp="1"/>
          </p:cNvSpPr>
          <p:nvPr>
            <p:ph type="dt" sz="half" idx="10"/>
          </p:nvPr>
        </p:nvSpPr>
        <p:spPr/>
        <p:txBody>
          <a:bodyPr/>
          <a:lstStyle/>
          <a:p>
            <a:fld id="{67171961-C96F-8C4A-AC47-FCDB5782E20C}" type="datetime1">
              <a:rPr lang="nb-NO" smtClean="0"/>
              <a:t>22.03.2023</a:t>
            </a:fld>
            <a:endParaRPr lang="nb-NO"/>
          </a:p>
        </p:txBody>
      </p:sp>
      <p:sp>
        <p:nvSpPr>
          <p:cNvPr id="9" name="Plassholder for bunntekst 8"/>
          <p:cNvSpPr>
            <a:spLocks noGrp="1"/>
          </p:cNvSpPr>
          <p:nvPr>
            <p:ph type="ftr" sz="quarter" idx="11"/>
          </p:nvPr>
        </p:nvSpPr>
        <p:spPr/>
        <p:txBody>
          <a:bodyPr/>
          <a:lstStyle/>
          <a:p>
            <a:r>
              <a:rPr lang="nb-NO"/>
              <a:t>First name Last name | Faculty</a:t>
            </a:r>
          </a:p>
        </p:txBody>
      </p:sp>
      <p:sp>
        <p:nvSpPr>
          <p:cNvPr id="10" name="Plassholder for lysbildenummer 9"/>
          <p:cNvSpPr>
            <a:spLocks noGrp="1"/>
          </p:cNvSpPr>
          <p:nvPr>
            <p:ph type="sldNum" sz="quarter" idx="12"/>
          </p:nvPr>
        </p:nvSpPr>
        <p:spPr/>
        <p:txBody>
          <a:bodyPr/>
          <a:lstStyle/>
          <a:p>
            <a:fld id="{28ECCE09-4EB9-D24E-99A2-F5BDA1BD657E}" type="slidenum">
              <a:rPr lang="nb-NO" smtClean="0"/>
              <a:pPr/>
              <a:t>‹#›</a:t>
            </a:fld>
            <a:endParaRPr lang="nb-NO"/>
          </a:p>
        </p:txBody>
      </p:sp>
    </p:spTree>
    <p:extLst>
      <p:ext uri="{BB962C8B-B14F-4D97-AF65-F5344CB8AC3E}">
        <p14:creationId xmlns:p14="http://schemas.microsoft.com/office/powerpoint/2010/main" val="14878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457200" y="675105"/>
            <a:ext cx="4040188" cy="95605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ssholder for innhold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Plassholder for tekst 4"/>
          <p:cNvSpPr>
            <a:spLocks noGrp="1"/>
          </p:cNvSpPr>
          <p:nvPr>
            <p:ph type="body" sz="quarter" idx="3"/>
          </p:nvPr>
        </p:nvSpPr>
        <p:spPr>
          <a:xfrm>
            <a:off x="4645026" y="675105"/>
            <a:ext cx="4041775" cy="95605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ssholder for innhold 5"/>
          <p:cNvSpPr>
            <a:spLocks noGrp="1"/>
          </p:cNvSpPr>
          <p:nvPr>
            <p:ph sz="quarter" idx="4"/>
          </p:nvPr>
        </p:nvSpPr>
        <p:spPr>
          <a:xfrm>
            <a:off x="4645026"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Plassholder for dato 1"/>
          <p:cNvSpPr>
            <a:spLocks noGrp="1"/>
          </p:cNvSpPr>
          <p:nvPr>
            <p:ph type="dt" sz="half" idx="10"/>
          </p:nvPr>
        </p:nvSpPr>
        <p:spPr/>
        <p:txBody>
          <a:bodyPr/>
          <a:lstStyle/>
          <a:p>
            <a:fld id="{8201B6AC-387B-1141-B47A-FA154D0AE120}" type="datetime1">
              <a:rPr lang="nb-NO" smtClean="0"/>
              <a:t>22.03.2023</a:t>
            </a:fld>
            <a:endParaRPr lang="nb-NO"/>
          </a:p>
        </p:txBody>
      </p:sp>
      <p:sp>
        <p:nvSpPr>
          <p:cNvPr id="10" name="Plassholder for bunntekst 9"/>
          <p:cNvSpPr>
            <a:spLocks noGrp="1"/>
          </p:cNvSpPr>
          <p:nvPr>
            <p:ph type="ftr" sz="quarter" idx="11"/>
          </p:nvPr>
        </p:nvSpPr>
        <p:spPr/>
        <p:txBody>
          <a:bodyPr/>
          <a:lstStyle/>
          <a:p>
            <a:r>
              <a:rPr lang="nb-NO"/>
              <a:t>First name Last name | Faculty</a:t>
            </a:r>
          </a:p>
        </p:txBody>
      </p:sp>
      <p:sp>
        <p:nvSpPr>
          <p:cNvPr id="11" name="Plassholder for lysbildenummer 10"/>
          <p:cNvSpPr>
            <a:spLocks noGrp="1"/>
          </p:cNvSpPr>
          <p:nvPr>
            <p:ph type="sldNum" sz="quarter" idx="12"/>
          </p:nvPr>
        </p:nvSpPr>
        <p:spPr/>
        <p:txBody>
          <a:bodyPr/>
          <a:lstStyle/>
          <a:p>
            <a:fld id="{28ECCE09-4EB9-D24E-99A2-F5BDA1BD657E}" type="slidenum">
              <a:rPr lang="nb-NO" smtClean="0"/>
              <a:pPr/>
              <a:t>‹#›</a:t>
            </a:fld>
            <a:endParaRPr lang="nb-NO"/>
          </a:p>
        </p:txBody>
      </p:sp>
    </p:spTree>
    <p:extLst>
      <p:ext uri="{BB962C8B-B14F-4D97-AF65-F5344CB8AC3E}">
        <p14:creationId xmlns:p14="http://schemas.microsoft.com/office/powerpoint/2010/main" val="1224599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nb-NO" dirty="0" err="1"/>
              <a:t>Click</a:t>
            </a:r>
            <a:r>
              <a:rPr lang="nb-NO" dirty="0"/>
              <a:t> to </a:t>
            </a:r>
            <a:r>
              <a:rPr lang="nb-NO" dirty="0" err="1"/>
              <a:t>edit</a:t>
            </a:r>
            <a:r>
              <a:rPr lang="nb-NO" dirty="0"/>
              <a:t> </a:t>
            </a:r>
            <a:r>
              <a:rPr lang="nb-NO" dirty="0" err="1"/>
              <a:t>title</a:t>
            </a:r>
            <a:r>
              <a:rPr lang="nb-NO" dirty="0"/>
              <a:t> styles</a:t>
            </a:r>
          </a:p>
        </p:txBody>
      </p:sp>
      <p:sp>
        <p:nvSpPr>
          <p:cNvPr id="6" name="Plassholder for dato 5"/>
          <p:cNvSpPr>
            <a:spLocks noGrp="1"/>
          </p:cNvSpPr>
          <p:nvPr>
            <p:ph type="dt" sz="half" idx="10"/>
          </p:nvPr>
        </p:nvSpPr>
        <p:spPr/>
        <p:txBody>
          <a:bodyPr/>
          <a:lstStyle/>
          <a:p>
            <a:fld id="{60D5CB05-93CD-1744-B458-F7EECB58F929}" type="datetime1">
              <a:rPr lang="nb-NO" smtClean="0"/>
              <a:t>22.03.2023</a:t>
            </a:fld>
            <a:endParaRPr lang="nb-NO"/>
          </a:p>
        </p:txBody>
      </p:sp>
      <p:sp>
        <p:nvSpPr>
          <p:cNvPr id="7" name="Plassholder for bunntekst 6"/>
          <p:cNvSpPr>
            <a:spLocks noGrp="1"/>
          </p:cNvSpPr>
          <p:nvPr>
            <p:ph type="ftr" sz="quarter" idx="11"/>
          </p:nvPr>
        </p:nvSpPr>
        <p:spPr/>
        <p:txBody>
          <a:bodyPr/>
          <a:lstStyle/>
          <a:p>
            <a:r>
              <a:rPr lang="nb-NO"/>
              <a:t>First name Last name | Faculty</a:t>
            </a:r>
          </a:p>
        </p:txBody>
      </p:sp>
      <p:sp>
        <p:nvSpPr>
          <p:cNvPr id="8" name="Plassholder for lysbildenummer 7"/>
          <p:cNvSpPr>
            <a:spLocks noGrp="1"/>
          </p:cNvSpPr>
          <p:nvPr>
            <p:ph type="sldNum" sz="quarter" idx="12"/>
          </p:nvPr>
        </p:nvSpPr>
        <p:spPr/>
        <p:txBody>
          <a:bodyPr/>
          <a:lstStyle/>
          <a:p>
            <a:fld id="{28ECCE09-4EB9-D24E-99A2-F5BDA1BD657E}" type="slidenum">
              <a:rPr lang="nb-NO" smtClean="0"/>
              <a:pPr/>
              <a:t>‹#›</a:t>
            </a:fld>
            <a:endParaRPr lang="nb-NO"/>
          </a:p>
        </p:txBody>
      </p:sp>
    </p:spTree>
    <p:extLst>
      <p:ext uri="{BB962C8B-B14F-4D97-AF65-F5344CB8AC3E}">
        <p14:creationId xmlns:p14="http://schemas.microsoft.com/office/powerpoint/2010/main" val="3893546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Plassholder for dato 4"/>
          <p:cNvSpPr>
            <a:spLocks noGrp="1"/>
          </p:cNvSpPr>
          <p:nvPr>
            <p:ph type="dt" sz="half" idx="10"/>
          </p:nvPr>
        </p:nvSpPr>
        <p:spPr/>
        <p:txBody>
          <a:bodyPr/>
          <a:lstStyle/>
          <a:p>
            <a:fld id="{CAF23149-15E5-404B-B323-66EFA187CBEE}" type="datetime1">
              <a:rPr lang="nb-NO" smtClean="0"/>
              <a:t>22.03.2023</a:t>
            </a:fld>
            <a:endParaRPr lang="nb-NO"/>
          </a:p>
        </p:txBody>
      </p:sp>
      <p:sp>
        <p:nvSpPr>
          <p:cNvPr id="6" name="Plassholder for bunntekst 5"/>
          <p:cNvSpPr>
            <a:spLocks noGrp="1"/>
          </p:cNvSpPr>
          <p:nvPr>
            <p:ph type="ftr" sz="quarter" idx="11"/>
          </p:nvPr>
        </p:nvSpPr>
        <p:spPr/>
        <p:txBody>
          <a:bodyPr/>
          <a:lstStyle/>
          <a:p>
            <a:r>
              <a:rPr lang="nb-NO"/>
              <a:t>First name Last name | Faculty</a:t>
            </a:r>
          </a:p>
        </p:txBody>
      </p:sp>
      <p:sp>
        <p:nvSpPr>
          <p:cNvPr id="7" name="Plassholder for lysbildenummer 6"/>
          <p:cNvSpPr>
            <a:spLocks noGrp="1"/>
          </p:cNvSpPr>
          <p:nvPr>
            <p:ph type="sldNum" sz="quarter" idx="12"/>
          </p:nvPr>
        </p:nvSpPr>
        <p:spPr/>
        <p:txBody>
          <a:bodyPr/>
          <a:lstStyle/>
          <a:p>
            <a:fld id="{28ECCE09-4EB9-D24E-99A2-F5BDA1BD657E}" type="slidenum">
              <a:rPr lang="nb-NO" smtClean="0"/>
              <a:pPr/>
              <a:t>‹#›</a:t>
            </a:fld>
            <a:endParaRPr lang="nb-NO"/>
          </a:p>
        </p:txBody>
      </p:sp>
    </p:spTree>
    <p:extLst>
      <p:ext uri="{BB962C8B-B14F-4D97-AF65-F5344CB8AC3E}">
        <p14:creationId xmlns:p14="http://schemas.microsoft.com/office/powerpoint/2010/main" val="2520449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ilde med tekst">
    <p:spTree>
      <p:nvGrpSpPr>
        <p:cNvPr id="1" name=""/>
        <p:cNvGrpSpPr/>
        <p:nvPr/>
      </p:nvGrpSpPr>
      <p:grpSpPr>
        <a:xfrm>
          <a:off x="0" y="0"/>
          <a:ext cx="0" cy="0"/>
          <a:chOff x="0" y="0"/>
          <a:chExt cx="0" cy="0"/>
        </a:xfrm>
      </p:grpSpPr>
      <p:sp>
        <p:nvSpPr>
          <p:cNvPr id="3" name="Plassholder for bilde 2"/>
          <p:cNvSpPr>
            <a:spLocks noGrp="1"/>
          </p:cNvSpPr>
          <p:nvPr>
            <p:ph type="pic" idx="1" hasCustomPrompt="1"/>
          </p:nvPr>
        </p:nvSpPr>
        <p:spPr>
          <a:xfrm>
            <a:off x="0" y="100262"/>
            <a:ext cx="9144000" cy="4485105"/>
          </a:xfrm>
        </p:spPr>
        <p:txBody>
          <a:bodyPr anchor="ctr"/>
          <a:lstStyle>
            <a:lvl1pPr marL="0" indent="0" algn="ctr">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err="1"/>
              <a:t>Click</a:t>
            </a:r>
            <a:r>
              <a:rPr lang="nb-NO"/>
              <a:t> to </a:t>
            </a:r>
            <a:r>
              <a:rPr lang="nb-NO" err="1"/>
              <a:t>insert</a:t>
            </a:r>
            <a:r>
              <a:rPr lang="nb-NO"/>
              <a:t> image</a:t>
            </a:r>
          </a:p>
        </p:txBody>
      </p:sp>
      <p:sp>
        <p:nvSpPr>
          <p:cNvPr id="2" name="Plassholder for dato 1"/>
          <p:cNvSpPr>
            <a:spLocks noGrp="1"/>
          </p:cNvSpPr>
          <p:nvPr>
            <p:ph type="dt" sz="half" idx="10"/>
          </p:nvPr>
        </p:nvSpPr>
        <p:spPr/>
        <p:txBody>
          <a:bodyPr/>
          <a:lstStyle/>
          <a:p>
            <a:fld id="{114C8BAD-DF40-8740-A282-8FAE99D2307F}" type="datetime1">
              <a:rPr lang="nb-NO" smtClean="0"/>
              <a:t>22.03.2023</a:t>
            </a:fld>
            <a:endParaRPr lang="nb-NO"/>
          </a:p>
        </p:txBody>
      </p:sp>
      <p:sp>
        <p:nvSpPr>
          <p:cNvPr id="4" name="Plassholder for bunntekst 3"/>
          <p:cNvSpPr>
            <a:spLocks noGrp="1"/>
          </p:cNvSpPr>
          <p:nvPr>
            <p:ph type="ftr" sz="quarter" idx="11"/>
          </p:nvPr>
        </p:nvSpPr>
        <p:spPr/>
        <p:txBody>
          <a:bodyPr/>
          <a:lstStyle/>
          <a:p>
            <a:r>
              <a:rPr lang="nb-NO"/>
              <a:t>First name Last name | Faculty</a:t>
            </a:r>
          </a:p>
        </p:txBody>
      </p:sp>
      <p:sp>
        <p:nvSpPr>
          <p:cNvPr id="8" name="Plassholder for lysbildenummer 7"/>
          <p:cNvSpPr>
            <a:spLocks noGrp="1"/>
          </p:cNvSpPr>
          <p:nvPr>
            <p:ph type="sldNum" sz="quarter" idx="12"/>
          </p:nvPr>
        </p:nvSpPr>
        <p:spPr/>
        <p:txBody>
          <a:bodyPr/>
          <a:lstStyle/>
          <a:p>
            <a:fld id="{28ECCE09-4EB9-D24E-99A2-F5BDA1BD657E}" type="slidenum">
              <a:rPr lang="nb-NO" smtClean="0"/>
              <a:pPr/>
              <a:t>‹#›</a:t>
            </a:fld>
            <a:endParaRPr lang="nb-NO"/>
          </a:p>
        </p:txBody>
      </p:sp>
    </p:spTree>
    <p:extLst>
      <p:ext uri="{BB962C8B-B14F-4D97-AF65-F5344CB8AC3E}">
        <p14:creationId xmlns:p14="http://schemas.microsoft.com/office/powerpoint/2010/main" val="1357453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Hvileside 1-Gronn">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Bilde 3" descr="HEX-hvit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Bilde 5" descr="HEX-hvitt-n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Bild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6560" y="866979"/>
            <a:ext cx="6233814" cy="1392016"/>
          </a:xfrm>
          <a:prstGeom prst="rect">
            <a:avLst/>
          </a:prstGeom>
        </p:spPr>
      </p:pic>
    </p:spTree>
    <p:extLst>
      <p:ext uri="{BB962C8B-B14F-4D97-AF65-F5344CB8AC3E}">
        <p14:creationId xmlns:p14="http://schemas.microsoft.com/office/powerpoint/2010/main" val="3002871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Hvileside 1-Blaa">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Bilde 3" descr="HEX-hvit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Bilde 5" descr="HEX-hvitt-n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Bild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6560" y="866979"/>
            <a:ext cx="6233814" cy="1392016"/>
          </a:xfrm>
          <a:prstGeom prst="rect">
            <a:avLst/>
          </a:prstGeom>
        </p:spPr>
      </p:pic>
    </p:spTree>
    <p:extLst>
      <p:ext uri="{BB962C8B-B14F-4D97-AF65-F5344CB8AC3E}">
        <p14:creationId xmlns:p14="http://schemas.microsoft.com/office/powerpoint/2010/main" val="73746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orside 1-Gronn">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 name="Bilde 9" descr="HEX-pp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Bilde 7" descr="HEX-ppt-n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tel 1"/>
          <p:cNvSpPr>
            <a:spLocks noGrp="1"/>
          </p:cNvSpPr>
          <p:nvPr>
            <p:ph type="ctrTitle" hasCustomPrompt="1"/>
          </p:nvPr>
        </p:nvSpPr>
        <p:spPr>
          <a:xfrm>
            <a:off x="274053" y="1203159"/>
            <a:ext cx="8412748" cy="1784684"/>
          </a:xfrm>
        </p:spPr>
        <p:txBody>
          <a:bodyPr anchor="b">
            <a:normAutofit/>
          </a:bodyPr>
          <a:lstStyle>
            <a:lvl1pPr>
              <a:defRPr sz="4000">
                <a:solidFill>
                  <a:srgbClr val="FFFFFF"/>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pic>
        <p:nvPicPr>
          <p:cNvPr id="12" name="Bild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24131" y="28922"/>
            <a:ext cx="3417145" cy="763052"/>
          </a:xfrm>
          <a:prstGeom prst="rect">
            <a:avLst/>
          </a:prstGeom>
        </p:spPr>
      </p:pic>
      <p:sp>
        <p:nvSpPr>
          <p:cNvPr id="3" name="Plassholder for dato 2"/>
          <p:cNvSpPr>
            <a:spLocks noGrp="1"/>
          </p:cNvSpPr>
          <p:nvPr>
            <p:ph type="dt" sz="half" idx="10"/>
          </p:nvPr>
        </p:nvSpPr>
        <p:spPr/>
        <p:txBody>
          <a:bodyPr/>
          <a:lstStyle>
            <a:lvl1pPr>
              <a:defRPr>
                <a:solidFill>
                  <a:srgbClr val="FFFFFF"/>
                </a:solidFill>
              </a:defRPr>
            </a:lvl1pPr>
          </a:lstStyle>
          <a:p>
            <a:fld id="{92F0609F-AC82-DF42-AFFF-FAE709692D48}" type="datetime1">
              <a:rPr lang="nb-NO" smtClean="0"/>
              <a:t>22.03.2023</a:t>
            </a:fld>
            <a:endParaRPr lang="nb-NO"/>
          </a:p>
        </p:txBody>
      </p:sp>
      <p:sp>
        <p:nvSpPr>
          <p:cNvPr id="7" name="Plassholder for bunntekst 6"/>
          <p:cNvSpPr>
            <a:spLocks noGrp="1"/>
          </p:cNvSpPr>
          <p:nvPr>
            <p:ph type="ftr" sz="quarter" idx="11"/>
          </p:nvPr>
        </p:nvSpPr>
        <p:spPr/>
        <p:txBody>
          <a:bodyPr/>
          <a:lstStyle>
            <a:lvl1pPr>
              <a:defRPr>
                <a:solidFill>
                  <a:srgbClr val="FFFFFF"/>
                </a:solidFill>
              </a:defRPr>
            </a:lvl1pPr>
          </a:lstStyle>
          <a:p>
            <a:r>
              <a:rPr lang="nb-NO"/>
              <a:t>First name Last name | Faculty</a:t>
            </a:r>
          </a:p>
        </p:txBody>
      </p:sp>
      <p:sp>
        <p:nvSpPr>
          <p:cNvPr id="9" name="Plassholder for lysbildenummer 8"/>
          <p:cNvSpPr>
            <a:spLocks noGrp="1"/>
          </p:cNvSpPr>
          <p:nvPr>
            <p:ph type="sldNum" sz="quarter" idx="12"/>
          </p:nvPr>
        </p:nvSpPr>
        <p:spPr/>
        <p:txBody>
          <a:bodyPr/>
          <a:lstStyle>
            <a:lvl1pPr>
              <a:defRPr>
                <a:solidFill>
                  <a:srgbClr val="FFFFFF"/>
                </a:solidFill>
              </a:defRPr>
            </a:lvl1pPr>
          </a:lstStyle>
          <a:p>
            <a:fld id="{28ECCE09-4EB9-D24E-99A2-F5BDA1BD657E}" type="slidenum">
              <a:rPr lang="nb-NO" smtClean="0"/>
              <a:pPr/>
              <a:t>‹#›</a:t>
            </a:fld>
            <a:endParaRPr lang="nb-NO"/>
          </a:p>
        </p:txBody>
      </p:sp>
    </p:spTree>
    <p:extLst>
      <p:ext uri="{BB962C8B-B14F-4D97-AF65-F5344CB8AC3E}">
        <p14:creationId xmlns:p14="http://schemas.microsoft.com/office/powerpoint/2010/main" val="630912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Hvileside 1-Blaa">
    <p:bg>
      <p:bgPr>
        <a:solidFill>
          <a:srgbClr val="D77869"/>
        </a:solidFill>
        <a:effectLst/>
      </p:bgPr>
    </p:bg>
    <p:spTree>
      <p:nvGrpSpPr>
        <p:cNvPr id="1" name=""/>
        <p:cNvGrpSpPr/>
        <p:nvPr/>
      </p:nvGrpSpPr>
      <p:grpSpPr>
        <a:xfrm>
          <a:off x="0" y="0"/>
          <a:ext cx="0" cy="0"/>
          <a:chOff x="0" y="0"/>
          <a:chExt cx="0" cy="0"/>
        </a:xfrm>
      </p:grpSpPr>
      <p:pic>
        <p:nvPicPr>
          <p:cNvPr id="4" name="Bilde 3" descr="HEX-hvitt-net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Bilde 5" descr="HEX-hvitt-net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Bild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6560" y="866979"/>
            <a:ext cx="6233814" cy="1392016"/>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Hvileside 1-Blaa">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Bilde 3" descr="HEX-hvit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Bilde 5" descr="HEX-hvitt-n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a:solidFill>
            <a:srgbClr val="A396A3"/>
          </a:solidFill>
        </p:spPr>
      </p:pic>
      <p:pic>
        <p:nvPicPr>
          <p:cNvPr id="8" name="Bild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6560" y="866979"/>
            <a:ext cx="6233814" cy="139201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3_Hvileside 1-Blaa">
    <p:bg>
      <p:bgPr>
        <a:solidFill>
          <a:srgbClr val="C8C2BE"/>
        </a:solidFill>
        <a:effectLst/>
      </p:bgPr>
    </p:bg>
    <p:spTree>
      <p:nvGrpSpPr>
        <p:cNvPr id="1" name=""/>
        <p:cNvGrpSpPr/>
        <p:nvPr/>
      </p:nvGrpSpPr>
      <p:grpSpPr>
        <a:xfrm>
          <a:off x="0" y="0"/>
          <a:ext cx="0" cy="0"/>
          <a:chOff x="0" y="0"/>
          <a:chExt cx="0" cy="0"/>
        </a:xfrm>
      </p:grpSpPr>
      <p:pic>
        <p:nvPicPr>
          <p:cNvPr id="4" name="Bilde 3" descr="HEX-hvitt-net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Bilde 5" descr="HEX-hvitt-net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Bild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1698" y="873128"/>
            <a:ext cx="6221242" cy="13923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orside 1-Blaa">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 name="Bilde 9" descr="HEX-pp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Bilde 7" descr="HEX-ppt-n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tel 1"/>
          <p:cNvSpPr>
            <a:spLocks noGrp="1"/>
          </p:cNvSpPr>
          <p:nvPr>
            <p:ph type="ctrTitle" hasCustomPrompt="1"/>
          </p:nvPr>
        </p:nvSpPr>
        <p:spPr>
          <a:xfrm>
            <a:off x="274053" y="1203159"/>
            <a:ext cx="8412748" cy="1784684"/>
          </a:xfrm>
        </p:spPr>
        <p:txBody>
          <a:bodyPr anchor="b">
            <a:normAutofit/>
          </a:bodyPr>
          <a:lstStyle>
            <a:lvl1pPr>
              <a:defRPr sz="4000">
                <a:solidFill>
                  <a:srgbClr val="FFFFFF"/>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sp>
        <p:nvSpPr>
          <p:cNvPr id="4" name="Plassholder for dato 3"/>
          <p:cNvSpPr>
            <a:spLocks noGrp="1"/>
          </p:cNvSpPr>
          <p:nvPr>
            <p:ph type="dt" sz="half" idx="10"/>
          </p:nvPr>
        </p:nvSpPr>
        <p:spPr/>
        <p:txBody>
          <a:bodyPr/>
          <a:lstStyle>
            <a:lvl1pPr>
              <a:defRPr>
                <a:solidFill>
                  <a:srgbClr val="FFFFFF"/>
                </a:solidFill>
              </a:defRPr>
            </a:lvl1pPr>
          </a:lstStyle>
          <a:p>
            <a:fld id="{1F0DC538-88EB-514C-AF97-910F01ED5FAF}" type="datetime1">
              <a:rPr lang="nb-NO" smtClean="0"/>
              <a:t>22.03.2023</a:t>
            </a:fld>
            <a:endParaRPr lang="nb-NO"/>
          </a:p>
        </p:txBody>
      </p:sp>
      <p:sp>
        <p:nvSpPr>
          <p:cNvPr id="5" name="Plassholder for bunntekst 4"/>
          <p:cNvSpPr>
            <a:spLocks noGrp="1"/>
          </p:cNvSpPr>
          <p:nvPr>
            <p:ph type="ftr" sz="quarter" idx="11"/>
          </p:nvPr>
        </p:nvSpPr>
        <p:spPr/>
        <p:txBody>
          <a:bodyPr/>
          <a:lstStyle>
            <a:lvl1pPr>
              <a:defRPr>
                <a:solidFill>
                  <a:schemeClr val="bg2"/>
                </a:solidFill>
              </a:defRPr>
            </a:lvl1pPr>
          </a:lstStyle>
          <a:p>
            <a:r>
              <a:rPr lang="nb-NO"/>
              <a:t>First name Last name | Faculty</a:t>
            </a:r>
          </a:p>
        </p:txBody>
      </p:sp>
      <p:sp>
        <p:nvSpPr>
          <p:cNvPr id="6" name="Plassholder for lysbildenummer 5"/>
          <p:cNvSpPr>
            <a:spLocks noGrp="1"/>
          </p:cNvSpPr>
          <p:nvPr>
            <p:ph type="sldNum" sz="quarter" idx="12"/>
          </p:nvPr>
        </p:nvSpPr>
        <p:spPr/>
        <p:txBody>
          <a:bodyPr/>
          <a:lstStyle>
            <a:lvl1pPr>
              <a:defRPr>
                <a:solidFill>
                  <a:srgbClr val="FFFFFF"/>
                </a:solidFill>
              </a:defRPr>
            </a:lvl1pPr>
          </a:lstStyle>
          <a:p>
            <a:fld id="{28ECCE09-4EB9-D24E-99A2-F5BDA1BD657E}" type="slidenum">
              <a:rPr lang="nb-NO" smtClean="0"/>
              <a:pPr/>
              <a:t>‹#›</a:t>
            </a:fld>
            <a:endParaRPr lang="nb-NO"/>
          </a:p>
        </p:txBody>
      </p:sp>
      <p:pic>
        <p:nvPicPr>
          <p:cNvPr id="13" name="Bild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24131" y="28922"/>
            <a:ext cx="3417145" cy="763052"/>
          </a:xfrm>
          <a:prstGeom prst="rect">
            <a:avLst/>
          </a:prstGeom>
        </p:spPr>
      </p:pic>
    </p:spTree>
    <p:extLst>
      <p:ext uri="{BB962C8B-B14F-4D97-AF65-F5344CB8AC3E}">
        <p14:creationId xmlns:p14="http://schemas.microsoft.com/office/powerpoint/2010/main" val="343489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Forside 1-Blaa">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 name="Bilde 9" descr="HEX-pp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Bilde 7" descr="HEX-pp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a:solidFill>
            <a:srgbClr val="D77869"/>
          </a:solidFill>
        </p:spPr>
      </p:pic>
      <p:sp>
        <p:nvSpPr>
          <p:cNvPr id="2" name="Tittel 1"/>
          <p:cNvSpPr>
            <a:spLocks noGrp="1"/>
          </p:cNvSpPr>
          <p:nvPr>
            <p:ph type="ctrTitle" hasCustomPrompt="1"/>
          </p:nvPr>
        </p:nvSpPr>
        <p:spPr>
          <a:xfrm>
            <a:off x="274053" y="1203159"/>
            <a:ext cx="8412748" cy="1784684"/>
          </a:xfrm>
        </p:spPr>
        <p:txBody>
          <a:bodyPr anchor="b">
            <a:normAutofit/>
          </a:bodyPr>
          <a:lstStyle>
            <a:lvl1pPr>
              <a:defRPr sz="4000">
                <a:solidFill>
                  <a:srgbClr val="FFFFFF"/>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sp>
        <p:nvSpPr>
          <p:cNvPr id="4" name="Plassholder for dato 3"/>
          <p:cNvSpPr>
            <a:spLocks noGrp="1"/>
          </p:cNvSpPr>
          <p:nvPr>
            <p:ph type="dt" sz="half" idx="10"/>
          </p:nvPr>
        </p:nvSpPr>
        <p:spPr/>
        <p:txBody>
          <a:bodyPr/>
          <a:lstStyle>
            <a:lvl1pPr>
              <a:defRPr>
                <a:solidFill>
                  <a:srgbClr val="FFFFFF"/>
                </a:solidFill>
              </a:defRPr>
            </a:lvl1pPr>
          </a:lstStyle>
          <a:p>
            <a:fld id="{1F0DC538-88EB-514C-AF97-910F01ED5FAF}" type="datetime1">
              <a:rPr lang="nb-NO" smtClean="0"/>
              <a:t>22.03.2023</a:t>
            </a:fld>
            <a:endParaRPr lang="nb-NO"/>
          </a:p>
        </p:txBody>
      </p:sp>
      <p:sp>
        <p:nvSpPr>
          <p:cNvPr id="5" name="Plassholder for bunntekst 4"/>
          <p:cNvSpPr>
            <a:spLocks noGrp="1"/>
          </p:cNvSpPr>
          <p:nvPr>
            <p:ph type="ftr" sz="quarter" idx="11"/>
          </p:nvPr>
        </p:nvSpPr>
        <p:spPr/>
        <p:txBody>
          <a:bodyPr/>
          <a:lstStyle>
            <a:lvl1pPr>
              <a:defRPr>
                <a:solidFill>
                  <a:schemeClr val="bg2"/>
                </a:solidFill>
              </a:defRPr>
            </a:lvl1pPr>
          </a:lstStyle>
          <a:p>
            <a:r>
              <a:rPr lang="nb-NO"/>
              <a:t>First name Last name | Faculty</a:t>
            </a:r>
          </a:p>
        </p:txBody>
      </p:sp>
      <p:sp>
        <p:nvSpPr>
          <p:cNvPr id="6" name="Plassholder for lysbildenummer 5"/>
          <p:cNvSpPr>
            <a:spLocks noGrp="1"/>
          </p:cNvSpPr>
          <p:nvPr>
            <p:ph type="sldNum" sz="quarter" idx="12"/>
          </p:nvPr>
        </p:nvSpPr>
        <p:spPr/>
        <p:txBody>
          <a:bodyPr/>
          <a:lstStyle>
            <a:lvl1pPr>
              <a:defRPr>
                <a:solidFill>
                  <a:srgbClr val="FFFFFF"/>
                </a:solidFill>
              </a:defRPr>
            </a:lvl1pPr>
          </a:lstStyle>
          <a:p>
            <a:fld id="{28ECCE09-4EB9-D24E-99A2-F5BDA1BD657E}" type="slidenum">
              <a:rPr lang="nb-NO" smtClean="0"/>
              <a:pPr/>
              <a:t>‹#›</a:t>
            </a:fld>
            <a:endParaRPr lang="nb-NO"/>
          </a:p>
        </p:txBody>
      </p:sp>
      <p:pic>
        <p:nvPicPr>
          <p:cNvPr id="13" name="Bild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24131" y="28922"/>
            <a:ext cx="3417145" cy="76305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Forside 1-Blaa">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 name="Bilde 9" descr="HEX-pp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Bilde 7" descr="HEX-ppt-n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a:solidFill>
            <a:srgbClr val="A396A3"/>
          </a:solidFill>
        </p:spPr>
      </p:pic>
      <p:sp>
        <p:nvSpPr>
          <p:cNvPr id="2" name="Tittel 1"/>
          <p:cNvSpPr>
            <a:spLocks noGrp="1"/>
          </p:cNvSpPr>
          <p:nvPr>
            <p:ph type="ctrTitle" hasCustomPrompt="1"/>
          </p:nvPr>
        </p:nvSpPr>
        <p:spPr>
          <a:xfrm>
            <a:off x="274053" y="1203159"/>
            <a:ext cx="8412748" cy="1784684"/>
          </a:xfrm>
        </p:spPr>
        <p:txBody>
          <a:bodyPr anchor="b">
            <a:normAutofit/>
          </a:bodyPr>
          <a:lstStyle>
            <a:lvl1pPr>
              <a:defRPr sz="4000">
                <a:solidFill>
                  <a:srgbClr val="FFFFFF"/>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sp>
        <p:nvSpPr>
          <p:cNvPr id="4" name="Plassholder for dato 3"/>
          <p:cNvSpPr>
            <a:spLocks noGrp="1"/>
          </p:cNvSpPr>
          <p:nvPr>
            <p:ph type="dt" sz="half" idx="10"/>
          </p:nvPr>
        </p:nvSpPr>
        <p:spPr/>
        <p:txBody>
          <a:bodyPr/>
          <a:lstStyle>
            <a:lvl1pPr>
              <a:defRPr>
                <a:solidFill>
                  <a:srgbClr val="FFFFFF"/>
                </a:solidFill>
              </a:defRPr>
            </a:lvl1pPr>
          </a:lstStyle>
          <a:p>
            <a:fld id="{1F0DC538-88EB-514C-AF97-910F01ED5FAF}" type="datetime1">
              <a:rPr lang="nb-NO" smtClean="0"/>
              <a:t>22.03.2023</a:t>
            </a:fld>
            <a:endParaRPr lang="nb-NO"/>
          </a:p>
        </p:txBody>
      </p:sp>
      <p:sp>
        <p:nvSpPr>
          <p:cNvPr id="5" name="Plassholder for bunntekst 4"/>
          <p:cNvSpPr>
            <a:spLocks noGrp="1"/>
          </p:cNvSpPr>
          <p:nvPr>
            <p:ph type="ftr" sz="quarter" idx="11"/>
          </p:nvPr>
        </p:nvSpPr>
        <p:spPr/>
        <p:txBody>
          <a:bodyPr/>
          <a:lstStyle>
            <a:lvl1pPr>
              <a:defRPr>
                <a:solidFill>
                  <a:schemeClr val="bg2"/>
                </a:solidFill>
              </a:defRPr>
            </a:lvl1pPr>
          </a:lstStyle>
          <a:p>
            <a:r>
              <a:rPr lang="nb-NO"/>
              <a:t>First name Last name | Faculty</a:t>
            </a:r>
          </a:p>
        </p:txBody>
      </p:sp>
      <p:sp>
        <p:nvSpPr>
          <p:cNvPr id="6" name="Plassholder for lysbildenummer 5"/>
          <p:cNvSpPr>
            <a:spLocks noGrp="1"/>
          </p:cNvSpPr>
          <p:nvPr>
            <p:ph type="sldNum" sz="quarter" idx="12"/>
          </p:nvPr>
        </p:nvSpPr>
        <p:spPr/>
        <p:txBody>
          <a:bodyPr/>
          <a:lstStyle>
            <a:lvl1pPr>
              <a:defRPr>
                <a:solidFill>
                  <a:srgbClr val="FFFFFF"/>
                </a:solidFill>
              </a:defRPr>
            </a:lvl1pPr>
          </a:lstStyle>
          <a:p>
            <a:fld id="{28ECCE09-4EB9-D24E-99A2-F5BDA1BD657E}" type="slidenum">
              <a:rPr lang="nb-NO" smtClean="0"/>
              <a:pPr/>
              <a:t>‹#›</a:t>
            </a:fld>
            <a:endParaRPr lang="nb-NO"/>
          </a:p>
        </p:txBody>
      </p:sp>
      <p:pic>
        <p:nvPicPr>
          <p:cNvPr id="13" name="Bild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24131" y="28922"/>
            <a:ext cx="3417145" cy="76305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Forside 1-Blaa">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 name="Bilde 9" descr="HEX-ppt-net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Bilde 7" descr="HEX-ppt-n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a:solidFill>
            <a:srgbClr val="C8C2BE"/>
          </a:solidFill>
        </p:spPr>
      </p:pic>
      <p:sp>
        <p:nvSpPr>
          <p:cNvPr id="2" name="Tittel 1"/>
          <p:cNvSpPr>
            <a:spLocks noGrp="1"/>
          </p:cNvSpPr>
          <p:nvPr>
            <p:ph type="ctrTitle" hasCustomPrompt="1"/>
          </p:nvPr>
        </p:nvSpPr>
        <p:spPr>
          <a:xfrm>
            <a:off x="274053" y="1203159"/>
            <a:ext cx="8412748" cy="1784684"/>
          </a:xfrm>
        </p:spPr>
        <p:txBody>
          <a:bodyPr anchor="b">
            <a:normAutofit/>
          </a:bodyPr>
          <a:lstStyle>
            <a:lvl1pPr>
              <a:defRPr sz="4000">
                <a:solidFill>
                  <a:schemeClr val="bg1"/>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sp>
        <p:nvSpPr>
          <p:cNvPr id="4" name="Plassholder for dato 3"/>
          <p:cNvSpPr>
            <a:spLocks noGrp="1"/>
          </p:cNvSpPr>
          <p:nvPr>
            <p:ph type="dt" sz="half" idx="10"/>
          </p:nvPr>
        </p:nvSpPr>
        <p:spPr/>
        <p:txBody>
          <a:bodyPr/>
          <a:lstStyle>
            <a:lvl1pPr>
              <a:defRPr>
                <a:solidFill>
                  <a:schemeClr val="bg1"/>
                </a:solidFill>
              </a:defRPr>
            </a:lvl1pPr>
          </a:lstStyle>
          <a:p>
            <a:fld id="{1F0DC538-88EB-514C-AF97-910F01ED5FAF}" type="datetime1">
              <a:rPr lang="nb-NO" smtClean="0"/>
              <a:pPr/>
              <a:t>22.03.2023</a:t>
            </a:fld>
            <a:endParaRPr lang="nb-NO"/>
          </a:p>
        </p:txBody>
      </p:sp>
      <p:sp>
        <p:nvSpPr>
          <p:cNvPr id="5" name="Plassholder for bunntekst 4"/>
          <p:cNvSpPr>
            <a:spLocks noGrp="1"/>
          </p:cNvSpPr>
          <p:nvPr>
            <p:ph type="ftr" sz="quarter" idx="11"/>
          </p:nvPr>
        </p:nvSpPr>
        <p:spPr/>
        <p:txBody>
          <a:bodyPr/>
          <a:lstStyle>
            <a:lvl1pPr>
              <a:defRPr>
                <a:solidFill>
                  <a:schemeClr val="bg1"/>
                </a:solidFill>
              </a:defRPr>
            </a:lvl1pPr>
          </a:lstStyle>
          <a:p>
            <a:r>
              <a:rPr lang="nb-NO"/>
              <a:t>First </a:t>
            </a:r>
            <a:r>
              <a:rPr lang="nb-NO" err="1"/>
              <a:t>name</a:t>
            </a:r>
            <a:r>
              <a:rPr lang="nb-NO"/>
              <a:t> Last </a:t>
            </a:r>
            <a:r>
              <a:rPr lang="nb-NO" err="1"/>
              <a:t>name</a:t>
            </a:r>
            <a:r>
              <a:rPr lang="nb-NO"/>
              <a:t> | </a:t>
            </a:r>
            <a:r>
              <a:rPr lang="nb-NO" err="1"/>
              <a:t>Faculty</a:t>
            </a:r>
            <a:endParaRPr lang="nb-NO"/>
          </a:p>
        </p:txBody>
      </p:sp>
      <p:sp>
        <p:nvSpPr>
          <p:cNvPr id="6" name="Plassholder for lysbildenummer 5"/>
          <p:cNvSpPr>
            <a:spLocks noGrp="1"/>
          </p:cNvSpPr>
          <p:nvPr>
            <p:ph type="sldNum" sz="quarter" idx="12"/>
          </p:nvPr>
        </p:nvSpPr>
        <p:spPr/>
        <p:txBody>
          <a:bodyPr/>
          <a:lstStyle>
            <a:lvl1pPr>
              <a:defRPr>
                <a:solidFill>
                  <a:schemeClr val="bg1"/>
                </a:solidFill>
              </a:defRPr>
            </a:lvl1pPr>
          </a:lstStyle>
          <a:p>
            <a:fld id="{28ECCE09-4EB9-D24E-99A2-F5BDA1BD657E}" type="slidenum">
              <a:rPr lang="nb-NO" smtClean="0"/>
              <a:pPr/>
              <a:t>‹#›</a:t>
            </a:fld>
            <a:endParaRPr lang="nb-NO"/>
          </a:p>
        </p:txBody>
      </p:sp>
      <p:pic>
        <p:nvPicPr>
          <p:cNvPr id="9" name="Bild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24130" y="39869"/>
            <a:ext cx="3417145" cy="76478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Kapittelside 1-Gronn">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Plassholder for tittel 1"/>
          <p:cNvSpPr>
            <a:spLocks noGrp="1"/>
          </p:cNvSpPr>
          <p:nvPr>
            <p:ph type="title" hasCustomPrompt="1"/>
          </p:nvPr>
        </p:nvSpPr>
        <p:spPr>
          <a:xfrm>
            <a:off x="1510632" y="761999"/>
            <a:ext cx="6075947" cy="3215106"/>
          </a:xfrm>
          <a:prstGeom prst="rect">
            <a:avLst/>
          </a:prstGeom>
        </p:spPr>
        <p:txBody>
          <a:bodyPr vert="horz" lIns="91440" tIns="45720" rIns="91440" bIns="45720" rtlCol="0" anchor="ctr">
            <a:normAutofit/>
          </a:bodyPr>
          <a:lstStyle>
            <a:lvl1pPr algn="ctr">
              <a:defRPr sz="4000">
                <a:solidFill>
                  <a:srgbClr val="FFFFFF"/>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pic>
        <p:nvPicPr>
          <p:cNvPr id="8" name="Bild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24131" y="28922"/>
            <a:ext cx="3417145" cy="763052"/>
          </a:xfrm>
          <a:prstGeom prst="rect">
            <a:avLst/>
          </a:prstGeom>
        </p:spPr>
      </p:pic>
      <p:sp>
        <p:nvSpPr>
          <p:cNvPr id="2" name="Plassholder for dato 1"/>
          <p:cNvSpPr>
            <a:spLocks noGrp="1"/>
          </p:cNvSpPr>
          <p:nvPr>
            <p:ph type="dt" sz="half" idx="10"/>
          </p:nvPr>
        </p:nvSpPr>
        <p:spPr/>
        <p:txBody>
          <a:bodyPr/>
          <a:lstStyle>
            <a:lvl1pPr>
              <a:defRPr>
                <a:solidFill>
                  <a:srgbClr val="FFFFFF"/>
                </a:solidFill>
              </a:defRPr>
            </a:lvl1pPr>
          </a:lstStyle>
          <a:p>
            <a:fld id="{9788591A-DFDE-C64F-B10A-97A04EF43015}" type="datetime1">
              <a:rPr lang="nb-NO" smtClean="0"/>
              <a:t>22.03.2023</a:t>
            </a:fld>
            <a:endParaRPr lang="nb-NO"/>
          </a:p>
        </p:txBody>
      </p:sp>
      <p:sp>
        <p:nvSpPr>
          <p:cNvPr id="3" name="Plassholder for bunntekst 2"/>
          <p:cNvSpPr>
            <a:spLocks noGrp="1"/>
          </p:cNvSpPr>
          <p:nvPr>
            <p:ph type="ftr" sz="quarter" idx="11"/>
          </p:nvPr>
        </p:nvSpPr>
        <p:spPr/>
        <p:txBody>
          <a:bodyPr/>
          <a:lstStyle>
            <a:lvl1pPr>
              <a:defRPr>
                <a:solidFill>
                  <a:srgbClr val="FFFFFF"/>
                </a:solidFill>
              </a:defRPr>
            </a:lvl1pPr>
          </a:lstStyle>
          <a:p>
            <a:r>
              <a:rPr lang="nb-NO"/>
              <a:t>First name Last name | Faculty</a:t>
            </a:r>
          </a:p>
        </p:txBody>
      </p:sp>
      <p:sp>
        <p:nvSpPr>
          <p:cNvPr id="7" name="Plassholder for lysbildenummer 6"/>
          <p:cNvSpPr>
            <a:spLocks noGrp="1"/>
          </p:cNvSpPr>
          <p:nvPr>
            <p:ph type="sldNum" sz="quarter" idx="12"/>
          </p:nvPr>
        </p:nvSpPr>
        <p:spPr/>
        <p:txBody>
          <a:bodyPr/>
          <a:lstStyle>
            <a:lvl1pPr>
              <a:defRPr>
                <a:solidFill>
                  <a:srgbClr val="FFFFFF"/>
                </a:solidFill>
              </a:defRPr>
            </a:lvl1pPr>
          </a:lstStyle>
          <a:p>
            <a:fld id="{28ECCE09-4EB9-D24E-99A2-F5BDA1BD657E}" type="slidenum">
              <a:rPr lang="nb-NO" smtClean="0"/>
              <a:pPr/>
              <a:t>‹#›</a:t>
            </a:fld>
            <a:endParaRPr lang="nb-NO"/>
          </a:p>
        </p:txBody>
      </p:sp>
    </p:spTree>
    <p:extLst>
      <p:ext uri="{BB962C8B-B14F-4D97-AF65-F5344CB8AC3E}">
        <p14:creationId xmlns:p14="http://schemas.microsoft.com/office/powerpoint/2010/main" val="309819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Kapittelside 1-Blaa">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Plassholder for tittel 1"/>
          <p:cNvSpPr>
            <a:spLocks noGrp="1"/>
          </p:cNvSpPr>
          <p:nvPr>
            <p:ph type="title" hasCustomPrompt="1"/>
          </p:nvPr>
        </p:nvSpPr>
        <p:spPr>
          <a:xfrm>
            <a:off x="1510632" y="761999"/>
            <a:ext cx="6075947" cy="3215106"/>
          </a:xfrm>
          <a:prstGeom prst="rect">
            <a:avLst/>
          </a:prstGeom>
        </p:spPr>
        <p:txBody>
          <a:bodyPr vert="horz" lIns="91440" tIns="45720" rIns="91440" bIns="45720" rtlCol="0" anchor="ctr">
            <a:normAutofit/>
          </a:bodyPr>
          <a:lstStyle>
            <a:lvl1pPr algn="ctr">
              <a:defRPr sz="4000">
                <a:solidFill>
                  <a:srgbClr val="FFFFFF"/>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pic>
        <p:nvPicPr>
          <p:cNvPr id="8" name="Bild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24131" y="28922"/>
            <a:ext cx="3417145" cy="763052"/>
          </a:xfrm>
          <a:prstGeom prst="rect">
            <a:avLst/>
          </a:prstGeom>
        </p:spPr>
      </p:pic>
      <p:sp>
        <p:nvSpPr>
          <p:cNvPr id="2" name="Plassholder for dato 1"/>
          <p:cNvSpPr>
            <a:spLocks noGrp="1"/>
          </p:cNvSpPr>
          <p:nvPr>
            <p:ph type="dt" sz="half" idx="10"/>
          </p:nvPr>
        </p:nvSpPr>
        <p:spPr/>
        <p:txBody>
          <a:bodyPr/>
          <a:lstStyle>
            <a:lvl1pPr>
              <a:defRPr>
                <a:solidFill>
                  <a:srgbClr val="FFFFFF"/>
                </a:solidFill>
              </a:defRPr>
            </a:lvl1pPr>
          </a:lstStyle>
          <a:p>
            <a:fld id="{721E3B7C-4BCE-0246-87A2-E17DC34110E8}" type="datetime1">
              <a:rPr lang="nb-NO" smtClean="0"/>
              <a:t>22.03.2023</a:t>
            </a:fld>
            <a:endParaRPr lang="nb-NO"/>
          </a:p>
        </p:txBody>
      </p:sp>
      <p:sp>
        <p:nvSpPr>
          <p:cNvPr id="3" name="Plassholder for bunntekst 2"/>
          <p:cNvSpPr>
            <a:spLocks noGrp="1"/>
          </p:cNvSpPr>
          <p:nvPr>
            <p:ph type="ftr" sz="quarter" idx="11"/>
          </p:nvPr>
        </p:nvSpPr>
        <p:spPr/>
        <p:txBody>
          <a:bodyPr/>
          <a:lstStyle>
            <a:lvl1pPr>
              <a:defRPr>
                <a:solidFill>
                  <a:srgbClr val="FFFFFF"/>
                </a:solidFill>
              </a:defRPr>
            </a:lvl1pPr>
          </a:lstStyle>
          <a:p>
            <a:r>
              <a:rPr lang="nb-NO"/>
              <a:t>First name Last name | Faculty</a:t>
            </a:r>
          </a:p>
        </p:txBody>
      </p:sp>
      <p:sp>
        <p:nvSpPr>
          <p:cNvPr id="7" name="Plassholder for lysbildenummer 6"/>
          <p:cNvSpPr>
            <a:spLocks noGrp="1"/>
          </p:cNvSpPr>
          <p:nvPr>
            <p:ph type="sldNum" sz="quarter" idx="12"/>
          </p:nvPr>
        </p:nvSpPr>
        <p:spPr/>
        <p:txBody>
          <a:bodyPr/>
          <a:lstStyle>
            <a:lvl1pPr>
              <a:defRPr>
                <a:solidFill>
                  <a:srgbClr val="FFFFFF"/>
                </a:solidFill>
              </a:defRPr>
            </a:lvl1pPr>
          </a:lstStyle>
          <a:p>
            <a:fld id="{28ECCE09-4EB9-D24E-99A2-F5BDA1BD657E}" type="slidenum">
              <a:rPr lang="nb-NO" smtClean="0"/>
              <a:pPr/>
              <a:t>‹#›</a:t>
            </a:fld>
            <a:endParaRPr lang="nb-NO"/>
          </a:p>
        </p:txBody>
      </p:sp>
    </p:spTree>
    <p:extLst>
      <p:ext uri="{BB962C8B-B14F-4D97-AF65-F5344CB8AC3E}">
        <p14:creationId xmlns:p14="http://schemas.microsoft.com/office/powerpoint/2010/main" val="167363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Kapittelside 1-Blaa">
    <p:bg>
      <p:bgPr>
        <a:solidFill>
          <a:srgbClr val="D77869"/>
        </a:solidFill>
        <a:effectLst/>
      </p:bgPr>
    </p:bg>
    <p:spTree>
      <p:nvGrpSpPr>
        <p:cNvPr id="1" name=""/>
        <p:cNvGrpSpPr/>
        <p:nvPr/>
      </p:nvGrpSpPr>
      <p:grpSpPr>
        <a:xfrm>
          <a:off x="0" y="0"/>
          <a:ext cx="0" cy="0"/>
          <a:chOff x="0" y="0"/>
          <a:chExt cx="0" cy="0"/>
        </a:xfrm>
      </p:grpSpPr>
      <p:sp>
        <p:nvSpPr>
          <p:cNvPr id="10" name="Plassholder for tittel 1"/>
          <p:cNvSpPr>
            <a:spLocks noGrp="1"/>
          </p:cNvSpPr>
          <p:nvPr>
            <p:ph type="title" hasCustomPrompt="1"/>
          </p:nvPr>
        </p:nvSpPr>
        <p:spPr>
          <a:xfrm>
            <a:off x="1510632" y="761999"/>
            <a:ext cx="6075947" cy="3215106"/>
          </a:xfrm>
          <a:prstGeom prst="rect">
            <a:avLst/>
          </a:prstGeom>
        </p:spPr>
        <p:txBody>
          <a:bodyPr vert="horz" lIns="91440" tIns="45720" rIns="91440" bIns="45720" rtlCol="0" anchor="ctr">
            <a:normAutofit/>
          </a:bodyPr>
          <a:lstStyle>
            <a:lvl1pPr algn="ctr">
              <a:defRPr sz="4000">
                <a:solidFill>
                  <a:srgbClr val="FFFFFF"/>
                </a:solidFill>
              </a:defRPr>
            </a:lvl1pPr>
          </a:lstStyle>
          <a:p>
            <a:r>
              <a:rPr lang="nb-NO" dirty="0" err="1"/>
              <a:t>Click</a:t>
            </a:r>
            <a:r>
              <a:rPr lang="nb-NO" dirty="0"/>
              <a:t> to </a:t>
            </a:r>
            <a:r>
              <a:rPr lang="nb-NO" dirty="0" err="1"/>
              <a:t>edit</a:t>
            </a:r>
            <a:r>
              <a:rPr lang="nb-NO" dirty="0"/>
              <a:t> </a:t>
            </a:r>
            <a:r>
              <a:rPr lang="nb-NO" dirty="0" err="1"/>
              <a:t>title</a:t>
            </a:r>
            <a:r>
              <a:rPr lang="nb-NO" dirty="0"/>
              <a:t> styles</a:t>
            </a:r>
          </a:p>
        </p:txBody>
      </p:sp>
      <p:pic>
        <p:nvPicPr>
          <p:cNvPr id="8" name="Bil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131" y="28922"/>
            <a:ext cx="3417145" cy="763052"/>
          </a:xfrm>
          <a:prstGeom prst="rect">
            <a:avLst/>
          </a:prstGeom>
        </p:spPr>
      </p:pic>
      <p:sp>
        <p:nvSpPr>
          <p:cNvPr id="2" name="Plassholder for dato 1"/>
          <p:cNvSpPr>
            <a:spLocks noGrp="1"/>
          </p:cNvSpPr>
          <p:nvPr>
            <p:ph type="dt" sz="half" idx="10"/>
          </p:nvPr>
        </p:nvSpPr>
        <p:spPr/>
        <p:txBody>
          <a:bodyPr/>
          <a:lstStyle>
            <a:lvl1pPr>
              <a:defRPr>
                <a:solidFill>
                  <a:srgbClr val="FFFFFF"/>
                </a:solidFill>
              </a:defRPr>
            </a:lvl1pPr>
          </a:lstStyle>
          <a:p>
            <a:fld id="{721E3B7C-4BCE-0246-87A2-E17DC34110E8}" type="datetime1">
              <a:rPr lang="nb-NO" smtClean="0"/>
              <a:t>22.03.2023</a:t>
            </a:fld>
            <a:endParaRPr lang="nb-NO"/>
          </a:p>
        </p:txBody>
      </p:sp>
      <p:sp>
        <p:nvSpPr>
          <p:cNvPr id="3" name="Plassholder for bunntekst 2"/>
          <p:cNvSpPr>
            <a:spLocks noGrp="1"/>
          </p:cNvSpPr>
          <p:nvPr>
            <p:ph type="ftr" sz="quarter" idx="11"/>
          </p:nvPr>
        </p:nvSpPr>
        <p:spPr/>
        <p:txBody>
          <a:bodyPr/>
          <a:lstStyle>
            <a:lvl1pPr>
              <a:defRPr>
                <a:solidFill>
                  <a:srgbClr val="FFFFFF"/>
                </a:solidFill>
              </a:defRPr>
            </a:lvl1pPr>
          </a:lstStyle>
          <a:p>
            <a:r>
              <a:rPr lang="nb-NO"/>
              <a:t>First name Last name | Faculty</a:t>
            </a:r>
          </a:p>
        </p:txBody>
      </p:sp>
      <p:sp>
        <p:nvSpPr>
          <p:cNvPr id="7" name="Plassholder for lysbildenummer 6"/>
          <p:cNvSpPr>
            <a:spLocks noGrp="1"/>
          </p:cNvSpPr>
          <p:nvPr>
            <p:ph type="sldNum" sz="quarter" idx="12"/>
          </p:nvPr>
        </p:nvSpPr>
        <p:spPr/>
        <p:txBody>
          <a:bodyPr/>
          <a:lstStyle>
            <a:lvl1pPr>
              <a:defRPr>
                <a:solidFill>
                  <a:srgbClr val="FFFFFF"/>
                </a:solidFill>
              </a:defRPr>
            </a:lvl1pPr>
          </a:lstStyle>
          <a:p>
            <a:fld id="{28ECCE09-4EB9-D24E-99A2-F5BDA1BD657E}"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4"/>
          <a:stretch>
            <a:fillRect/>
          </a:stretch>
        </a:blip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57200" y="675104"/>
            <a:ext cx="8229600" cy="454527"/>
          </a:xfrm>
          <a:prstGeom prst="rect">
            <a:avLst/>
          </a:prstGeom>
        </p:spPr>
        <p:txBody>
          <a:bodyPr vert="horz" lIns="91440" tIns="45720" rIns="91440" bIns="45720" rtlCol="0" anchor="ctr">
            <a:normAutofit/>
          </a:bodyPr>
          <a:lstStyle/>
          <a:p>
            <a:r>
              <a:rPr lang="nb-NO" dirty="0" err="1"/>
              <a:t>Click</a:t>
            </a:r>
            <a:r>
              <a:rPr lang="nb-NO" dirty="0"/>
              <a:t> to </a:t>
            </a:r>
            <a:r>
              <a:rPr lang="nb-NO" dirty="0" err="1"/>
              <a:t>edit</a:t>
            </a:r>
            <a:r>
              <a:rPr lang="nb-NO" dirty="0"/>
              <a:t> </a:t>
            </a:r>
            <a:r>
              <a:rPr lang="nb-NO" dirty="0" err="1"/>
              <a:t>title</a:t>
            </a:r>
            <a:r>
              <a:rPr lang="nb-NO" dirty="0"/>
              <a:t> styles</a:t>
            </a:r>
          </a:p>
        </p:txBody>
      </p:sp>
      <p:sp>
        <p:nvSpPr>
          <p:cNvPr id="3" name="Plassholder f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rtl="0"/>
            <a:r>
              <a:rPr lang="nb-NO">
                <a:effectLst/>
              </a:rPr>
              <a:t>Klikk for å redigere tekststiler i malen</a:t>
            </a:r>
          </a:p>
          <a:p>
            <a:pPr lvl="1" rtl="0"/>
            <a:r>
              <a:rPr lang="nb-NO">
                <a:effectLst/>
              </a:rPr>
              <a:t>Andre nivå</a:t>
            </a:r>
          </a:p>
          <a:p>
            <a:pPr lvl="2" rtl="0"/>
            <a:r>
              <a:rPr lang="nb-NO">
                <a:effectLst/>
              </a:rPr>
              <a:t>Tredje nivå</a:t>
            </a:r>
          </a:p>
          <a:p>
            <a:pPr lvl="3" rtl="0"/>
            <a:r>
              <a:rPr lang="nb-NO">
                <a:effectLst/>
              </a:rPr>
              <a:t>Fjerde nivå</a:t>
            </a:r>
          </a:p>
          <a:p>
            <a:pPr lvl="4" rtl="0"/>
            <a:r>
              <a:rPr lang="nb-NO">
                <a:effectLst/>
              </a:rPr>
              <a:t>Femte nivå</a:t>
            </a:r>
            <a:endParaRPr lang="nb-NO" dirty="0">
              <a:effectLst/>
            </a:endParaRPr>
          </a:p>
        </p:txBody>
      </p:sp>
      <p:sp>
        <p:nvSpPr>
          <p:cNvPr id="4" name="Plassholder for dato 3"/>
          <p:cNvSpPr>
            <a:spLocks noGrp="1"/>
          </p:cNvSpPr>
          <p:nvPr>
            <p:ph type="dt" sz="half" idx="2"/>
          </p:nvPr>
        </p:nvSpPr>
        <p:spPr>
          <a:xfrm>
            <a:off x="6697576" y="4768684"/>
            <a:ext cx="1684420" cy="273844"/>
          </a:xfrm>
          <a:prstGeom prst="rect">
            <a:avLst/>
          </a:prstGeom>
        </p:spPr>
        <p:txBody>
          <a:bodyPr vert="horz" lIns="91440" tIns="45720" rIns="91440" bIns="45720" rtlCol="0" anchor="ctr"/>
          <a:lstStyle>
            <a:lvl1pPr algn="r">
              <a:defRPr sz="1200">
                <a:solidFill>
                  <a:schemeClr val="tx1"/>
                </a:solidFill>
                <a:latin typeface="Source Sans Pro"/>
              </a:defRPr>
            </a:lvl1pPr>
          </a:lstStyle>
          <a:p>
            <a:fld id="{AB12BD90-583A-DE43-8747-87C3B8A6053C}" type="datetime1">
              <a:rPr lang="nb-NO" smtClean="0"/>
              <a:t>22.03.2023</a:t>
            </a:fld>
            <a:endParaRPr lang="nb-NO"/>
          </a:p>
        </p:txBody>
      </p:sp>
      <p:sp>
        <p:nvSpPr>
          <p:cNvPr id="5" name="Plassholder for bunntekst 4"/>
          <p:cNvSpPr>
            <a:spLocks noGrp="1"/>
          </p:cNvSpPr>
          <p:nvPr>
            <p:ph type="ftr" sz="quarter" idx="3"/>
          </p:nvPr>
        </p:nvSpPr>
        <p:spPr>
          <a:xfrm>
            <a:off x="316835" y="4767263"/>
            <a:ext cx="5926221" cy="273844"/>
          </a:xfrm>
          <a:prstGeom prst="rect">
            <a:avLst/>
          </a:prstGeom>
        </p:spPr>
        <p:txBody>
          <a:bodyPr vert="horz" lIns="91440" tIns="45720" rIns="91440" bIns="45720" rtlCol="0" anchor="ctr"/>
          <a:lstStyle>
            <a:lvl1pPr algn="l">
              <a:defRPr sz="1200">
                <a:solidFill>
                  <a:srgbClr val="101820"/>
                </a:solidFill>
                <a:latin typeface="Source Sans Pro"/>
              </a:defRPr>
            </a:lvl1pPr>
          </a:lstStyle>
          <a:p>
            <a:r>
              <a:rPr lang="nb-NO"/>
              <a:t>First </a:t>
            </a:r>
            <a:r>
              <a:rPr lang="nb-NO" err="1"/>
              <a:t>name</a:t>
            </a:r>
            <a:r>
              <a:rPr lang="nb-NO"/>
              <a:t> Last </a:t>
            </a:r>
            <a:r>
              <a:rPr lang="nb-NO" err="1"/>
              <a:t>name</a:t>
            </a:r>
            <a:r>
              <a:rPr lang="nb-NO"/>
              <a:t> | </a:t>
            </a:r>
            <a:r>
              <a:rPr lang="nb-NO" err="1"/>
              <a:t>Faculty</a:t>
            </a:r>
            <a:endParaRPr lang="nb-NO"/>
          </a:p>
        </p:txBody>
      </p:sp>
      <p:sp>
        <p:nvSpPr>
          <p:cNvPr id="6" name="Plassholder for lysbildenummer 5"/>
          <p:cNvSpPr>
            <a:spLocks noGrp="1"/>
          </p:cNvSpPr>
          <p:nvPr>
            <p:ph type="sldNum" sz="quarter" idx="4"/>
          </p:nvPr>
        </p:nvSpPr>
        <p:spPr>
          <a:xfrm>
            <a:off x="8381996" y="4767263"/>
            <a:ext cx="411747" cy="273844"/>
          </a:xfrm>
          <a:prstGeom prst="rect">
            <a:avLst/>
          </a:prstGeom>
        </p:spPr>
        <p:txBody>
          <a:bodyPr vert="horz" lIns="91440" tIns="45720" rIns="91440" bIns="45720" rtlCol="0" anchor="ctr"/>
          <a:lstStyle>
            <a:lvl1pPr algn="r">
              <a:defRPr sz="1200">
                <a:solidFill>
                  <a:srgbClr val="101820"/>
                </a:solidFill>
                <a:latin typeface="Source Sans Pro"/>
              </a:defRPr>
            </a:lvl1pPr>
          </a:lstStyle>
          <a:p>
            <a:fld id="{28ECCE09-4EB9-D24E-99A2-F5BDA1BD657E}" type="slidenum">
              <a:rPr lang="nb-NO" smtClean="0"/>
              <a:pPr/>
              <a:t>‹#›</a:t>
            </a:fld>
            <a:endParaRPr lang="nb-NO"/>
          </a:p>
        </p:txBody>
      </p:sp>
      <p:pic>
        <p:nvPicPr>
          <p:cNvPr id="11" name="Bilde 1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724128" y="28922"/>
            <a:ext cx="3417151" cy="763052"/>
          </a:xfrm>
          <a:prstGeom prst="rect">
            <a:avLst/>
          </a:prstGeom>
        </p:spPr>
      </p:pic>
    </p:spTree>
    <p:extLst>
      <p:ext uri="{BB962C8B-B14F-4D97-AF65-F5344CB8AC3E}">
        <p14:creationId xmlns:p14="http://schemas.microsoft.com/office/powerpoint/2010/main" val="1697296968"/>
      </p:ext>
    </p:extLst>
  </p:cSld>
  <p:clrMap bg1="lt1" tx1="dk1" bg2="lt2" tx2="dk2" accent1="accent1" accent2="accent2" accent3="accent3" accent4="accent4" accent5="accent5" accent6="accent6" hlink="hlink" folHlink="folHlink"/>
  <p:sldLayoutIdLst>
    <p:sldLayoutId id="2147483698" r:id="rId1"/>
    <p:sldLayoutId id="2147483693" r:id="rId2"/>
    <p:sldLayoutId id="2147483694" r:id="rId3"/>
    <p:sldLayoutId id="2147483706" r:id="rId4"/>
    <p:sldLayoutId id="2147483707" r:id="rId5"/>
    <p:sldLayoutId id="2147483708" r:id="rId6"/>
    <p:sldLayoutId id="2147483695" r:id="rId7"/>
    <p:sldLayoutId id="2147483696" r:id="rId8"/>
    <p:sldLayoutId id="2147483709" r:id="rId9"/>
    <p:sldLayoutId id="2147483710" r:id="rId10"/>
    <p:sldLayoutId id="2147483711" r:id="rId11"/>
    <p:sldLayoutId id="2147483697" r:id="rId12"/>
    <p:sldLayoutId id="2147483699" r:id="rId13"/>
    <p:sldLayoutId id="2147483700" r:id="rId14"/>
    <p:sldLayoutId id="2147483701" r:id="rId15"/>
    <p:sldLayoutId id="2147483702" r:id="rId16"/>
    <p:sldLayoutId id="2147483703" r:id="rId17"/>
    <p:sldLayoutId id="2147483704" r:id="rId18"/>
    <p:sldLayoutId id="2147483705" r:id="rId19"/>
    <p:sldLayoutId id="2147483712" r:id="rId20"/>
    <p:sldLayoutId id="2147483713" r:id="rId21"/>
    <p:sldLayoutId id="2147483714" r:id="rId22"/>
  </p:sldLayoutIdLst>
  <p:hf hdr="0"/>
  <p:txStyles>
    <p:titleStyle>
      <a:lvl1pPr algn="l" defTabSz="457200" rtl="0" eaLnBrk="1" latinLnBrk="0" hangingPunct="1">
        <a:spcBef>
          <a:spcPct val="0"/>
        </a:spcBef>
        <a:buNone/>
        <a:defRPr sz="2800" kern="1200" baseline="0">
          <a:solidFill>
            <a:schemeClr val="tx1"/>
          </a:solidFill>
          <a:latin typeface="Source Sans Pro"/>
          <a:ea typeface="+mj-ea"/>
          <a:cs typeface="+mj-cs"/>
        </a:defRPr>
      </a:lvl1pPr>
    </p:titleStyle>
    <p:bodyStyle>
      <a:lvl1pPr marL="342900" indent="-342900" algn="l" defTabSz="457200" rtl="0" eaLnBrk="1" latinLnBrk="0" hangingPunct="1">
        <a:spcBef>
          <a:spcPct val="20000"/>
        </a:spcBef>
        <a:buSzPct val="100000"/>
        <a:buFontTx/>
        <a:buBlip>
          <a:blip r:embed="rId26"/>
        </a:buBlip>
        <a:defRPr sz="2400" kern="1200">
          <a:solidFill>
            <a:schemeClr val="tx1"/>
          </a:solidFill>
          <a:latin typeface="Source Sans Pro"/>
          <a:ea typeface="+mn-ea"/>
          <a:cs typeface="+mn-cs"/>
        </a:defRPr>
      </a:lvl1pPr>
      <a:lvl2pPr marL="742950" indent="-285750" algn="l" defTabSz="457200" rtl="0" eaLnBrk="1" latinLnBrk="0" hangingPunct="1">
        <a:spcBef>
          <a:spcPct val="20000"/>
        </a:spcBef>
        <a:buSzPct val="100000"/>
        <a:buFontTx/>
        <a:buBlip>
          <a:blip r:embed="rId26"/>
        </a:buBlip>
        <a:defRPr sz="2000" kern="1200">
          <a:solidFill>
            <a:schemeClr val="tx1"/>
          </a:solidFill>
          <a:latin typeface="Source Sans Pro"/>
          <a:ea typeface="+mn-ea"/>
          <a:cs typeface="+mn-cs"/>
        </a:defRPr>
      </a:lvl2pPr>
      <a:lvl3pPr marL="1143000" indent="-228600" algn="l" defTabSz="457200" rtl="0" eaLnBrk="1" latinLnBrk="0" hangingPunct="1">
        <a:spcBef>
          <a:spcPct val="20000"/>
        </a:spcBef>
        <a:buSzPct val="100000"/>
        <a:buFontTx/>
        <a:buBlip>
          <a:blip r:embed="rId26"/>
        </a:buBlip>
        <a:defRPr sz="1800" kern="1200">
          <a:solidFill>
            <a:schemeClr val="tx1"/>
          </a:solidFill>
          <a:latin typeface="Source Sans Pro"/>
          <a:ea typeface="+mn-ea"/>
          <a:cs typeface="+mn-cs"/>
        </a:defRPr>
      </a:lvl3pPr>
      <a:lvl4pPr marL="1600200" indent="-228600" algn="l" defTabSz="457200" rtl="0" eaLnBrk="1" latinLnBrk="0" hangingPunct="1">
        <a:spcBef>
          <a:spcPct val="20000"/>
        </a:spcBef>
        <a:buSzPct val="100000"/>
        <a:buFontTx/>
        <a:buBlip>
          <a:blip r:embed="rId26"/>
        </a:buBlip>
        <a:defRPr sz="1600" kern="1200">
          <a:solidFill>
            <a:schemeClr val="tx1"/>
          </a:solidFill>
          <a:latin typeface="Source Sans Pro"/>
          <a:ea typeface="+mn-ea"/>
          <a:cs typeface="+mn-cs"/>
        </a:defRPr>
      </a:lvl4pPr>
      <a:lvl5pPr marL="2057400" indent="-228600" algn="l" defTabSz="457200" rtl="0" eaLnBrk="1" latinLnBrk="0" hangingPunct="1">
        <a:spcBef>
          <a:spcPct val="20000"/>
        </a:spcBef>
        <a:buSzPct val="100000"/>
        <a:buFontTx/>
        <a:buBlip>
          <a:blip r:embed="rId26"/>
        </a:buBlip>
        <a:defRPr sz="1400" kern="1200">
          <a:solidFill>
            <a:schemeClr val="tx1"/>
          </a:solidFill>
          <a:latin typeface="Source Sans Pro"/>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vap.aau.dk/the-brackish-dataset/" TargetMode="External"/><Relationship Id="rId2" Type="http://schemas.openxmlformats.org/officeDocument/2006/relationships/image" Target="../media/image23.jpe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274053" y="548640"/>
            <a:ext cx="8412748" cy="2439203"/>
          </a:xfrm>
        </p:spPr>
        <p:txBody>
          <a:bodyPr>
            <a:normAutofit fontScale="90000"/>
          </a:bodyPr>
          <a:lstStyle/>
          <a:p>
            <a:r>
              <a:rPr lang="nb-NO" dirty="0"/>
              <a:t>Presentation-1 </a:t>
            </a:r>
            <a:r>
              <a:rPr lang="nb-NO" dirty="0" err="1"/>
              <a:t>on</a:t>
            </a:r>
            <a:r>
              <a:rPr lang="nb-NO" dirty="0"/>
              <a:t> </a:t>
            </a:r>
            <a:r>
              <a:rPr lang="nb-NO" dirty="0" err="1"/>
              <a:t>Chosen</a:t>
            </a:r>
            <a:r>
              <a:rPr lang="nb-NO" dirty="0"/>
              <a:t> Advanced ML Technique –</a:t>
            </a:r>
            <a:r>
              <a:rPr lang="nb-NO" dirty="0" err="1"/>
              <a:t>EfficientDet</a:t>
            </a:r>
            <a:br>
              <a:rPr lang="nb-NO" dirty="0"/>
            </a:br>
            <a:br>
              <a:rPr lang="nb-NO" dirty="0"/>
            </a:br>
            <a:r>
              <a:rPr lang="nb-NO" dirty="0"/>
              <a:t>Advanced Machine Learning ITI41820</a:t>
            </a:r>
          </a:p>
        </p:txBody>
      </p:sp>
      <p:sp>
        <p:nvSpPr>
          <p:cNvPr id="5" name="Plassholder for dato 4"/>
          <p:cNvSpPr>
            <a:spLocks noGrp="1"/>
          </p:cNvSpPr>
          <p:nvPr>
            <p:ph type="dt" sz="half" idx="10"/>
          </p:nvPr>
        </p:nvSpPr>
        <p:spPr>
          <a:xfrm>
            <a:off x="6697576" y="4768684"/>
            <a:ext cx="1684420" cy="273844"/>
          </a:xfrm>
        </p:spPr>
        <p:txBody>
          <a:bodyPr/>
          <a:lstStyle/>
          <a:p>
            <a:fld id="{E4D652E1-5E1B-F449-B43B-5F2B1F0D58F1}" type="datetime1">
              <a:rPr lang="nb-NO" smtClean="0"/>
              <a:t>22.03.2023</a:t>
            </a:fld>
            <a:endParaRPr lang="nb-NO"/>
          </a:p>
        </p:txBody>
      </p:sp>
      <p:sp>
        <p:nvSpPr>
          <p:cNvPr id="4" name="Plassholder for bunntekst 3"/>
          <p:cNvSpPr>
            <a:spLocks noGrp="1"/>
          </p:cNvSpPr>
          <p:nvPr>
            <p:ph type="ftr" sz="quarter" idx="11"/>
          </p:nvPr>
        </p:nvSpPr>
        <p:spPr>
          <a:xfrm>
            <a:off x="274053" y="4816222"/>
            <a:ext cx="5926221" cy="273844"/>
          </a:xfrm>
        </p:spPr>
        <p:txBody>
          <a:bodyPr/>
          <a:lstStyle/>
          <a:p>
            <a:r>
              <a:rPr lang="nb-NO" sz="1100" dirty="0" err="1"/>
              <a:t>Sanyam</a:t>
            </a:r>
            <a:r>
              <a:rPr lang="nb-NO" sz="1100" dirty="0"/>
              <a:t> </a:t>
            </a:r>
            <a:r>
              <a:rPr lang="nb-NO" sz="1100" dirty="0" err="1"/>
              <a:t>Jain</a:t>
            </a:r>
            <a:r>
              <a:rPr lang="nb-NO" sz="1100" dirty="0"/>
              <a:t> under </a:t>
            </a:r>
            <a:r>
              <a:rPr lang="nb-NO" sz="1100" dirty="0" err="1"/>
              <a:t>supervision</a:t>
            </a:r>
            <a:r>
              <a:rPr lang="nb-NO" sz="1100" dirty="0"/>
              <a:t> </a:t>
            </a:r>
            <a:r>
              <a:rPr lang="nb-NO" sz="1100" dirty="0" err="1"/>
              <a:t>of</a:t>
            </a:r>
            <a:r>
              <a:rPr lang="nb-NO" sz="1100" dirty="0"/>
              <a:t> Prof. </a:t>
            </a:r>
            <a:r>
              <a:rPr lang="nb-NO" sz="1100" dirty="0" err="1"/>
              <a:t>Kazi</a:t>
            </a:r>
            <a:r>
              <a:rPr lang="nb-NO" sz="1100" dirty="0"/>
              <a:t> Shah Nawaz </a:t>
            </a:r>
            <a:r>
              <a:rPr lang="nb-NO" sz="1100" dirty="0" err="1"/>
              <a:t>Ripon</a:t>
            </a:r>
            <a:r>
              <a:rPr lang="nb-NO" sz="1100" dirty="0"/>
              <a:t>, Dept. </a:t>
            </a:r>
            <a:r>
              <a:rPr lang="nb-NO" sz="1100" dirty="0" err="1"/>
              <a:t>of</a:t>
            </a:r>
            <a:r>
              <a:rPr lang="nb-NO" sz="1100" dirty="0"/>
              <a:t> Computer Science and </a:t>
            </a:r>
            <a:r>
              <a:rPr lang="nb-NO" sz="1100" dirty="0" err="1"/>
              <a:t>Communication</a:t>
            </a:r>
            <a:endParaRPr lang="nb-NO" sz="1100" dirty="0"/>
          </a:p>
        </p:txBody>
      </p:sp>
      <p:sp>
        <p:nvSpPr>
          <p:cNvPr id="6" name="Plassholder for lysbildenummer 5"/>
          <p:cNvSpPr>
            <a:spLocks noGrp="1"/>
          </p:cNvSpPr>
          <p:nvPr>
            <p:ph type="sldNum" sz="quarter" idx="12"/>
          </p:nvPr>
        </p:nvSpPr>
        <p:spPr>
          <a:xfrm>
            <a:off x="8381996" y="4767263"/>
            <a:ext cx="411747" cy="273844"/>
          </a:xfrm>
        </p:spPr>
        <p:txBody>
          <a:bodyPr/>
          <a:lstStyle/>
          <a:p>
            <a:fld id="{28ECCE09-4EB9-D24E-99A2-F5BDA1BD657E}" type="slidenum">
              <a:rPr lang="nb-NO" smtClean="0"/>
              <a:pPr/>
              <a:t>1</a:t>
            </a:fld>
            <a:endParaRPr lang="nb-NO"/>
          </a:p>
        </p:txBody>
      </p:sp>
    </p:spTree>
    <p:extLst>
      <p:ext uri="{BB962C8B-B14F-4D97-AF65-F5344CB8AC3E}">
        <p14:creationId xmlns:p14="http://schemas.microsoft.com/office/powerpoint/2010/main" val="34277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Autofit/>
          </a:bodyPr>
          <a:lstStyle/>
          <a:p>
            <a:r>
              <a:rPr lang="nb-NO" sz="2500" b="1"/>
              <a:t>5. Advantages and Disadvantages</a:t>
            </a:r>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10</a:t>
            </a:fld>
            <a:endParaRPr lang="nb-NO"/>
          </a:p>
        </p:txBody>
      </p:sp>
      <p:sp>
        <p:nvSpPr>
          <p:cNvPr id="9" name="Content Placeholder 8">
            <a:extLst>
              <a:ext uri="{FF2B5EF4-FFF2-40B4-BE49-F238E27FC236}">
                <a16:creationId xmlns:a16="http://schemas.microsoft.com/office/drawing/2014/main" id="{519D8316-7D5E-0728-92CE-7EDA39009EA7}"/>
              </a:ext>
            </a:extLst>
          </p:cNvPr>
          <p:cNvSpPr>
            <a:spLocks noGrp="1"/>
          </p:cNvSpPr>
          <p:nvPr>
            <p:ph idx="1"/>
          </p:nvPr>
        </p:nvSpPr>
        <p:spPr/>
        <p:txBody>
          <a:bodyPr>
            <a:normAutofit/>
          </a:bodyPr>
          <a:lstStyle/>
          <a:p>
            <a:r>
              <a:rPr lang="en-US" dirty="0"/>
              <a:t>Advantages</a:t>
            </a:r>
          </a:p>
          <a:p>
            <a:pPr lvl="1"/>
            <a:r>
              <a:rPr lang="en-US" dirty="0"/>
              <a:t>Super efficient and Accurate among other OSOD</a:t>
            </a:r>
          </a:p>
          <a:p>
            <a:pPr lvl="1"/>
            <a:r>
              <a:rPr lang="en-US" dirty="0"/>
              <a:t>Less number of parameters compared to other OSOD</a:t>
            </a:r>
          </a:p>
          <a:p>
            <a:pPr lvl="1"/>
            <a:r>
              <a:rPr lang="en-US" dirty="0"/>
              <a:t>Simple Architecture</a:t>
            </a:r>
          </a:p>
          <a:p>
            <a:r>
              <a:rPr lang="en-US" dirty="0"/>
              <a:t>Disadvantages</a:t>
            </a:r>
          </a:p>
          <a:p>
            <a:pPr lvl="1"/>
            <a:r>
              <a:rPr lang="en-US" dirty="0"/>
              <a:t>Large memory requirement</a:t>
            </a:r>
          </a:p>
          <a:p>
            <a:pPr lvl="1"/>
            <a:r>
              <a:rPr lang="en-US" dirty="0"/>
              <a:t>Train time</a:t>
            </a:r>
          </a:p>
          <a:p>
            <a:pPr lvl="1"/>
            <a:r>
              <a:rPr lang="en-US" dirty="0"/>
              <a:t>Lack of Interpretability</a:t>
            </a:r>
          </a:p>
        </p:txBody>
      </p:sp>
    </p:spTree>
    <p:extLst>
      <p:ext uri="{BB962C8B-B14F-4D97-AF65-F5344CB8AC3E}">
        <p14:creationId xmlns:p14="http://schemas.microsoft.com/office/powerpoint/2010/main" val="405163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Autofit/>
          </a:bodyPr>
          <a:lstStyle/>
          <a:p>
            <a:r>
              <a:rPr lang="nb-NO" sz="2500" b="1" dirty="0"/>
              <a:t>6.1 Probable Practical Application</a:t>
            </a:r>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11</a:t>
            </a:fld>
            <a:endParaRPr lang="nb-NO"/>
          </a:p>
        </p:txBody>
      </p:sp>
      <p:sp>
        <p:nvSpPr>
          <p:cNvPr id="9" name="Content Placeholder 8">
            <a:extLst>
              <a:ext uri="{FF2B5EF4-FFF2-40B4-BE49-F238E27FC236}">
                <a16:creationId xmlns:a16="http://schemas.microsoft.com/office/drawing/2014/main" id="{519D8316-7D5E-0728-92CE-7EDA39009EA7}"/>
              </a:ext>
            </a:extLst>
          </p:cNvPr>
          <p:cNvSpPr>
            <a:spLocks noGrp="1"/>
          </p:cNvSpPr>
          <p:nvPr>
            <p:ph idx="1"/>
          </p:nvPr>
        </p:nvSpPr>
        <p:spPr/>
        <p:txBody>
          <a:bodyPr>
            <a:normAutofit/>
          </a:bodyPr>
          <a:lstStyle/>
          <a:p>
            <a:r>
              <a:rPr lang="en-US"/>
              <a:t>Detection of underwater </a:t>
            </a:r>
            <a:r>
              <a:rPr lang="en-US" err="1"/>
              <a:t>martime</a:t>
            </a:r>
            <a:r>
              <a:rPr lang="en-US"/>
              <a:t> objects (Brackish Dataset AALBORG University) – Cross Domain Modalities</a:t>
            </a:r>
          </a:p>
        </p:txBody>
      </p:sp>
      <p:pic>
        <p:nvPicPr>
          <p:cNvPr id="4098" name="Picture 2">
            <a:extLst>
              <a:ext uri="{FF2B5EF4-FFF2-40B4-BE49-F238E27FC236}">
                <a16:creationId xmlns:a16="http://schemas.microsoft.com/office/drawing/2014/main" id="{F36E9881-1DD1-BA62-EEA7-E54CE11FF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32" y="2296086"/>
            <a:ext cx="2563414" cy="15243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400AAB-FD6C-DBE6-60BE-F6FA756FEF53}"/>
              </a:ext>
            </a:extLst>
          </p:cNvPr>
          <p:cNvSpPr txBox="1"/>
          <p:nvPr/>
        </p:nvSpPr>
        <p:spPr>
          <a:xfrm>
            <a:off x="457200" y="4225291"/>
            <a:ext cx="4572000" cy="461665"/>
          </a:xfrm>
          <a:prstGeom prst="rect">
            <a:avLst/>
          </a:prstGeom>
          <a:noFill/>
        </p:spPr>
        <p:txBody>
          <a:bodyPr wrap="square">
            <a:spAutoFit/>
          </a:bodyPr>
          <a:lstStyle/>
          <a:p>
            <a:r>
              <a:rPr lang="en-US" sz="800"/>
              <a:t>Source of Dataset: Pedersen, M., </a:t>
            </a:r>
            <a:r>
              <a:rPr lang="en-US" sz="800" err="1"/>
              <a:t>Bruslund</a:t>
            </a:r>
            <a:r>
              <a:rPr lang="en-US" sz="800"/>
              <a:t> </a:t>
            </a:r>
            <a:r>
              <a:rPr lang="en-US" sz="800" err="1"/>
              <a:t>Haurum</a:t>
            </a:r>
            <a:r>
              <a:rPr lang="en-US" sz="800"/>
              <a:t>, J., </a:t>
            </a:r>
            <a:r>
              <a:rPr lang="en-US" sz="800" err="1"/>
              <a:t>Gade</a:t>
            </a:r>
            <a:r>
              <a:rPr lang="en-US" sz="800"/>
              <a:t>, R., &amp; </a:t>
            </a:r>
            <a:r>
              <a:rPr lang="en-US" sz="800" err="1"/>
              <a:t>Moeslund</a:t>
            </a:r>
            <a:r>
              <a:rPr lang="en-US" sz="800"/>
              <a:t>, T. B. (2019). Detection of marine animals in a new underwater dataset with varying visibility. In Proceedings of the IEEE/CVF Conference on Computer Vision and Pattern Recognition Workshops (pp. 18-26).</a:t>
            </a:r>
          </a:p>
        </p:txBody>
      </p:sp>
      <p:pic>
        <p:nvPicPr>
          <p:cNvPr id="5" name="Picture 4" descr="A picture containing graphical user interface&#10;&#10;Description automatically generated">
            <a:extLst>
              <a:ext uri="{FF2B5EF4-FFF2-40B4-BE49-F238E27FC236}">
                <a16:creationId xmlns:a16="http://schemas.microsoft.com/office/drawing/2014/main" id="{4C0F38D6-E78A-A90D-7998-95AB4127AF5B}"/>
              </a:ext>
            </a:extLst>
          </p:cNvPr>
          <p:cNvPicPr>
            <a:picLocks noChangeAspect="1"/>
          </p:cNvPicPr>
          <p:nvPr/>
        </p:nvPicPr>
        <p:blipFill>
          <a:blip r:embed="rId4"/>
          <a:stretch>
            <a:fillRect/>
          </a:stretch>
        </p:blipFill>
        <p:spPr>
          <a:xfrm>
            <a:off x="6007566" y="1944487"/>
            <a:ext cx="2232122" cy="2822776"/>
          </a:xfrm>
          <a:prstGeom prst="rect">
            <a:avLst/>
          </a:prstGeom>
        </p:spPr>
      </p:pic>
    </p:spTree>
    <p:extLst>
      <p:ext uri="{BB962C8B-B14F-4D97-AF65-F5344CB8AC3E}">
        <p14:creationId xmlns:p14="http://schemas.microsoft.com/office/powerpoint/2010/main" val="2547006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a:xfrm>
            <a:off x="457200" y="548878"/>
            <a:ext cx="8229600" cy="689612"/>
          </a:xfrm>
        </p:spPr>
        <p:txBody>
          <a:bodyPr>
            <a:noAutofit/>
          </a:bodyPr>
          <a:lstStyle/>
          <a:p>
            <a:r>
              <a:rPr lang="nb-NO" sz="2500" b="1" dirty="0"/>
              <a:t>6.2 </a:t>
            </a:r>
            <a:r>
              <a:rPr lang="nb-NO" sz="2500" b="1" dirty="0" err="1"/>
              <a:t>Why</a:t>
            </a:r>
            <a:r>
              <a:rPr lang="nb-NO" sz="2500" b="1" dirty="0"/>
              <a:t> </a:t>
            </a:r>
            <a:r>
              <a:rPr lang="nb-NO" sz="2500" b="1" dirty="0" err="1"/>
              <a:t>EfficientDet</a:t>
            </a:r>
            <a:r>
              <a:rPr lang="nb-NO" sz="2500" b="1" dirty="0"/>
              <a:t> for </a:t>
            </a:r>
            <a:r>
              <a:rPr lang="nb-NO" sz="2500" b="1" dirty="0" err="1"/>
              <a:t>this</a:t>
            </a:r>
            <a:r>
              <a:rPr lang="nb-NO" sz="2500" b="1" dirty="0"/>
              <a:t> </a:t>
            </a:r>
            <a:r>
              <a:rPr lang="nb-NO" sz="2500" b="1" dirty="0" err="1"/>
              <a:t>application</a:t>
            </a:r>
            <a:r>
              <a:rPr lang="nb-NO" sz="2500" b="1" dirty="0"/>
              <a:t> </a:t>
            </a:r>
            <a:r>
              <a:rPr lang="nb-NO" sz="2500" b="1" dirty="0" err="1"/>
              <a:t>than</a:t>
            </a:r>
            <a:r>
              <a:rPr lang="nb-NO" sz="2500" b="1" dirty="0"/>
              <a:t> </a:t>
            </a:r>
            <a:r>
              <a:rPr lang="nb-NO" sz="2500" b="1" dirty="0" err="1"/>
              <a:t>other</a:t>
            </a:r>
            <a:r>
              <a:rPr lang="nb-NO" sz="2500" b="1" dirty="0"/>
              <a:t> OSOD like YOLO, SSD, </a:t>
            </a:r>
            <a:r>
              <a:rPr lang="nb-NO" sz="2500" b="1" dirty="0" err="1"/>
              <a:t>RetinaNet</a:t>
            </a:r>
            <a:endParaRPr lang="nb-NO" sz="2500" b="1" dirty="0"/>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12</a:t>
            </a:fld>
            <a:endParaRPr lang="nb-NO"/>
          </a:p>
        </p:txBody>
      </p:sp>
      <p:sp>
        <p:nvSpPr>
          <p:cNvPr id="9" name="Content Placeholder 8">
            <a:extLst>
              <a:ext uri="{FF2B5EF4-FFF2-40B4-BE49-F238E27FC236}">
                <a16:creationId xmlns:a16="http://schemas.microsoft.com/office/drawing/2014/main" id="{519D8316-7D5E-0728-92CE-7EDA39009EA7}"/>
              </a:ext>
            </a:extLst>
          </p:cNvPr>
          <p:cNvSpPr>
            <a:spLocks noGrp="1"/>
          </p:cNvSpPr>
          <p:nvPr>
            <p:ph idx="1"/>
          </p:nvPr>
        </p:nvSpPr>
        <p:spPr>
          <a:xfrm>
            <a:off x="457200" y="1354237"/>
            <a:ext cx="8229600" cy="3240385"/>
          </a:xfrm>
        </p:spPr>
        <p:txBody>
          <a:bodyPr>
            <a:normAutofit/>
          </a:bodyPr>
          <a:lstStyle/>
          <a:p>
            <a:r>
              <a:rPr lang="en-US" dirty="0" err="1"/>
              <a:t>EfficientDet</a:t>
            </a:r>
            <a:r>
              <a:rPr lang="en-US" dirty="0"/>
              <a:t> has reportedly proven to work best on</a:t>
            </a:r>
          </a:p>
          <a:p>
            <a:pPr lvl="1"/>
            <a:r>
              <a:rPr lang="en-US" dirty="0"/>
              <a:t>Complex task domains where objects are relatively difficult to identify because of the nature of task.</a:t>
            </a:r>
          </a:p>
          <a:p>
            <a:pPr lvl="2"/>
            <a:r>
              <a:rPr lang="en-US" dirty="0"/>
              <a:t>For example – Crop Detection, Adulteration detection in grains, Defect detection in fabric factory, Efficient site detection for solar power etc.</a:t>
            </a:r>
          </a:p>
          <a:p>
            <a:pPr lvl="1"/>
            <a:r>
              <a:rPr lang="en-US" dirty="0"/>
              <a:t> Most of the researchers has considered YOLO framework because of its fast-to-implement, however, for such complex tasks, </a:t>
            </a:r>
            <a:r>
              <a:rPr lang="en-US" dirty="0" err="1"/>
              <a:t>EfficientDet</a:t>
            </a:r>
            <a:r>
              <a:rPr lang="en-US" dirty="0"/>
              <a:t> is expected to give SOTA accuracy on such tasks. One of such tasks, that I plan to chose is “Detection of underwater </a:t>
            </a:r>
            <a:r>
              <a:rPr lang="en-US" dirty="0" err="1"/>
              <a:t>martime</a:t>
            </a:r>
            <a:r>
              <a:rPr lang="en-US" dirty="0"/>
              <a:t> objects”</a:t>
            </a:r>
          </a:p>
          <a:p>
            <a:pPr lvl="1"/>
            <a:endParaRPr lang="en-US" dirty="0"/>
          </a:p>
          <a:p>
            <a:pPr lvl="1"/>
            <a:endParaRPr lang="en-US" dirty="0"/>
          </a:p>
        </p:txBody>
      </p:sp>
    </p:spTree>
    <p:extLst>
      <p:ext uri="{BB962C8B-B14F-4D97-AF65-F5344CB8AC3E}">
        <p14:creationId xmlns:p14="http://schemas.microsoft.com/office/powerpoint/2010/main" val="429459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a:xfrm>
            <a:off x="457200" y="548878"/>
            <a:ext cx="8229600" cy="689612"/>
          </a:xfrm>
        </p:spPr>
        <p:txBody>
          <a:bodyPr>
            <a:noAutofit/>
          </a:bodyPr>
          <a:lstStyle/>
          <a:p>
            <a:r>
              <a:rPr lang="nb-NO" sz="2500" b="1" err="1"/>
              <a:t>Planned</a:t>
            </a:r>
            <a:r>
              <a:rPr lang="nb-NO" sz="2500" b="1"/>
              <a:t> </a:t>
            </a:r>
            <a:r>
              <a:rPr lang="nb-NO" sz="2500" b="1" err="1"/>
              <a:t>Novel</a:t>
            </a:r>
            <a:r>
              <a:rPr lang="nb-NO" sz="2500" b="1"/>
              <a:t> </a:t>
            </a:r>
            <a:r>
              <a:rPr lang="nb-NO" sz="2500" b="1" err="1"/>
              <a:t>Contributions</a:t>
            </a:r>
            <a:endParaRPr lang="nb-NO" sz="2500" b="1"/>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13</a:t>
            </a:fld>
            <a:endParaRPr lang="nb-NO"/>
          </a:p>
        </p:txBody>
      </p:sp>
      <p:sp>
        <p:nvSpPr>
          <p:cNvPr id="9" name="Content Placeholder 8">
            <a:extLst>
              <a:ext uri="{FF2B5EF4-FFF2-40B4-BE49-F238E27FC236}">
                <a16:creationId xmlns:a16="http://schemas.microsoft.com/office/drawing/2014/main" id="{519D8316-7D5E-0728-92CE-7EDA39009EA7}"/>
              </a:ext>
            </a:extLst>
          </p:cNvPr>
          <p:cNvSpPr>
            <a:spLocks noGrp="1"/>
          </p:cNvSpPr>
          <p:nvPr>
            <p:ph idx="1"/>
          </p:nvPr>
        </p:nvSpPr>
        <p:spPr>
          <a:xfrm>
            <a:off x="457200" y="1354237"/>
            <a:ext cx="8229600" cy="3240385"/>
          </a:xfrm>
        </p:spPr>
        <p:txBody>
          <a:bodyPr>
            <a:normAutofit/>
          </a:bodyPr>
          <a:lstStyle/>
          <a:p>
            <a:pPr lvl="1"/>
            <a:r>
              <a:rPr lang="en-US" dirty="0"/>
              <a:t>Replacing backbone for </a:t>
            </a:r>
            <a:r>
              <a:rPr lang="en-US"/>
              <a:t>specific task</a:t>
            </a:r>
            <a:endParaRPr lang="en-US" dirty="0"/>
          </a:p>
          <a:p>
            <a:pPr lvl="1"/>
            <a:r>
              <a:rPr lang="en-US" dirty="0" err="1"/>
              <a:t>EfficientDet</a:t>
            </a:r>
            <a:r>
              <a:rPr lang="en-US" dirty="0"/>
              <a:t> has less interpretability.</a:t>
            </a:r>
          </a:p>
          <a:p>
            <a:pPr lvl="2"/>
            <a:r>
              <a:rPr lang="en-US" dirty="0"/>
              <a:t>To make it more Interpretable.</a:t>
            </a:r>
          </a:p>
          <a:p>
            <a:pPr lvl="2"/>
            <a:r>
              <a:rPr lang="en-US" dirty="0"/>
              <a:t>Make it robust for adversarial attacks, by adversarial training.</a:t>
            </a:r>
          </a:p>
        </p:txBody>
      </p:sp>
    </p:spTree>
    <p:extLst>
      <p:ext uri="{BB962C8B-B14F-4D97-AF65-F5344CB8AC3E}">
        <p14:creationId xmlns:p14="http://schemas.microsoft.com/office/powerpoint/2010/main" val="492393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a:xfrm>
            <a:off x="1371162" y="132815"/>
            <a:ext cx="6075947" cy="1998578"/>
          </a:xfrm>
        </p:spPr>
        <p:txBody>
          <a:bodyPr/>
          <a:lstStyle/>
          <a:p>
            <a:r>
              <a:rPr lang="nb-NO" dirty="0" err="1"/>
              <a:t>Thank</a:t>
            </a:r>
            <a:r>
              <a:rPr lang="nb-NO" dirty="0"/>
              <a:t> </a:t>
            </a:r>
            <a:r>
              <a:rPr lang="nb-NO" dirty="0" err="1"/>
              <a:t>You</a:t>
            </a:r>
            <a:r>
              <a:rPr lang="nb-NO" dirty="0"/>
              <a:t>! Questions?</a:t>
            </a:r>
            <a:br>
              <a:rPr lang="nb-NO" dirty="0"/>
            </a:br>
            <a:r>
              <a:rPr lang="nb-NO" dirty="0"/>
              <a:t>References:</a:t>
            </a:r>
          </a:p>
        </p:txBody>
      </p:sp>
      <p:sp>
        <p:nvSpPr>
          <p:cNvPr id="2" name="Content Placeholder 8">
            <a:extLst>
              <a:ext uri="{FF2B5EF4-FFF2-40B4-BE49-F238E27FC236}">
                <a16:creationId xmlns:a16="http://schemas.microsoft.com/office/drawing/2014/main" id="{43A5F044-BCA2-6268-DC2F-19B49F215242}"/>
              </a:ext>
            </a:extLst>
          </p:cNvPr>
          <p:cNvSpPr txBox="1">
            <a:spLocks/>
          </p:cNvSpPr>
          <p:nvPr/>
        </p:nvSpPr>
        <p:spPr>
          <a:xfrm>
            <a:off x="457200" y="1354237"/>
            <a:ext cx="8229600" cy="3240385"/>
          </a:xfrm>
          <a:prstGeom prst="rect">
            <a:avLst/>
          </a:prstGeom>
        </p:spPr>
        <p:txBody>
          <a:bodyPr>
            <a:normAutofit/>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Source Sans Pro"/>
                <a:ea typeface="+mn-ea"/>
                <a:cs typeface="+mn-cs"/>
              </a:defRPr>
            </a:lvl1pPr>
            <a:lvl2pPr marL="742950" indent="-285750" algn="l" defTabSz="457200" rtl="0" eaLnBrk="1" latinLnBrk="0" hangingPunct="1">
              <a:spcBef>
                <a:spcPct val="20000"/>
              </a:spcBef>
              <a:buSzPct val="100000"/>
              <a:buFontTx/>
              <a:buBlip>
                <a:blip r:embed="rId3"/>
              </a:buBlip>
              <a:defRPr sz="2000" kern="1200">
                <a:solidFill>
                  <a:schemeClr val="tx1"/>
                </a:solidFill>
                <a:latin typeface="Source Sans Pro"/>
                <a:ea typeface="+mn-ea"/>
                <a:cs typeface="+mn-cs"/>
              </a:defRPr>
            </a:lvl2pPr>
            <a:lvl3pPr marL="1143000" indent="-228600" algn="l" defTabSz="457200" rtl="0" eaLnBrk="1" latinLnBrk="0" hangingPunct="1">
              <a:spcBef>
                <a:spcPct val="20000"/>
              </a:spcBef>
              <a:buSzPct val="100000"/>
              <a:buFontTx/>
              <a:buBlip>
                <a:blip r:embed="rId3"/>
              </a:buBlip>
              <a:defRPr sz="1800" kern="1200">
                <a:solidFill>
                  <a:schemeClr val="tx1"/>
                </a:solidFill>
                <a:latin typeface="Source Sans Pro"/>
                <a:ea typeface="+mn-ea"/>
                <a:cs typeface="+mn-cs"/>
              </a:defRPr>
            </a:lvl3pPr>
            <a:lvl4pPr marL="1600200" indent="-228600" algn="l" defTabSz="457200" rtl="0" eaLnBrk="1" latinLnBrk="0" hangingPunct="1">
              <a:spcBef>
                <a:spcPct val="20000"/>
              </a:spcBef>
              <a:buSzPct val="100000"/>
              <a:buFontTx/>
              <a:buBlip>
                <a:blip r:embed="rId3"/>
              </a:buBlip>
              <a:defRPr sz="1600" kern="1200">
                <a:solidFill>
                  <a:schemeClr val="tx1"/>
                </a:solidFill>
                <a:latin typeface="Source Sans Pro"/>
                <a:ea typeface="+mn-ea"/>
                <a:cs typeface="+mn-cs"/>
              </a:defRPr>
            </a:lvl4pPr>
            <a:lvl5pPr marL="2057400" indent="-228600" algn="l" defTabSz="457200" rtl="0" eaLnBrk="1" latinLnBrk="0" hangingPunct="1">
              <a:spcBef>
                <a:spcPct val="20000"/>
              </a:spcBef>
              <a:buSzPct val="100000"/>
              <a:buFontTx/>
              <a:buBlip>
                <a:blip r:embed="rId3"/>
              </a:buBlip>
              <a:defRPr sz="1400" kern="1200">
                <a:solidFill>
                  <a:schemeClr val="tx1"/>
                </a:solidFill>
                <a:latin typeface="Source Sans Pro"/>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a:p>
        </p:txBody>
      </p:sp>
      <p:sp>
        <p:nvSpPr>
          <p:cNvPr id="3" name="TextBox 2">
            <a:extLst>
              <a:ext uri="{FF2B5EF4-FFF2-40B4-BE49-F238E27FC236}">
                <a16:creationId xmlns:a16="http://schemas.microsoft.com/office/drawing/2014/main" id="{0F949189-A29D-8EA3-C6DB-412961FFCA90}"/>
              </a:ext>
            </a:extLst>
          </p:cNvPr>
          <p:cNvSpPr txBox="1"/>
          <p:nvPr/>
        </p:nvSpPr>
        <p:spPr>
          <a:xfrm>
            <a:off x="1178575" y="1747031"/>
            <a:ext cx="7306747" cy="2308324"/>
          </a:xfrm>
          <a:prstGeom prst="rect">
            <a:avLst/>
          </a:prstGeom>
          <a:noFill/>
        </p:spPr>
        <p:txBody>
          <a:bodyPr wrap="square">
            <a:spAutoFit/>
          </a:bodyPr>
          <a:lstStyle/>
          <a:p>
            <a:r>
              <a:rPr lang="en-US" dirty="0"/>
              <a:t>[1]  	</a:t>
            </a:r>
            <a:r>
              <a:rPr lang="en-US" dirty="0" err="1"/>
              <a:t>Girshick</a:t>
            </a:r>
            <a:r>
              <a:rPr lang="en-US" dirty="0"/>
              <a:t>, R., Donahue, J., Darrell, T., &amp; Malik, J. (2014). Rich 	feature hierarchies for accurate object detection and semantic 	segmentation. In Proceedings of the IEEE conference on 	computer vision and pattern recognition (pp. 580-587).</a:t>
            </a:r>
          </a:p>
          <a:p>
            <a:r>
              <a:rPr lang="en-US" dirty="0"/>
              <a:t>[2] 	Tan, M., Pang, R., &amp; Le, Q. V. (2020). </a:t>
            </a:r>
            <a:r>
              <a:rPr lang="en-US" dirty="0" err="1"/>
              <a:t>Efficientdet</a:t>
            </a:r>
            <a:r>
              <a:rPr lang="en-US" dirty="0"/>
              <a:t>: Scalable and 	efficient object detection. In Proceedings of the IEEE/CVF 	conference on computer vision and pattern recognition (pp. 	10781-10790).</a:t>
            </a:r>
          </a:p>
        </p:txBody>
      </p:sp>
    </p:spTree>
    <p:extLst>
      <p:ext uri="{BB962C8B-B14F-4D97-AF65-F5344CB8AC3E}">
        <p14:creationId xmlns:p14="http://schemas.microsoft.com/office/powerpoint/2010/main" val="66195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a:xfrm>
            <a:off x="1371162" y="132815"/>
            <a:ext cx="6075947" cy="1998578"/>
          </a:xfrm>
        </p:spPr>
        <p:txBody>
          <a:bodyPr/>
          <a:lstStyle/>
          <a:p>
            <a:r>
              <a:rPr lang="nb-NO" dirty="0"/>
              <a:t>Probable </a:t>
            </a:r>
            <a:r>
              <a:rPr lang="nb-NO" dirty="0" err="1"/>
              <a:t>Question</a:t>
            </a:r>
            <a:endParaRPr lang="nb-NO" dirty="0"/>
          </a:p>
        </p:txBody>
      </p:sp>
      <p:sp>
        <p:nvSpPr>
          <p:cNvPr id="2" name="Content Placeholder 8">
            <a:extLst>
              <a:ext uri="{FF2B5EF4-FFF2-40B4-BE49-F238E27FC236}">
                <a16:creationId xmlns:a16="http://schemas.microsoft.com/office/drawing/2014/main" id="{43A5F044-BCA2-6268-DC2F-19B49F215242}"/>
              </a:ext>
            </a:extLst>
          </p:cNvPr>
          <p:cNvSpPr txBox="1">
            <a:spLocks/>
          </p:cNvSpPr>
          <p:nvPr/>
        </p:nvSpPr>
        <p:spPr>
          <a:xfrm>
            <a:off x="457200" y="1354237"/>
            <a:ext cx="8229600" cy="3240385"/>
          </a:xfrm>
          <a:prstGeom prst="rect">
            <a:avLst/>
          </a:prstGeom>
        </p:spPr>
        <p:txBody>
          <a:bodyPr>
            <a:normAutofit/>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Source Sans Pro"/>
                <a:ea typeface="+mn-ea"/>
                <a:cs typeface="+mn-cs"/>
              </a:defRPr>
            </a:lvl1pPr>
            <a:lvl2pPr marL="742950" indent="-285750" algn="l" defTabSz="457200" rtl="0" eaLnBrk="1" latinLnBrk="0" hangingPunct="1">
              <a:spcBef>
                <a:spcPct val="20000"/>
              </a:spcBef>
              <a:buSzPct val="100000"/>
              <a:buFontTx/>
              <a:buBlip>
                <a:blip r:embed="rId3"/>
              </a:buBlip>
              <a:defRPr sz="2000" kern="1200">
                <a:solidFill>
                  <a:schemeClr val="tx1"/>
                </a:solidFill>
                <a:latin typeface="Source Sans Pro"/>
                <a:ea typeface="+mn-ea"/>
                <a:cs typeface="+mn-cs"/>
              </a:defRPr>
            </a:lvl2pPr>
            <a:lvl3pPr marL="1143000" indent="-228600" algn="l" defTabSz="457200" rtl="0" eaLnBrk="1" latinLnBrk="0" hangingPunct="1">
              <a:spcBef>
                <a:spcPct val="20000"/>
              </a:spcBef>
              <a:buSzPct val="100000"/>
              <a:buFontTx/>
              <a:buBlip>
                <a:blip r:embed="rId3"/>
              </a:buBlip>
              <a:defRPr sz="1800" kern="1200">
                <a:solidFill>
                  <a:schemeClr val="tx1"/>
                </a:solidFill>
                <a:latin typeface="Source Sans Pro"/>
                <a:ea typeface="+mn-ea"/>
                <a:cs typeface="+mn-cs"/>
              </a:defRPr>
            </a:lvl3pPr>
            <a:lvl4pPr marL="1600200" indent="-228600" algn="l" defTabSz="457200" rtl="0" eaLnBrk="1" latinLnBrk="0" hangingPunct="1">
              <a:spcBef>
                <a:spcPct val="20000"/>
              </a:spcBef>
              <a:buSzPct val="100000"/>
              <a:buFontTx/>
              <a:buBlip>
                <a:blip r:embed="rId3"/>
              </a:buBlip>
              <a:defRPr sz="1600" kern="1200">
                <a:solidFill>
                  <a:schemeClr val="tx1"/>
                </a:solidFill>
                <a:latin typeface="Source Sans Pro"/>
                <a:ea typeface="+mn-ea"/>
                <a:cs typeface="+mn-cs"/>
              </a:defRPr>
            </a:lvl4pPr>
            <a:lvl5pPr marL="2057400" indent="-228600" algn="l" defTabSz="457200" rtl="0" eaLnBrk="1" latinLnBrk="0" hangingPunct="1">
              <a:spcBef>
                <a:spcPct val="20000"/>
              </a:spcBef>
              <a:buSzPct val="100000"/>
              <a:buFontTx/>
              <a:buBlip>
                <a:blip r:embed="rId3"/>
              </a:buBlip>
              <a:defRPr sz="1400" kern="1200">
                <a:solidFill>
                  <a:schemeClr val="tx1"/>
                </a:solidFill>
                <a:latin typeface="Source Sans Pro"/>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a:p>
        </p:txBody>
      </p:sp>
      <p:sp>
        <p:nvSpPr>
          <p:cNvPr id="3" name="TextBox 2">
            <a:extLst>
              <a:ext uri="{FF2B5EF4-FFF2-40B4-BE49-F238E27FC236}">
                <a16:creationId xmlns:a16="http://schemas.microsoft.com/office/drawing/2014/main" id="{0F949189-A29D-8EA3-C6DB-412961FFCA90}"/>
              </a:ext>
            </a:extLst>
          </p:cNvPr>
          <p:cNvSpPr txBox="1"/>
          <p:nvPr/>
        </p:nvSpPr>
        <p:spPr>
          <a:xfrm>
            <a:off x="1178575" y="1747031"/>
            <a:ext cx="7306747" cy="1200329"/>
          </a:xfrm>
          <a:prstGeom prst="rect">
            <a:avLst/>
          </a:prstGeom>
          <a:noFill/>
        </p:spPr>
        <p:txBody>
          <a:bodyPr wrap="square">
            <a:spAutoFit/>
          </a:bodyPr>
          <a:lstStyle/>
          <a:p>
            <a:pPr algn="just"/>
            <a:r>
              <a:rPr lang="en-US" dirty="0"/>
              <a:t>But Why I would use </a:t>
            </a:r>
            <a:r>
              <a:rPr lang="en-US" dirty="0" err="1"/>
              <a:t>EfficientDet</a:t>
            </a:r>
            <a:r>
              <a:rPr lang="en-US" dirty="0"/>
              <a:t>? I have been able to solve my tasks with YOLO very well so far. Is it worth to re-establish my whole ML infrastructure and replace YOLO with </a:t>
            </a:r>
            <a:r>
              <a:rPr lang="en-US" dirty="0" err="1"/>
              <a:t>EfficientDet</a:t>
            </a:r>
            <a:r>
              <a:rPr lang="en-US" dirty="0"/>
              <a:t>? Will it be really rewarding?</a:t>
            </a:r>
          </a:p>
        </p:txBody>
      </p:sp>
    </p:spTree>
    <p:extLst>
      <p:ext uri="{BB962C8B-B14F-4D97-AF65-F5344CB8AC3E}">
        <p14:creationId xmlns:p14="http://schemas.microsoft.com/office/powerpoint/2010/main" val="383069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274053" y="548640"/>
            <a:ext cx="8412748" cy="2439203"/>
          </a:xfrm>
        </p:spPr>
        <p:txBody>
          <a:bodyPr>
            <a:normAutofit fontScale="90000"/>
          </a:bodyPr>
          <a:lstStyle/>
          <a:p>
            <a:br>
              <a:rPr lang="nb-NO" dirty="0"/>
            </a:br>
            <a:r>
              <a:rPr lang="nb-NO" sz="3600" dirty="0"/>
              <a:t>Presentation-2</a:t>
            </a:r>
            <a:r>
              <a:rPr lang="nb-NO" dirty="0"/>
              <a:t> </a:t>
            </a:r>
            <a:r>
              <a:rPr lang="nb-NO" sz="3600" dirty="0" err="1"/>
              <a:t>Detection</a:t>
            </a:r>
            <a:r>
              <a:rPr lang="nb-NO" sz="3600" dirty="0"/>
              <a:t> and </a:t>
            </a:r>
            <a:r>
              <a:rPr lang="nb-NO" sz="3600" dirty="0" err="1"/>
              <a:t>Classification</a:t>
            </a:r>
            <a:r>
              <a:rPr lang="nb-NO" sz="3600" dirty="0"/>
              <a:t> </a:t>
            </a:r>
            <a:r>
              <a:rPr lang="nb-NO" sz="3600" dirty="0" err="1"/>
              <a:t>of</a:t>
            </a:r>
            <a:r>
              <a:rPr lang="nb-NO" sz="3600" dirty="0"/>
              <a:t> Maritime </a:t>
            </a:r>
            <a:r>
              <a:rPr lang="nb-NO" sz="3600" dirty="0" err="1"/>
              <a:t>objects</a:t>
            </a:r>
            <a:r>
              <a:rPr lang="nb-NO" sz="3600" dirty="0"/>
              <a:t> </a:t>
            </a:r>
            <a:r>
              <a:rPr lang="nb-NO" sz="3600" dirty="0" err="1"/>
              <a:t>using</a:t>
            </a:r>
            <a:r>
              <a:rPr lang="nb-NO" sz="3600" dirty="0"/>
              <a:t> </a:t>
            </a:r>
            <a:r>
              <a:rPr lang="nb-NO" sz="3600" dirty="0" err="1"/>
              <a:t>EfficientDet</a:t>
            </a:r>
            <a:br>
              <a:rPr lang="nb-NO" dirty="0"/>
            </a:br>
            <a:r>
              <a:rPr lang="nb-NO" dirty="0"/>
              <a:t>Advanced Machine Learning ITI41820</a:t>
            </a:r>
          </a:p>
        </p:txBody>
      </p:sp>
      <p:sp>
        <p:nvSpPr>
          <p:cNvPr id="5" name="Plassholder for dato 4"/>
          <p:cNvSpPr>
            <a:spLocks noGrp="1"/>
          </p:cNvSpPr>
          <p:nvPr>
            <p:ph type="dt" sz="half" idx="10"/>
          </p:nvPr>
        </p:nvSpPr>
        <p:spPr>
          <a:xfrm>
            <a:off x="6697576" y="4768684"/>
            <a:ext cx="1684420" cy="273844"/>
          </a:xfrm>
        </p:spPr>
        <p:txBody>
          <a:bodyPr/>
          <a:lstStyle/>
          <a:p>
            <a:fld id="{E4D652E1-5E1B-F449-B43B-5F2B1F0D58F1}" type="datetime1">
              <a:rPr lang="nb-NO" smtClean="0"/>
              <a:t>22.03.2023</a:t>
            </a:fld>
            <a:endParaRPr lang="nb-NO"/>
          </a:p>
        </p:txBody>
      </p:sp>
      <p:sp>
        <p:nvSpPr>
          <p:cNvPr id="4" name="Plassholder for bunntekst 3"/>
          <p:cNvSpPr>
            <a:spLocks noGrp="1"/>
          </p:cNvSpPr>
          <p:nvPr>
            <p:ph type="ftr" sz="quarter" idx="11"/>
          </p:nvPr>
        </p:nvSpPr>
        <p:spPr>
          <a:xfrm>
            <a:off x="274053" y="4816222"/>
            <a:ext cx="5926221" cy="273844"/>
          </a:xfrm>
        </p:spPr>
        <p:txBody>
          <a:bodyPr/>
          <a:lstStyle/>
          <a:p>
            <a:r>
              <a:rPr lang="nb-NO" sz="1100" dirty="0" err="1"/>
              <a:t>Sanyam</a:t>
            </a:r>
            <a:r>
              <a:rPr lang="nb-NO" sz="1100" dirty="0"/>
              <a:t> </a:t>
            </a:r>
            <a:r>
              <a:rPr lang="nb-NO" sz="1100" dirty="0" err="1"/>
              <a:t>Jain</a:t>
            </a:r>
            <a:r>
              <a:rPr lang="nb-NO" sz="1100" dirty="0"/>
              <a:t> under </a:t>
            </a:r>
            <a:r>
              <a:rPr lang="nb-NO" sz="1100" dirty="0" err="1"/>
              <a:t>supervision</a:t>
            </a:r>
            <a:r>
              <a:rPr lang="nb-NO" sz="1100" dirty="0"/>
              <a:t> </a:t>
            </a:r>
            <a:r>
              <a:rPr lang="nb-NO" sz="1100" dirty="0" err="1"/>
              <a:t>of</a:t>
            </a:r>
            <a:r>
              <a:rPr lang="nb-NO" sz="1100" dirty="0"/>
              <a:t> Prof. </a:t>
            </a:r>
            <a:r>
              <a:rPr lang="nb-NO" sz="1100" dirty="0" err="1"/>
              <a:t>Kazi</a:t>
            </a:r>
            <a:r>
              <a:rPr lang="nb-NO" sz="1100" dirty="0"/>
              <a:t> Shah Nawaz </a:t>
            </a:r>
            <a:r>
              <a:rPr lang="nb-NO" sz="1100" dirty="0" err="1"/>
              <a:t>Ripon</a:t>
            </a:r>
            <a:r>
              <a:rPr lang="nb-NO" sz="1100" dirty="0"/>
              <a:t>, Dept. </a:t>
            </a:r>
            <a:r>
              <a:rPr lang="nb-NO" sz="1100" dirty="0" err="1"/>
              <a:t>of</a:t>
            </a:r>
            <a:r>
              <a:rPr lang="nb-NO" sz="1100" dirty="0"/>
              <a:t> Computer Science and </a:t>
            </a:r>
            <a:r>
              <a:rPr lang="nb-NO" sz="1100" dirty="0" err="1"/>
              <a:t>Communication</a:t>
            </a:r>
            <a:endParaRPr lang="nb-NO" sz="1100" dirty="0"/>
          </a:p>
        </p:txBody>
      </p:sp>
      <p:sp>
        <p:nvSpPr>
          <p:cNvPr id="6" name="Plassholder for lysbildenummer 5"/>
          <p:cNvSpPr>
            <a:spLocks noGrp="1"/>
          </p:cNvSpPr>
          <p:nvPr>
            <p:ph type="sldNum" sz="quarter" idx="12"/>
          </p:nvPr>
        </p:nvSpPr>
        <p:spPr>
          <a:xfrm>
            <a:off x="8381996" y="4767263"/>
            <a:ext cx="411747" cy="273844"/>
          </a:xfrm>
        </p:spPr>
        <p:txBody>
          <a:bodyPr/>
          <a:lstStyle/>
          <a:p>
            <a:fld id="{28ECCE09-4EB9-D24E-99A2-F5BDA1BD657E}" type="slidenum">
              <a:rPr lang="nb-NO" smtClean="0"/>
              <a:pPr/>
              <a:t>16</a:t>
            </a:fld>
            <a:endParaRPr lang="nb-NO" dirty="0"/>
          </a:p>
        </p:txBody>
      </p:sp>
    </p:spTree>
    <p:extLst>
      <p:ext uri="{BB962C8B-B14F-4D97-AF65-F5344CB8AC3E}">
        <p14:creationId xmlns:p14="http://schemas.microsoft.com/office/powerpoint/2010/main" val="107580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body" idx="1"/>
          </p:nvPr>
        </p:nvSpPr>
        <p:spPr>
          <a:xfrm>
            <a:off x="457200" y="675105"/>
            <a:ext cx="4040188" cy="956052"/>
          </a:xfrm>
        </p:spPr>
        <p:txBody>
          <a:bodyPr anchor="b">
            <a:normAutofit/>
          </a:bodyPr>
          <a:lstStyle/>
          <a:p>
            <a:r>
              <a:rPr lang="en-US"/>
              <a:t>Part A.1: What is the selected application?</a:t>
            </a:r>
            <a:endParaRPr lang="en-US" dirty="0"/>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sz="half" idx="2"/>
          </p:nvPr>
        </p:nvSpPr>
        <p:spPr>
          <a:xfrm>
            <a:off x="457200" y="1631156"/>
            <a:ext cx="4040188" cy="2963466"/>
          </a:xfrm>
        </p:spPr>
        <p:txBody>
          <a:bodyPr>
            <a:normAutofit/>
          </a:bodyPr>
          <a:lstStyle/>
          <a:p>
            <a:pPr>
              <a:lnSpc>
                <a:spcPct val="90000"/>
              </a:lnSpc>
            </a:pPr>
            <a:r>
              <a:rPr lang="en-US" sz="1500" dirty="0">
                <a:solidFill>
                  <a:srgbClr val="FF0000"/>
                </a:solidFill>
              </a:rPr>
              <a:t>Marine Species Detection and Localization</a:t>
            </a:r>
            <a:endParaRPr lang="en-GB" sz="1500" dirty="0">
              <a:solidFill>
                <a:srgbClr val="FF0000"/>
              </a:solidFill>
              <a:effectLst/>
            </a:endParaRPr>
          </a:p>
          <a:p>
            <a:pPr>
              <a:lnSpc>
                <a:spcPct val="90000"/>
              </a:lnSpc>
            </a:pPr>
            <a:r>
              <a:rPr lang="en-US" sz="1500" dirty="0"/>
              <a:t>To an extend, when trained models are deployed into the wild, application becomes: “</a:t>
            </a:r>
            <a:r>
              <a:rPr lang="en-US" sz="1500" dirty="0">
                <a:solidFill>
                  <a:srgbClr val="FF0000"/>
                </a:solidFill>
              </a:rPr>
              <a:t>Automated Marine Monitoring and Underwater Wildlife Research</a:t>
            </a:r>
            <a:r>
              <a:rPr lang="en-US" sz="1500" dirty="0"/>
              <a:t>”</a:t>
            </a:r>
          </a:p>
          <a:p>
            <a:pPr>
              <a:lnSpc>
                <a:spcPct val="90000"/>
              </a:lnSpc>
            </a:pPr>
            <a:r>
              <a:rPr lang="en-US" sz="1500" dirty="0"/>
              <a:t>Dataset - First publicly available European underwater image dataset</a:t>
            </a:r>
          </a:p>
          <a:p>
            <a:pPr lvl="1">
              <a:lnSpc>
                <a:spcPct val="90000"/>
              </a:lnSpc>
            </a:pPr>
            <a:r>
              <a:rPr lang="en-US" sz="1500" dirty="0"/>
              <a:t>Recorded in </a:t>
            </a:r>
            <a:r>
              <a:rPr lang="en-US" sz="1500" dirty="0" err="1"/>
              <a:t>Limfjorden</a:t>
            </a:r>
            <a:r>
              <a:rPr lang="en-US" sz="1500" dirty="0"/>
              <a:t>, which is a brackish strait that runs through Aalborg in the northern part of Denmark</a:t>
            </a:r>
          </a:p>
          <a:p>
            <a:pPr lvl="1">
              <a:lnSpc>
                <a:spcPct val="90000"/>
              </a:lnSpc>
            </a:pPr>
            <a:r>
              <a:rPr lang="en-US" sz="1500" dirty="0" err="1"/>
              <a:t>Fish,Small_fish,Crab,Shrimp,Jellyfish,Starfish</a:t>
            </a:r>
            <a:r>
              <a:rPr lang="en-US" sz="1500" dirty="0"/>
              <a:t> (Total 6 classes)</a:t>
            </a:r>
          </a:p>
        </p:txBody>
      </p:sp>
      <p:sp>
        <p:nvSpPr>
          <p:cNvPr id="1031" name="Text Placeholder 3">
            <a:extLst>
              <a:ext uri="{FF2B5EF4-FFF2-40B4-BE49-F238E27FC236}">
                <a16:creationId xmlns:a16="http://schemas.microsoft.com/office/drawing/2014/main" id="{689EA5FF-D48A-DE2A-3A59-7FACD0C5C229}"/>
              </a:ext>
            </a:extLst>
          </p:cNvPr>
          <p:cNvSpPr>
            <a:spLocks noGrp="1"/>
          </p:cNvSpPr>
          <p:nvPr>
            <p:ph type="body" sz="quarter" idx="3"/>
          </p:nvPr>
        </p:nvSpPr>
        <p:spPr>
          <a:xfrm>
            <a:off x="4645026" y="675105"/>
            <a:ext cx="4041775" cy="956052"/>
          </a:xfrm>
        </p:spPr>
        <p:txBody>
          <a:bodyPr/>
          <a:lstStyle/>
          <a:p>
            <a:r>
              <a:rPr lang="en-US" sz="2400" dirty="0" err="1"/>
              <a:t>Limfjorden</a:t>
            </a:r>
            <a:endParaRPr lang="en-US" dirty="0"/>
          </a:p>
        </p:txBody>
      </p:sp>
      <p:pic>
        <p:nvPicPr>
          <p:cNvPr id="1026" name="Picture 2" descr="Limfjorden | strait, Denmark | Britannica">
            <a:extLst>
              <a:ext uri="{FF2B5EF4-FFF2-40B4-BE49-F238E27FC236}">
                <a16:creationId xmlns:a16="http://schemas.microsoft.com/office/drawing/2014/main" id="{7EE1A6EF-8A61-FE6C-07CD-2E6FE48F4E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0313" y="1631156"/>
            <a:ext cx="3991200" cy="1305773"/>
          </a:xfrm>
          <a:prstGeom prst="rect">
            <a:avLst/>
          </a:prstGeom>
          <a:solidFill>
            <a:srgbClr val="FFFFFF"/>
          </a:solidFill>
        </p:spPr>
      </p:pic>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17</a:t>
            </a:fld>
            <a:endParaRPr lang="nb-NO" dirty="0"/>
          </a:p>
        </p:txBody>
      </p:sp>
      <p:sp>
        <p:nvSpPr>
          <p:cNvPr id="6" name="TextBox 5">
            <a:extLst>
              <a:ext uri="{FF2B5EF4-FFF2-40B4-BE49-F238E27FC236}">
                <a16:creationId xmlns:a16="http://schemas.microsoft.com/office/drawing/2014/main" id="{0088DE79-2EE0-F3B7-D376-28DD0EA27872}"/>
              </a:ext>
            </a:extLst>
          </p:cNvPr>
          <p:cNvSpPr txBox="1"/>
          <p:nvPr/>
        </p:nvSpPr>
        <p:spPr>
          <a:xfrm>
            <a:off x="4645026" y="4534853"/>
            <a:ext cx="4572000" cy="253916"/>
          </a:xfrm>
          <a:prstGeom prst="rect">
            <a:avLst/>
          </a:prstGeom>
          <a:noFill/>
        </p:spPr>
        <p:txBody>
          <a:bodyPr wrap="square">
            <a:spAutoFit/>
          </a:bodyPr>
          <a:lstStyle/>
          <a:p>
            <a:r>
              <a:rPr lang="en-US" sz="1050" dirty="0">
                <a:hlinkClick r:id="rId3"/>
              </a:rPr>
              <a:t>https://vap.aau.dk/the-brackish-dataset/</a:t>
            </a:r>
            <a:endParaRPr lang="en-US" sz="1050" dirty="0"/>
          </a:p>
        </p:txBody>
      </p:sp>
      <p:pic>
        <p:nvPicPr>
          <p:cNvPr id="8" name="Picture 7" descr="Chart, bar chart&#10;&#10;Description automatically generated">
            <a:extLst>
              <a:ext uri="{FF2B5EF4-FFF2-40B4-BE49-F238E27FC236}">
                <a16:creationId xmlns:a16="http://schemas.microsoft.com/office/drawing/2014/main" id="{47ED299D-3328-8A13-F3A1-36AB441B52AB}"/>
              </a:ext>
            </a:extLst>
          </p:cNvPr>
          <p:cNvPicPr>
            <a:picLocks noChangeAspect="1"/>
          </p:cNvPicPr>
          <p:nvPr/>
        </p:nvPicPr>
        <p:blipFill>
          <a:blip r:embed="rId4"/>
          <a:stretch>
            <a:fillRect/>
          </a:stretch>
        </p:blipFill>
        <p:spPr>
          <a:xfrm>
            <a:off x="4670313" y="2950474"/>
            <a:ext cx="4046247" cy="1338314"/>
          </a:xfrm>
          <a:prstGeom prst="rect">
            <a:avLst/>
          </a:prstGeom>
        </p:spPr>
      </p:pic>
    </p:spTree>
    <p:extLst>
      <p:ext uri="{BB962C8B-B14F-4D97-AF65-F5344CB8AC3E}">
        <p14:creationId xmlns:p14="http://schemas.microsoft.com/office/powerpoint/2010/main" val="354063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chor="ctr">
            <a:normAutofit/>
          </a:bodyPr>
          <a:lstStyle/>
          <a:p>
            <a:pPr>
              <a:lnSpc>
                <a:spcPct val="90000"/>
              </a:lnSpc>
            </a:pPr>
            <a:r>
              <a:rPr lang="en-US" sz="2400" dirty="0"/>
              <a:t>Part A.2: What are the </a:t>
            </a:r>
            <a:r>
              <a:rPr lang="en-US" sz="2400" dirty="0">
                <a:solidFill>
                  <a:srgbClr val="FF0000"/>
                </a:solidFill>
              </a:rPr>
              <a:t>challenges</a:t>
            </a:r>
            <a:r>
              <a:rPr lang="en-US" sz="2400" dirty="0"/>
              <a:t> related to the application?</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sz="half" idx="1"/>
          </p:nvPr>
        </p:nvSpPr>
        <p:spPr>
          <a:xfrm>
            <a:off x="457200" y="1200151"/>
            <a:ext cx="4038600" cy="3394472"/>
          </a:xfrm>
        </p:spPr>
        <p:txBody>
          <a:bodyPr>
            <a:normAutofit/>
          </a:bodyPr>
          <a:lstStyle/>
          <a:p>
            <a:pPr>
              <a:lnSpc>
                <a:spcPct val="90000"/>
              </a:lnSpc>
            </a:pPr>
            <a:r>
              <a:rPr lang="en-US" sz="1700" dirty="0"/>
              <a:t>Marine Vision expeditions and discovery is expensive.</a:t>
            </a:r>
          </a:p>
          <a:p>
            <a:pPr>
              <a:lnSpc>
                <a:spcPct val="90000"/>
              </a:lnSpc>
            </a:pPr>
            <a:r>
              <a:rPr lang="en-US" sz="1700" dirty="0"/>
              <a:t>Sustainable fisheries, healthy oceans.</a:t>
            </a:r>
          </a:p>
          <a:p>
            <a:pPr>
              <a:lnSpc>
                <a:spcPct val="90000"/>
              </a:lnSpc>
            </a:pPr>
            <a:r>
              <a:rPr lang="en-US" sz="1700" dirty="0"/>
              <a:t>Variations in illumination</a:t>
            </a:r>
          </a:p>
          <a:p>
            <a:pPr>
              <a:lnSpc>
                <a:spcPct val="90000"/>
              </a:lnSpc>
            </a:pPr>
            <a:r>
              <a:rPr lang="en-US" sz="1700" dirty="0"/>
              <a:t>Angle of the captured image</a:t>
            </a:r>
          </a:p>
          <a:p>
            <a:pPr>
              <a:lnSpc>
                <a:spcPct val="90000"/>
              </a:lnSpc>
            </a:pPr>
            <a:r>
              <a:rPr lang="en-US" sz="1700" dirty="0"/>
              <a:t>Complexity of the marine environment</a:t>
            </a:r>
          </a:p>
          <a:p>
            <a:pPr>
              <a:lnSpc>
                <a:spcPct val="90000"/>
              </a:lnSpc>
            </a:pPr>
            <a:r>
              <a:rPr lang="en-US" sz="1700" dirty="0"/>
              <a:t>Quality and Quantity of available Datasets</a:t>
            </a:r>
          </a:p>
          <a:p>
            <a:pPr>
              <a:lnSpc>
                <a:spcPct val="90000"/>
              </a:lnSpc>
            </a:pPr>
            <a:r>
              <a:rPr lang="en-US" sz="1700" dirty="0"/>
              <a:t>Noise </a:t>
            </a:r>
          </a:p>
          <a:p>
            <a:pPr marL="0" indent="0">
              <a:lnSpc>
                <a:spcPct val="90000"/>
              </a:lnSpc>
              <a:buNone/>
            </a:pPr>
            <a:r>
              <a:rPr lang="en-US" sz="1100" dirty="0"/>
              <a:t>(The particles found in water images, ranging from dissolved matter to floating leaves and seaweed, are considered )</a:t>
            </a:r>
          </a:p>
          <a:p>
            <a:pPr>
              <a:lnSpc>
                <a:spcPct val="90000"/>
              </a:lnSpc>
            </a:pPr>
            <a:endParaRPr lang="en-US" sz="1700" dirty="0"/>
          </a:p>
          <a:p>
            <a:pPr>
              <a:lnSpc>
                <a:spcPct val="90000"/>
              </a:lnSpc>
            </a:pPr>
            <a:endParaRPr lang="en-US" sz="1700" dirty="0"/>
          </a:p>
        </p:txBody>
      </p:sp>
      <p:pic>
        <p:nvPicPr>
          <p:cNvPr id="2050" name="Picture 2" descr="MARINE ANALYTICS USING COMPUTER VISION">
            <a:extLst>
              <a:ext uri="{FF2B5EF4-FFF2-40B4-BE49-F238E27FC236}">
                <a16:creationId xmlns:a16="http://schemas.microsoft.com/office/drawing/2014/main" id="{6EE57C16-75E5-F32B-7C15-F718B529F9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1486376"/>
            <a:ext cx="4038600" cy="2170747"/>
          </a:xfrm>
          <a:prstGeom prst="rect">
            <a:avLst/>
          </a:prstGeom>
          <a:solidFill>
            <a:srgbClr val="FFFFFF"/>
          </a:solidFill>
        </p:spPr>
      </p:pic>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18</a:t>
            </a:fld>
            <a:endParaRPr lang="nb-NO"/>
          </a:p>
        </p:txBody>
      </p:sp>
    </p:spTree>
    <p:extLst>
      <p:ext uri="{BB962C8B-B14F-4D97-AF65-F5344CB8AC3E}">
        <p14:creationId xmlns:p14="http://schemas.microsoft.com/office/powerpoint/2010/main" val="53904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A.3.1: </a:t>
            </a:r>
            <a:r>
              <a:rPr lang="en-US" dirty="0">
                <a:solidFill>
                  <a:srgbClr val="FF0000"/>
                </a:solidFill>
              </a:rPr>
              <a:t>Why Object Detection </a:t>
            </a:r>
            <a:r>
              <a:rPr lang="en-US" dirty="0"/>
              <a:t>suitable to handle the application</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normAutofit lnSpcReduction="10000"/>
          </a:bodyPr>
          <a:lstStyle/>
          <a:p>
            <a:r>
              <a:rPr lang="en-US" dirty="0"/>
              <a:t>Automating Marine Vision</a:t>
            </a:r>
          </a:p>
          <a:p>
            <a:pPr lvl="1"/>
            <a:r>
              <a:rPr lang="en-US" dirty="0"/>
              <a:t>Automating the process of identifying and localizing marine animals in underwater images</a:t>
            </a:r>
          </a:p>
          <a:p>
            <a:r>
              <a:rPr lang="en-US" dirty="0"/>
              <a:t>Model can easily be trained to recognize, specific features of marine animals, such as their shape, color, and texture, and locate them within an image. Moreover, a specie too.</a:t>
            </a:r>
          </a:p>
          <a:p>
            <a:r>
              <a:rPr lang="en-US" dirty="0"/>
              <a:t>Save time and cost in analyzing and research aquatic life.</a:t>
            </a:r>
          </a:p>
          <a:p>
            <a:r>
              <a:rPr lang="en-US" dirty="0"/>
              <a:t>Marine life ecology, behavior and diversity where humans cannot reach.</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19</a:t>
            </a:fld>
            <a:endParaRPr lang="nb-NO"/>
          </a:p>
        </p:txBody>
      </p:sp>
    </p:spTree>
    <p:extLst>
      <p:ext uri="{BB962C8B-B14F-4D97-AF65-F5344CB8AC3E}">
        <p14:creationId xmlns:p14="http://schemas.microsoft.com/office/powerpoint/2010/main" val="116184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a:xfrm>
            <a:off x="457200" y="675104"/>
            <a:ext cx="8229600" cy="454527"/>
          </a:xfrm>
        </p:spPr>
        <p:txBody>
          <a:bodyPr anchor="ctr">
            <a:normAutofit fontScale="90000"/>
          </a:bodyPr>
          <a:lstStyle/>
          <a:p>
            <a:pPr>
              <a:lnSpc>
                <a:spcPct val="90000"/>
              </a:lnSpc>
            </a:pPr>
            <a:r>
              <a:rPr lang="nb-NO" sz="2600" b="1"/>
              <a:t>What is Object Detection? </a:t>
            </a:r>
            <a:br>
              <a:rPr lang="nb-NO" sz="2600" b="1"/>
            </a:br>
            <a:r>
              <a:rPr lang="nb-NO" sz="2600" b="1"/>
              <a:t>Simply put – Classification and Localisation!</a:t>
            </a:r>
          </a:p>
        </p:txBody>
      </p:sp>
      <p:sp>
        <p:nvSpPr>
          <p:cNvPr id="2" name="Plassholder for innhold 6">
            <a:extLst>
              <a:ext uri="{FF2B5EF4-FFF2-40B4-BE49-F238E27FC236}">
                <a16:creationId xmlns:a16="http://schemas.microsoft.com/office/drawing/2014/main" id="{4C5C1171-F8C1-6C23-899B-D7F3DC074610}"/>
              </a:ext>
            </a:extLst>
          </p:cNvPr>
          <p:cNvSpPr>
            <a:spLocks noGrp="1"/>
          </p:cNvSpPr>
          <p:nvPr>
            <p:ph sz="half" idx="2"/>
          </p:nvPr>
        </p:nvSpPr>
        <p:spPr>
          <a:xfrm>
            <a:off x="533400" y="1129631"/>
            <a:ext cx="4038600" cy="3394472"/>
          </a:xfrm>
        </p:spPr>
        <p:txBody>
          <a:bodyPr>
            <a:normAutofit/>
          </a:bodyPr>
          <a:lstStyle/>
          <a:p>
            <a:pPr lvl="0"/>
            <a:r>
              <a:rPr lang="nb-NO" dirty="0"/>
              <a:t>For </a:t>
            </a:r>
            <a:r>
              <a:rPr lang="nb-NO" dirty="0" err="1"/>
              <a:t>any</a:t>
            </a:r>
            <a:r>
              <a:rPr lang="nb-NO" dirty="0"/>
              <a:t> </a:t>
            </a:r>
            <a:r>
              <a:rPr lang="nb-NO" dirty="0" err="1"/>
              <a:t>object</a:t>
            </a:r>
            <a:r>
              <a:rPr lang="nb-NO" dirty="0"/>
              <a:t> </a:t>
            </a:r>
            <a:r>
              <a:rPr lang="nb-NO" dirty="0" err="1"/>
              <a:t>detection</a:t>
            </a:r>
            <a:r>
              <a:rPr lang="nb-NO" dirty="0"/>
              <a:t> </a:t>
            </a:r>
            <a:r>
              <a:rPr lang="nb-NO" dirty="0" err="1"/>
              <a:t>task</a:t>
            </a:r>
            <a:endParaRPr lang="nb-NO" dirty="0"/>
          </a:p>
          <a:p>
            <a:pPr lvl="1"/>
            <a:r>
              <a:rPr lang="nb-NO" dirty="0"/>
              <a:t>Object </a:t>
            </a:r>
            <a:r>
              <a:rPr lang="nb-NO" dirty="0" err="1"/>
              <a:t>Proposals</a:t>
            </a:r>
            <a:endParaRPr lang="nb-NO" dirty="0"/>
          </a:p>
          <a:p>
            <a:pPr lvl="1"/>
            <a:r>
              <a:rPr lang="nb-NO" sz="2000" dirty="0" err="1"/>
              <a:t>Classification</a:t>
            </a:r>
            <a:endParaRPr lang="nb-NO" sz="2000" dirty="0"/>
          </a:p>
          <a:p>
            <a:pPr lvl="1"/>
            <a:r>
              <a:rPr lang="nb-NO" sz="2000" dirty="0" err="1"/>
              <a:t>Localisation</a:t>
            </a:r>
            <a:endParaRPr lang="nb-NO" sz="2000" dirty="0"/>
          </a:p>
        </p:txBody>
      </p:sp>
      <p:sp>
        <p:nvSpPr>
          <p:cNvPr id="8" name="Plassholder for dato 7"/>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7AA5BBBE-66BD-FD46-802F-536D42DF1234}" type="datetime1">
              <a:rPr lang="nb-NO" smtClean="0"/>
              <a:pPr>
                <a:lnSpc>
                  <a:spcPct val="90000"/>
                </a:lnSpc>
                <a:spcAft>
                  <a:spcPts val="600"/>
                </a:spcAft>
              </a:pPr>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a:t>
            </a:fld>
            <a:endParaRPr lang="nb-NO"/>
          </a:p>
        </p:txBody>
      </p:sp>
      <p:pic>
        <p:nvPicPr>
          <p:cNvPr id="1028" name="Picture 4" descr="A Gentle Introduction to Object Recognition With Deep Learning -  MachineLearningMastery.com">
            <a:extLst>
              <a:ext uri="{FF2B5EF4-FFF2-40B4-BE49-F238E27FC236}">
                <a16:creationId xmlns:a16="http://schemas.microsoft.com/office/drawing/2014/main" id="{C9F5A36F-3B92-A221-ED86-E3E3E19020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15"/>
          <a:stretch/>
        </p:blipFill>
        <p:spPr bwMode="auto">
          <a:xfrm>
            <a:off x="4572001" y="1483105"/>
            <a:ext cx="4038600" cy="134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86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A.3.2: </a:t>
            </a:r>
            <a:r>
              <a:rPr lang="en-US" dirty="0">
                <a:solidFill>
                  <a:srgbClr val="FF0000"/>
                </a:solidFill>
              </a:rPr>
              <a:t>Why </a:t>
            </a:r>
            <a:r>
              <a:rPr lang="en-US" dirty="0" err="1">
                <a:solidFill>
                  <a:srgbClr val="FF0000"/>
                </a:solidFill>
              </a:rPr>
              <a:t>EfficientDet</a:t>
            </a:r>
            <a:r>
              <a:rPr lang="en-US" dirty="0"/>
              <a:t> </a:t>
            </a:r>
            <a:r>
              <a:rPr lang="en-US" dirty="0">
                <a:solidFill>
                  <a:srgbClr val="FF0000"/>
                </a:solidFill>
              </a:rPr>
              <a:t>Object Detection </a:t>
            </a:r>
            <a:r>
              <a:rPr lang="en-US" dirty="0"/>
              <a:t>suitable to handle the application</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normAutofit/>
          </a:bodyPr>
          <a:lstStyle/>
          <a:p>
            <a:r>
              <a:rPr lang="en-US" dirty="0"/>
              <a:t>Cheap computation (Efficient)</a:t>
            </a:r>
          </a:p>
          <a:p>
            <a:r>
              <a:rPr lang="en-US" dirty="0"/>
              <a:t>Less number of parameters to deploy on edge (4 Megabytes)</a:t>
            </a:r>
          </a:p>
          <a:p>
            <a:r>
              <a:rPr lang="en-US" dirty="0"/>
              <a:t>State of the art (High Accuracy)</a:t>
            </a:r>
          </a:p>
          <a:p>
            <a:r>
              <a:rPr lang="en-US" dirty="0"/>
              <a:t>We will see results and analysis in Part C of the presentation</a:t>
            </a:r>
          </a:p>
          <a:p>
            <a:r>
              <a:rPr lang="en-US" dirty="0"/>
              <a:t>Well suited to domains like:</a:t>
            </a:r>
          </a:p>
          <a:p>
            <a:pPr lvl="1"/>
            <a:r>
              <a:rPr lang="en-US" dirty="0" err="1"/>
              <a:t>EfficientDet</a:t>
            </a:r>
            <a:r>
              <a:rPr lang="en-US" dirty="0"/>
              <a:t> can handle challenging conditions such as variations in illumination and the presence of noise from particles in the water</a:t>
            </a:r>
          </a:p>
          <a:p>
            <a:pPr lvl="1"/>
            <a:r>
              <a:rPr lang="en-US" dirty="0"/>
              <a:t>This is because of the architecture (we saw in Presentation 1)</a:t>
            </a:r>
          </a:p>
          <a:p>
            <a:endParaRPr lang="en-US" dirty="0"/>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20</a:t>
            </a:fld>
            <a:endParaRPr lang="nb-NO"/>
          </a:p>
        </p:txBody>
      </p:sp>
    </p:spTree>
    <p:extLst>
      <p:ext uri="{BB962C8B-B14F-4D97-AF65-F5344CB8AC3E}">
        <p14:creationId xmlns:p14="http://schemas.microsoft.com/office/powerpoint/2010/main" val="338820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A.4: What </a:t>
            </a:r>
            <a:r>
              <a:rPr lang="en-US" dirty="0">
                <a:solidFill>
                  <a:srgbClr val="FF0000"/>
                </a:solidFill>
              </a:rPr>
              <a:t>other alternative </a:t>
            </a:r>
            <a:r>
              <a:rPr lang="en-US" dirty="0"/>
              <a:t>techniques / algorithm can be applied to handle this application?</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normAutofit lnSpcReduction="10000"/>
          </a:bodyPr>
          <a:lstStyle/>
          <a:p>
            <a:r>
              <a:rPr lang="en-US" dirty="0">
                <a:solidFill>
                  <a:srgbClr val="FF0000"/>
                </a:solidFill>
              </a:rPr>
              <a:t>Newly</a:t>
            </a:r>
            <a:r>
              <a:rPr lang="en-US" dirty="0"/>
              <a:t> applied techniques (in this project):</a:t>
            </a:r>
          </a:p>
          <a:p>
            <a:pPr lvl="1"/>
            <a:r>
              <a:rPr lang="en-US" dirty="0" err="1"/>
              <a:t>EfficientDet</a:t>
            </a:r>
            <a:r>
              <a:rPr lang="en-US" dirty="0"/>
              <a:t> d0</a:t>
            </a:r>
          </a:p>
          <a:p>
            <a:pPr lvl="1"/>
            <a:r>
              <a:rPr lang="en-US" dirty="0"/>
              <a:t>YOLOv8</a:t>
            </a:r>
          </a:p>
          <a:p>
            <a:pPr lvl="1"/>
            <a:r>
              <a:rPr lang="en-US" dirty="0"/>
              <a:t>YOLOv5</a:t>
            </a:r>
          </a:p>
          <a:p>
            <a:r>
              <a:rPr lang="en-US" dirty="0">
                <a:solidFill>
                  <a:srgbClr val="FF0000"/>
                </a:solidFill>
              </a:rPr>
              <a:t>Previously</a:t>
            </a:r>
            <a:r>
              <a:rPr lang="en-US" dirty="0"/>
              <a:t> applied techniques:</a:t>
            </a:r>
          </a:p>
          <a:p>
            <a:pPr lvl="1"/>
            <a:r>
              <a:rPr lang="en-US" dirty="0"/>
              <a:t>CNN (fine tuned)</a:t>
            </a:r>
          </a:p>
          <a:p>
            <a:pPr lvl="1"/>
            <a:r>
              <a:rPr lang="en-US" dirty="0"/>
              <a:t>YOLOv3 </a:t>
            </a:r>
          </a:p>
          <a:p>
            <a:pPr lvl="1"/>
            <a:r>
              <a:rPr lang="en-US" dirty="0"/>
              <a:t>YOLOv4</a:t>
            </a:r>
          </a:p>
          <a:p>
            <a:pPr marL="457200" lvl="1" indent="0">
              <a:buNone/>
            </a:pPr>
            <a:r>
              <a:rPr lang="en-US" dirty="0"/>
              <a:t>We analyze comparative analysis in detail in part C</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21</a:t>
            </a:fld>
            <a:endParaRPr lang="nb-NO"/>
          </a:p>
        </p:txBody>
      </p:sp>
    </p:spTree>
    <p:extLst>
      <p:ext uri="{BB962C8B-B14F-4D97-AF65-F5344CB8AC3E}">
        <p14:creationId xmlns:p14="http://schemas.microsoft.com/office/powerpoint/2010/main" val="418511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chor="ctr">
            <a:normAutofit/>
          </a:bodyPr>
          <a:lstStyle/>
          <a:p>
            <a:pPr>
              <a:lnSpc>
                <a:spcPct val="90000"/>
              </a:lnSpc>
            </a:pPr>
            <a:r>
              <a:rPr lang="en-US" sz="1500" dirty="0"/>
              <a:t>Part A.5: Why do you think your selected technique / algorithm is </a:t>
            </a:r>
            <a:r>
              <a:rPr lang="en-US" sz="1500" dirty="0">
                <a:solidFill>
                  <a:srgbClr val="FF0000"/>
                </a:solidFill>
              </a:rPr>
              <a:t>better than alternatives</a:t>
            </a:r>
            <a:r>
              <a:rPr lang="en-US" sz="1500" dirty="0"/>
              <a:t>?</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sz="half" idx="1"/>
          </p:nvPr>
        </p:nvSpPr>
        <p:spPr>
          <a:xfrm>
            <a:off x="457200" y="1200151"/>
            <a:ext cx="4038600" cy="3394472"/>
          </a:xfrm>
        </p:spPr>
        <p:txBody>
          <a:bodyPr>
            <a:normAutofit fontScale="92500" lnSpcReduction="10000"/>
          </a:bodyPr>
          <a:lstStyle/>
          <a:p>
            <a:r>
              <a:rPr lang="nb-NO" sz="1600" dirty="0" err="1"/>
              <a:t>BiFPN</a:t>
            </a:r>
            <a:r>
              <a:rPr lang="nb-NO" sz="1600" dirty="0"/>
              <a:t> - Bilateral </a:t>
            </a:r>
            <a:r>
              <a:rPr lang="nb-NO" sz="1600" dirty="0" err="1"/>
              <a:t>Fusion</a:t>
            </a:r>
            <a:r>
              <a:rPr lang="nb-NO" sz="1600" dirty="0"/>
              <a:t> Pyramid Network</a:t>
            </a:r>
          </a:p>
          <a:p>
            <a:r>
              <a:rPr lang="en-US" sz="1600" dirty="0" err="1"/>
              <a:t>EfficientNet</a:t>
            </a:r>
            <a:r>
              <a:rPr lang="en-US" sz="1600" dirty="0"/>
              <a:t> </a:t>
            </a:r>
            <a:r>
              <a:rPr lang="en-US" sz="1600" dirty="0">
                <a:solidFill>
                  <a:srgbClr val="FF0000"/>
                </a:solidFill>
              </a:rPr>
              <a:t>backbone</a:t>
            </a:r>
          </a:p>
          <a:p>
            <a:r>
              <a:rPr lang="en-US" sz="1600" dirty="0">
                <a:solidFill>
                  <a:srgbClr val="FF0000"/>
                </a:solidFill>
              </a:rPr>
              <a:t>Robustness </a:t>
            </a:r>
            <a:r>
              <a:rPr lang="en-US" sz="1600" dirty="0">
                <a:solidFill>
                  <a:schemeClr val="bg1"/>
                </a:solidFill>
              </a:rPr>
              <a:t>(changing environment and domains)</a:t>
            </a:r>
          </a:p>
          <a:p>
            <a:r>
              <a:rPr lang="en-US" sz="1600" dirty="0">
                <a:solidFill>
                  <a:srgbClr val="FF0000"/>
                </a:solidFill>
              </a:rPr>
              <a:t>Multi Task Learning </a:t>
            </a:r>
            <a:r>
              <a:rPr lang="en-US" sz="1600" dirty="0">
                <a:solidFill>
                  <a:schemeClr val="bg1"/>
                </a:solidFill>
              </a:rPr>
              <a:t>– Object Detection + Classification (3 losses – localization loss, classification loss and regularization loss)</a:t>
            </a:r>
            <a:endParaRPr lang="en-US" sz="1600" dirty="0">
              <a:solidFill>
                <a:srgbClr val="FF0000"/>
              </a:solidFill>
            </a:endParaRPr>
          </a:p>
          <a:p>
            <a:r>
              <a:rPr lang="en-US" sz="1600" dirty="0">
                <a:solidFill>
                  <a:schemeClr val="bg1"/>
                </a:solidFill>
              </a:rPr>
              <a:t>The </a:t>
            </a:r>
            <a:r>
              <a:rPr lang="en-US" sz="1600" dirty="0">
                <a:solidFill>
                  <a:srgbClr val="C00000"/>
                </a:solidFill>
              </a:rPr>
              <a:t>localization loss </a:t>
            </a:r>
            <a:r>
              <a:rPr lang="en-US" sz="1600" dirty="0">
                <a:solidFill>
                  <a:schemeClr val="bg1"/>
                </a:solidFill>
              </a:rPr>
              <a:t>measures the difference between the predicted bounding boxes and the ground-truth bounding boxes. The </a:t>
            </a:r>
            <a:r>
              <a:rPr lang="en-US" sz="1600" dirty="0">
                <a:solidFill>
                  <a:srgbClr val="C00000"/>
                </a:solidFill>
              </a:rPr>
              <a:t>classification loss </a:t>
            </a:r>
            <a:r>
              <a:rPr lang="en-US" sz="1600" dirty="0">
                <a:solidFill>
                  <a:schemeClr val="bg1"/>
                </a:solidFill>
              </a:rPr>
              <a:t>measures the difference between the predicted class labels and the ground-truth class labels. The </a:t>
            </a:r>
            <a:r>
              <a:rPr lang="en-US" sz="1600" dirty="0">
                <a:solidFill>
                  <a:srgbClr val="C00000"/>
                </a:solidFill>
              </a:rPr>
              <a:t>regularization loss </a:t>
            </a:r>
            <a:r>
              <a:rPr lang="en-US" sz="1600" dirty="0">
                <a:solidFill>
                  <a:schemeClr val="bg1"/>
                </a:solidFill>
              </a:rPr>
              <a:t>is used to prevent overfitting.</a:t>
            </a:r>
          </a:p>
          <a:p>
            <a:endParaRPr lang="en-US" sz="1600" dirty="0"/>
          </a:p>
        </p:txBody>
      </p:sp>
      <p:pic>
        <p:nvPicPr>
          <p:cNvPr id="2" name="Picture 1" descr="Chart, diagram&#10;&#10;Description automatically generated">
            <a:extLst>
              <a:ext uri="{FF2B5EF4-FFF2-40B4-BE49-F238E27FC236}">
                <a16:creationId xmlns:a16="http://schemas.microsoft.com/office/drawing/2014/main" id="{E5639CD8-3605-E83D-8AA6-3B9CA3E624A7}"/>
              </a:ext>
            </a:extLst>
          </p:cNvPr>
          <p:cNvPicPr>
            <a:picLocks noChangeAspect="1"/>
          </p:cNvPicPr>
          <p:nvPr/>
        </p:nvPicPr>
        <p:blipFill>
          <a:blip r:embed="rId2"/>
          <a:stretch>
            <a:fillRect/>
          </a:stretch>
        </p:blipFill>
        <p:spPr>
          <a:xfrm>
            <a:off x="4648200" y="2104812"/>
            <a:ext cx="4038600" cy="1585149"/>
          </a:xfrm>
          <a:prstGeom prst="rect">
            <a:avLst/>
          </a:prstGeom>
          <a:noFill/>
        </p:spPr>
      </p:pic>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22</a:t>
            </a:fld>
            <a:endParaRPr lang="nb-NO"/>
          </a:p>
        </p:txBody>
      </p:sp>
    </p:spTree>
    <p:extLst>
      <p:ext uri="{BB962C8B-B14F-4D97-AF65-F5344CB8AC3E}">
        <p14:creationId xmlns:p14="http://schemas.microsoft.com/office/powerpoint/2010/main" val="398890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B.1: What are your selected articles?</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normAutofit fontScale="40000" lnSpcReduction="20000"/>
          </a:bodyPr>
          <a:lstStyle/>
          <a:p>
            <a:pPr marL="0" indent="0" rtl="0" fontAlgn="base">
              <a:buNone/>
            </a:pPr>
            <a:endParaRPr lang="en-GB" sz="1800" b="1" u="sng" dirty="0">
              <a:latin typeface="Calibri" panose="020F0502020204030204" pitchFamily="34" charset="0"/>
            </a:endParaRPr>
          </a:p>
          <a:p>
            <a:pPr marL="0" indent="0" rtl="0" fontAlgn="base">
              <a:buNone/>
            </a:pPr>
            <a:endParaRPr lang="en-GB" sz="1800" b="0" i="0" u="none" strike="noStrike" dirty="0">
              <a:effectLst/>
              <a:latin typeface="Calibri" panose="020F0502020204030204" pitchFamily="34" charset="0"/>
            </a:endParaRPr>
          </a:p>
          <a:p>
            <a:pPr rtl="0" fontAlgn="base"/>
            <a:r>
              <a:rPr lang="en-GB" sz="1800" b="0" i="0" u="none" strike="noStrike" dirty="0">
                <a:effectLst/>
                <a:latin typeface="Calibri" panose="020F0502020204030204" pitchFamily="34" charset="0"/>
              </a:rPr>
              <a:t>[1]. Xu, S., Zhang, H., He, X., Cao, X., &amp; Hu, J. (2022). </a:t>
            </a:r>
            <a:r>
              <a:rPr lang="en-GB" sz="2500" b="0" i="0" u="none" strike="noStrike" dirty="0">
                <a:solidFill>
                  <a:srgbClr val="FF0000"/>
                </a:solidFill>
                <a:effectLst/>
                <a:latin typeface="Calibri" panose="020F0502020204030204" pitchFamily="34" charset="0"/>
              </a:rPr>
              <a:t>Oil tank detection with improved </a:t>
            </a:r>
            <a:r>
              <a:rPr lang="en-GB" sz="2500" b="0" i="0" u="none" strike="noStrike" dirty="0" err="1">
                <a:solidFill>
                  <a:srgbClr val="FF0000"/>
                </a:solidFill>
                <a:effectLst/>
                <a:latin typeface="Calibri" panose="020F0502020204030204" pitchFamily="34" charset="0"/>
              </a:rPr>
              <a:t>EfficientDet</a:t>
            </a:r>
            <a:r>
              <a:rPr lang="en-GB" sz="2500" b="0" i="0" u="none" strike="noStrike" dirty="0">
                <a:solidFill>
                  <a:srgbClr val="FF0000"/>
                </a:solidFill>
                <a:effectLst/>
                <a:latin typeface="Calibri" panose="020F0502020204030204" pitchFamily="34" charset="0"/>
              </a:rPr>
              <a:t> model. IEEE Geoscience and Remote Sensing Letters, 19, 1-5.</a:t>
            </a:r>
          </a:p>
          <a:p>
            <a:pPr rtl="0" fontAlgn="base"/>
            <a:r>
              <a:rPr lang="en-GB" sz="1800" b="0" i="0" u="none" strike="noStrike" dirty="0">
                <a:effectLst/>
                <a:latin typeface="Calibri" panose="020F0502020204030204" pitchFamily="34" charset="0"/>
              </a:rPr>
              <a:t>Oil Tank Detection With Improved </a:t>
            </a:r>
            <a:r>
              <a:rPr lang="en-GB" sz="1800" b="0" i="0" u="none" strike="noStrike" dirty="0" err="1">
                <a:effectLst/>
                <a:latin typeface="Calibri" panose="020F0502020204030204" pitchFamily="34" charset="0"/>
              </a:rPr>
              <a:t>EfficientDet</a:t>
            </a:r>
            <a:r>
              <a:rPr lang="en-GB" sz="1800" b="0" i="0" u="none" strike="noStrike" dirty="0">
                <a:effectLst/>
                <a:latin typeface="Calibri" panose="020F0502020204030204" pitchFamily="34" charset="0"/>
              </a:rPr>
              <a:t> Model </a:t>
            </a:r>
            <a:r>
              <a:rPr lang="en-GB" sz="1800" b="0" i="0" u="none" strike="noStrike" dirty="0" err="1">
                <a:effectLst/>
                <a:latin typeface="Calibri" panose="020F0502020204030204" pitchFamily="34" charset="0"/>
              </a:rPr>
              <a:t>Su</a:t>
            </a:r>
            <a:r>
              <a:rPr lang="en-GB" sz="1800" b="0" i="0" u="none" strike="noStrike" dirty="0">
                <a:effectLst/>
                <a:latin typeface="Calibri" panose="020F0502020204030204" pitchFamily="34" charset="0"/>
              </a:rPr>
              <a:t> Xu; </a:t>
            </a:r>
            <a:r>
              <a:rPr lang="en-GB" sz="1800" b="0" i="0" u="none" strike="noStrike" dirty="0" err="1">
                <a:effectLst/>
                <a:latin typeface="Calibri" panose="020F0502020204030204" pitchFamily="34" charset="0"/>
              </a:rPr>
              <a:t>Haowei</a:t>
            </a:r>
            <a:r>
              <a:rPr lang="en-GB" sz="1800" b="0" i="0" u="none" strike="noStrike" dirty="0">
                <a:effectLst/>
                <a:latin typeface="Calibri" panose="020F0502020204030204" pitchFamily="34" charset="0"/>
              </a:rPr>
              <a:t> Zhang; </a:t>
            </a:r>
            <a:r>
              <a:rPr lang="en-GB" sz="1800" b="0" i="0" u="none" strike="noStrike" dirty="0" err="1">
                <a:effectLst/>
                <a:latin typeface="Calibri" panose="020F0502020204030204" pitchFamily="34" charset="0"/>
              </a:rPr>
              <a:t>Xiping</a:t>
            </a:r>
            <a:r>
              <a:rPr lang="en-GB" sz="1800" b="0" i="0" u="none" strike="noStrike" dirty="0">
                <a:effectLst/>
                <a:latin typeface="Calibri" panose="020F0502020204030204" pitchFamily="34" charset="0"/>
              </a:rPr>
              <a:t> He; </a:t>
            </a:r>
            <a:r>
              <a:rPr lang="en-GB" sz="1800" b="0" i="0" u="none" strike="noStrike" dirty="0" err="1">
                <a:effectLst/>
                <a:latin typeface="Calibri" panose="020F0502020204030204" pitchFamily="34" charset="0"/>
              </a:rPr>
              <a:t>Xiaoli</a:t>
            </a:r>
            <a:r>
              <a:rPr lang="en-GB" sz="1800" b="0" i="0" u="none" strike="noStrike" dirty="0">
                <a:effectLst/>
                <a:latin typeface="Calibri" panose="020F0502020204030204" pitchFamily="34" charset="0"/>
              </a:rPr>
              <a:t> Cao; Jian Hu IEEE Geoscience and Remote Sensing Letters Year: 2022 | Volume: 19 | Journal Article | Publisher: IEEE</a:t>
            </a:r>
            <a:br>
              <a:rPr lang="en-GB" sz="1800" b="0" i="0" u="none" strike="noStrike" dirty="0">
                <a:effectLst/>
                <a:latin typeface="Calibri" panose="020F0502020204030204" pitchFamily="34" charset="0"/>
              </a:rPr>
            </a:br>
            <a:br>
              <a:rPr lang="en-GB" sz="1800" b="0" i="0" u="none" strike="noStrike" dirty="0">
                <a:effectLst/>
                <a:latin typeface="Calibri" panose="020F0502020204030204" pitchFamily="34" charset="0"/>
              </a:rPr>
            </a:br>
            <a:endParaRPr lang="en-GB" sz="1800" b="0" i="0" u="none" strike="noStrike" dirty="0">
              <a:effectLst/>
              <a:latin typeface="Calibri" panose="020F0502020204030204" pitchFamily="34" charset="0"/>
            </a:endParaRPr>
          </a:p>
          <a:p>
            <a:pPr rtl="0" fontAlgn="base"/>
            <a:r>
              <a:rPr lang="en-GB" sz="1800" b="0" i="0" u="none" strike="noStrike" dirty="0">
                <a:effectLst/>
                <a:latin typeface="Calibri" panose="020F0502020204030204" pitchFamily="34" charset="0"/>
              </a:rPr>
              <a:t>[2]. </a:t>
            </a:r>
            <a:r>
              <a:rPr lang="en-GB" sz="1800" b="0" i="0" u="none" strike="noStrike" dirty="0" err="1">
                <a:effectLst/>
                <a:latin typeface="Calibri" panose="020F0502020204030204" pitchFamily="34" charset="0"/>
              </a:rPr>
              <a:t>Mekhalfi</a:t>
            </a:r>
            <a:r>
              <a:rPr lang="en-GB" sz="1800" b="0" i="0" u="none" strike="noStrike" dirty="0">
                <a:effectLst/>
                <a:latin typeface="Calibri" panose="020F0502020204030204" pitchFamily="34" charset="0"/>
              </a:rPr>
              <a:t>, M. L., </a:t>
            </a:r>
            <a:r>
              <a:rPr lang="en-GB" sz="1800" b="0" i="0" u="none" strike="noStrike" dirty="0" err="1">
                <a:effectLst/>
                <a:latin typeface="Calibri" panose="020F0502020204030204" pitchFamily="34" charset="0"/>
              </a:rPr>
              <a:t>Nicolò</a:t>
            </a:r>
            <a:r>
              <a:rPr lang="en-GB" sz="1800" b="0" i="0" u="none" strike="noStrike" dirty="0">
                <a:effectLst/>
                <a:latin typeface="Calibri" panose="020F0502020204030204" pitchFamily="34" charset="0"/>
              </a:rPr>
              <a:t>, C., </a:t>
            </a:r>
            <a:r>
              <a:rPr lang="en-GB" sz="1800" b="0" i="0" u="none" strike="noStrike" dirty="0" err="1">
                <a:effectLst/>
                <a:latin typeface="Calibri" panose="020F0502020204030204" pitchFamily="34" charset="0"/>
              </a:rPr>
              <a:t>Bazi</a:t>
            </a:r>
            <a:r>
              <a:rPr lang="en-GB" sz="1800" b="0" i="0" u="none" strike="noStrike" dirty="0">
                <a:effectLst/>
                <a:latin typeface="Calibri" panose="020F0502020204030204" pitchFamily="34" charset="0"/>
              </a:rPr>
              <a:t>, Y., Al Rahhal, M. M., </a:t>
            </a:r>
            <a:r>
              <a:rPr lang="en-GB" sz="1800" b="0" i="0" u="none" strike="noStrike" dirty="0" err="1">
                <a:effectLst/>
                <a:latin typeface="Calibri" panose="020F0502020204030204" pitchFamily="34" charset="0"/>
              </a:rPr>
              <a:t>Alsharif</a:t>
            </a:r>
            <a:r>
              <a:rPr lang="en-GB" sz="1800" b="0" i="0" u="none" strike="noStrike" dirty="0">
                <a:effectLst/>
                <a:latin typeface="Calibri" panose="020F0502020204030204" pitchFamily="34" charset="0"/>
              </a:rPr>
              <a:t>, N. A., &amp; Al </a:t>
            </a:r>
            <a:r>
              <a:rPr lang="en-GB" sz="1800" b="0" i="0" u="none" strike="noStrike" dirty="0" err="1">
                <a:effectLst/>
                <a:latin typeface="Calibri" panose="020F0502020204030204" pitchFamily="34" charset="0"/>
              </a:rPr>
              <a:t>Maghayreh</a:t>
            </a:r>
            <a:r>
              <a:rPr lang="en-GB" sz="1800" b="0" i="0" u="none" strike="noStrike" dirty="0">
                <a:effectLst/>
                <a:latin typeface="Calibri" panose="020F0502020204030204" pitchFamily="34" charset="0"/>
              </a:rPr>
              <a:t>, E. (2021). </a:t>
            </a:r>
            <a:r>
              <a:rPr lang="en-GB" sz="2500" b="0" i="0" u="none" strike="noStrike" dirty="0">
                <a:solidFill>
                  <a:srgbClr val="FF0000"/>
                </a:solidFill>
                <a:effectLst/>
                <a:latin typeface="Calibri" panose="020F0502020204030204" pitchFamily="34" charset="0"/>
              </a:rPr>
              <a:t>Contrasting YOLOv5, transformer, and </a:t>
            </a:r>
            <a:r>
              <a:rPr lang="en-GB" sz="2500" b="0" i="0" u="none" strike="noStrike" dirty="0" err="1">
                <a:solidFill>
                  <a:srgbClr val="FF0000"/>
                </a:solidFill>
                <a:effectLst/>
                <a:latin typeface="Calibri" panose="020F0502020204030204" pitchFamily="34" charset="0"/>
              </a:rPr>
              <a:t>EfficientDet</a:t>
            </a:r>
            <a:r>
              <a:rPr lang="en-GB" sz="2500" b="0" i="0" u="none" strike="noStrike" dirty="0">
                <a:solidFill>
                  <a:srgbClr val="FF0000"/>
                </a:solidFill>
                <a:effectLst/>
                <a:latin typeface="Calibri" panose="020F0502020204030204" pitchFamily="34" charset="0"/>
              </a:rPr>
              <a:t> detectors for crop circle detection in desert. IEEE Geoscience and Remote Sensing Letters, 19, 1-5.</a:t>
            </a:r>
            <a:endParaRPr lang="en-GB" sz="3000" b="0" i="0" u="none" strike="noStrike" dirty="0">
              <a:solidFill>
                <a:srgbClr val="FF0000"/>
              </a:solidFill>
              <a:effectLst/>
              <a:latin typeface="Calibri" panose="020F0502020204030204" pitchFamily="34" charset="0"/>
            </a:endParaRPr>
          </a:p>
          <a:p>
            <a:pPr rtl="0" fontAlgn="base"/>
            <a:r>
              <a:rPr lang="en-GB" sz="1800" b="0" i="0" u="none" strike="noStrike" dirty="0">
                <a:effectLst/>
                <a:latin typeface="Calibri" panose="020F0502020204030204" pitchFamily="34" charset="0"/>
              </a:rPr>
              <a:t>Contrasting YOLOv5, Transformer, and </a:t>
            </a:r>
            <a:r>
              <a:rPr lang="en-GB" sz="1800" b="0" i="0" u="none" strike="noStrike" dirty="0" err="1">
                <a:effectLst/>
                <a:latin typeface="Calibri" panose="020F0502020204030204" pitchFamily="34" charset="0"/>
              </a:rPr>
              <a:t>EfficientDet</a:t>
            </a:r>
            <a:r>
              <a:rPr lang="en-GB" sz="1800" b="0" i="0" u="none" strike="noStrike" dirty="0">
                <a:effectLst/>
                <a:latin typeface="Calibri" panose="020F0502020204030204" pitchFamily="34" charset="0"/>
              </a:rPr>
              <a:t> Detectors for Crop Circle Detection in Desert Mohamed </a:t>
            </a:r>
            <a:r>
              <a:rPr lang="en-GB" sz="1800" b="0" i="0" u="none" strike="noStrike" dirty="0" err="1">
                <a:effectLst/>
                <a:latin typeface="Calibri" panose="020F0502020204030204" pitchFamily="34" charset="0"/>
              </a:rPr>
              <a:t>Lamine</a:t>
            </a:r>
            <a:r>
              <a:rPr lang="en-GB" sz="1800" b="0" i="0" u="none" strike="noStrike" dirty="0">
                <a:effectLst/>
                <a:latin typeface="Calibri" panose="020F0502020204030204" pitchFamily="34" charset="0"/>
              </a:rPr>
              <a:t> </a:t>
            </a:r>
            <a:r>
              <a:rPr lang="en-GB" sz="1800" b="0" i="0" u="none" strike="noStrike" dirty="0" err="1">
                <a:effectLst/>
                <a:latin typeface="Calibri" panose="020F0502020204030204" pitchFamily="34" charset="0"/>
              </a:rPr>
              <a:t>Mekhalfi</a:t>
            </a:r>
            <a:r>
              <a:rPr lang="en-GB" sz="1800" b="0" i="0" u="none" strike="noStrike" dirty="0">
                <a:effectLst/>
                <a:latin typeface="Calibri" panose="020F0502020204030204" pitchFamily="34" charset="0"/>
              </a:rPr>
              <a:t>; Carlo </a:t>
            </a:r>
            <a:r>
              <a:rPr lang="en-GB" sz="1800" b="0" i="0" u="none" strike="noStrike" dirty="0" err="1">
                <a:effectLst/>
                <a:latin typeface="Calibri" panose="020F0502020204030204" pitchFamily="34" charset="0"/>
              </a:rPr>
              <a:t>Nicolò</a:t>
            </a:r>
            <a:r>
              <a:rPr lang="en-GB" sz="1800" b="0" i="0" u="none" strike="noStrike" dirty="0">
                <a:effectLst/>
                <a:latin typeface="Calibri" panose="020F0502020204030204" pitchFamily="34" charset="0"/>
              </a:rPr>
              <a:t>; </a:t>
            </a:r>
            <a:r>
              <a:rPr lang="en-GB" sz="1800" b="0" i="0" u="none" strike="noStrike" dirty="0" err="1">
                <a:effectLst/>
                <a:latin typeface="Calibri" panose="020F0502020204030204" pitchFamily="34" charset="0"/>
              </a:rPr>
              <a:t>Yakoub</a:t>
            </a:r>
            <a:r>
              <a:rPr lang="en-GB" sz="1800" b="0" i="0" u="none" strike="noStrike" dirty="0">
                <a:effectLst/>
                <a:latin typeface="Calibri" panose="020F0502020204030204" pitchFamily="34" charset="0"/>
              </a:rPr>
              <a:t> </a:t>
            </a:r>
            <a:r>
              <a:rPr lang="en-GB" sz="1800" b="0" i="0" u="none" strike="noStrike" dirty="0" err="1">
                <a:effectLst/>
                <a:latin typeface="Calibri" panose="020F0502020204030204" pitchFamily="34" charset="0"/>
              </a:rPr>
              <a:t>Bazi</a:t>
            </a:r>
            <a:r>
              <a:rPr lang="en-GB" sz="1800" b="0" i="0" u="none" strike="noStrike" dirty="0">
                <a:effectLst/>
                <a:latin typeface="Calibri" panose="020F0502020204030204" pitchFamily="34" charset="0"/>
              </a:rPr>
              <a:t>; Mohamad Mahmoud Al Rahhal; Norah A. </a:t>
            </a:r>
            <a:r>
              <a:rPr lang="en-GB" sz="1800" b="0" i="0" u="none" strike="noStrike" dirty="0" err="1">
                <a:effectLst/>
                <a:latin typeface="Calibri" panose="020F0502020204030204" pitchFamily="34" charset="0"/>
              </a:rPr>
              <a:t>Alsharif</a:t>
            </a:r>
            <a:r>
              <a:rPr lang="en-GB" sz="1800" b="0" i="0" u="none" strike="noStrike" dirty="0">
                <a:effectLst/>
                <a:latin typeface="Calibri" panose="020F0502020204030204" pitchFamily="34" charset="0"/>
              </a:rPr>
              <a:t>; Eslam Al </a:t>
            </a:r>
            <a:r>
              <a:rPr lang="en-GB" sz="1800" b="0" i="0" u="none" strike="noStrike" dirty="0" err="1">
                <a:effectLst/>
                <a:latin typeface="Calibri" panose="020F0502020204030204" pitchFamily="34" charset="0"/>
              </a:rPr>
              <a:t>Maghayreh</a:t>
            </a:r>
            <a:r>
              <a:rPr lang="en-GB" sz="1800" b="0" i="0" u="none" strike="noStrike" dirty="0">
                <a:effectLst/>
                <a:latin typeface="Calibri" panose="020F0502020204030204" pitchFamily="34" charset="0"/>
              </a:rPr>
              <a:t> IEEE Geoscience and Remote Sensing Letters Year: 2022 | Volume: 19 | Journal Article | Publisher: IEEE</a:t>
            </a:r>
            <a:br>
              <a:rPr lang="en-GB" sz="1800" b="0" i="0" u="none" strike="noStrike" dirty="0">
                <a:effectLst/>
                <a:latin typeface="Calibri" panose="020F0502020204030204" pitchFamily="34" charset="0"/>
              </a:rPr>
            </a:br>
            <a:endParaRPr lang="en-GB" sz="1800" b="0" i="0" u="none" strike="noStrike" dirty="0">
              <a:effectLst/>
              <a:latin typeface="Calibri" panose="020F0502020204030204" pitchFamily="34" charset="0"/>
            </a:endParaRPr>
          </a:p>
          <a:p>
            <a:pPr marL="0" indent="0" rtl="0" fontAlgn="base">
              <a:buNone/>
            </a:pPr>
            <a:endParaRPr lang="en-GB" sz="1800" b="0" i="0" u="none" strike="noStrike" dirty="0">
              <a:effectLst/>
              <a:latin typeface="Calibri" panose="020F0502020204030204" pitchFamily="34" charset="0"/>
            </a:endParaRPr>
          </a:p>
          <a:p>
            <a:pPr rtl="0" fontAlgn="base"/>
            <a:r>
              <a:rPr lang="en-GB" sz="1800" b="0" i="0" u="none" strike="noStrike" dirty="0">
                <a:effectLst/>
                <a:latin typeface="Calibri" panose="020F0502020204030204" pitchFamily="34" charset="0"/>
              </a:rPr>
              <a:t>[3]. Medak, D., </a:t>
            </a:r>
            <a:r>
              <a:rPr lang="en-GB" sz="1800" b="0" i="0" u="none" strike="noStrike" dirty="0" err="1">
                <a:effectLst/>
                <a:latin typeface="Calibri" panose="020F0502020204030204" pitchFamily="34" charset="0"/>
              </a:rPr>
              <a:t>Posilović</a:t>
            </a:r>
            <a:r>
              <a:rPr lang="en-GB" sz="1800" b="0" i="0" u="none" strike="noStrike" dirty="0">
                <a:effectLst/>
                <a:latin typeface="Calibri" panose="020F0502020204030204" pitchFamily="34" charset="0"/>
              </a:rPr>
              <a:t>, L., </a:t>
            </a:r>
            <a:r>
              <a:rPr lang="en-GB" sz="1800" b="0" i="0" u="none" strike="noStrike" dirty="0" err="1">
                <a:effectLst/>
                <a:latin typeface="Calibri" panose="020F0502020204030204" pitchFamily="34" charset="0"/>
              </a:rPr>
              <a:t>Subašić</a:t>
            </a:r>
            <a:r>
              <a:rPr lang="en-GB" sz="1800" b="0" i="0" u="none" strike="noStrike" dirty="0">
                <a:effectLst/>
                <a:latin typeface="Calibri" panose="020F0502020204030204" pitchFamily="34" charset="0"/>
              </a:rPr>
              <a:t>, M., Budimir, M., &amp; </a:t>
            </a:r>
            <a:r>
              <a:rPr lang="en-GB" sz="1800" b="0" i="0" u="none" strike="noStrike" dirty="0" err="1">
                <a:effectLst/>
                <a:latin typeface="Calibri" panose="020F0502020204030204" pitchFamily="34" charset="0"/>
              </a:rPr>
              <a:t>Lončarić</a:t>
            </a:r>
            <a:r>
              <a:rPr lang="en-GB" sz="1800" b="0" i="0" u="none" strike="noStrike" dirty="0">
                <a:effectLst/>
                <a:latin typeface="Calibri" panose="020F0502020204030204" pitchFamily="34" charset="0"/>
              </a:rPr>
              <a:t>, S. (2021). </a:t>
            </a:r>
            <a:r>
              <a:rPr lang="en-GB" sz="2500" b="0" i="0" u="none" strike="noStrike" dirty="0">
                <a:solidFill>
                  <a:srgbClr val="FF0000"/>
                </a:solidFill>
                <a:effectLst/>
                <a:latin typeface="Calibri" panose="020F0502020204030204" pitchFamily="34" charset="0"/>
              </a:rPr>
              <a:t>Automated defect detection from ultrasonic images using deep learning. IEEE Transactions on Ultrasonics, Ferroelectrics, and Frequency Control, 68(10), 3126-3134.</a:t>
            </a:r>
            <a:endParaRPr lang="en-GB" sz="1800" b="0" i="0" u="none" strike="noStrike" dirty="0">
              <a:solidFill>
                <a:srgbClr val="FF0000"/>
              </a:solidFill>
              <a:effectLst/>
              <a:latin typeface="Calibri" panose="020F0502020204030204" pitchFamily="34" charset="0"/>
            </a:endParaRPr>
          </a:p>
          <a:p>
            <a:pPr rtl="0" fontAlgn="base"/>
            <a:r>
              <a:rPr lang="en-GB" sz="1800" b="0" i="0" u="none" strike="noStrike" dirty="0">
                <a:effectLst/>
                <a:latin typeface="Calibri" panose="020F0502020204030204" pitchFamily="34" charset="0"/>
              </a:rPr>
              <a:t>Automated Defect Detection From Ultrasonic Images Using Deep Learning Duje Medak; Luka </a:t>
            </a:r>
            <a:r>
              <a:rPr lang="en-GB" sz="1800" b="0" i="0" u="none" strike="noStrike" dirty="0" err="1">
                <a:effectLst/>
                <a:latin typeface="Calibri" panose="020F0502020204030204" pitchFamily="34" charset="0"/>
              </a:rPr>
              <a:t>Posilović</a:t>
            </a:r>
            <a:r>
              <a:rPr lang="en-GB" sz="1800" b="0" i="0" u="none" strike="noStrike" dirty="0">
                <a:effectLst/>
                <a:latin typeface="Calibri" panose="020F0502020204030204" pitchFamily="34" charset="0"/>
              </a:rPr>
              <a:t>; Marko </a:t>
            </a:r>
            <a:r>
              <a:rPr lang="en-GB" sz="1800" b="0" i="0" u="none" strike="noStrike" dirty="0" err="1">
                <a:effectLst/>
                <a:latin typeface="Calibri" panose="020F0502020204030204" pitchFamily="34" charset="0"/>
              </a:rPr>
              <a:t>Subašić</a:t>
            </a:r>
            <a:r>
              <a:rPr lang="en-GB" sz="1800" b="0" i="0" u="none" strike="noStrike" dirty="0">
                <a:effectLst/>
                <a:latin typeface="Calibri" panose="020F0502020204030204" pitchFamily="34" charset="0"/>
              </a:rPr>
              <a:t>; Marko Budimir; Sven </a:t>
            </a:r>
            <a:r>
              <a:rPr lang="en-GB" sz="1800" b="0" i="0" u="none" strike="noStrike" dirty="0" err="1">
                <a:effectLst/>
                <a:latin typeface="Calibri" panose="020F0502020204030204" pitchFamily="34" charset="0"/>
              </a:rPr>
              <a:t>Lončarić</a:t>
            </a:r>
            <a:r>
              <a:rPr lang="en-GB" sz="1800" b="0" i="0" u="none" strike="noStrike" dirty="0">
                <a:effectLst/>
                <a:latin typeface="Calibri" panose="020F0502020204030204" pitchFamily="34" charset="0"/>
              </a:rPr>
              <a:t> IEEE Transactions on Ultrasonics, Ferroelectrics, and Frequency Control Year: 2021 | Volume: 68, Issue: 10 | Journal Article | Publisher: IEEE</a:t>
            </a:r>
            <a:br>
              <a:rPr lang="en-GB" sz="1800" b="0" i="0" u="none" strike="noStrike" dirty="0">
                <a:effectLst/>
                <a:latin typeface="Calibri" panose="020F0502020204030204" pitchFamily="34" charset="0"/>
              </a:rPr>
            </a:br>
            <a:br>
              <a:rPr lang="en-GB" sz="1800" b="0" i="0" u="none" strike="noStrike" dirty="0">
                <a:effectLst/>
                <a:latin typeface="Calibri" panose="020F0502020204030204" pitchFamily="34" charset="0"/>
              </a:rPr>
            </a:br>
            <a:endParaRPr lang="en-GB" sz="1800" b="0" i="0" u="none" strike="noStrike" dirty="0">
              <a:effectLst/>
              <a:latin typeface="Calibri" panose="020F0502020204030204" pitchFamily="34" charset="0"/>
            </a:endParaRPr>
          </a:p>
          <a:p>
            <a:pPr rtl="0" fontAlgn="base"/>
            <a:r>
              <a:rPr lang="en-GB" sz="1800" b="0" i="0" u="none" strike="noStrike" dirty="0">
                <a:effectLst/>
                <a:latin typeface="Calibri" panose="020F0502020204030204" pitchFamily="34" charset="0"/>
              </a:rPr>
              <a:t>[4]. Qin, P., Cai, Y., Liu, J., Fan, P., &amp; Sun, M. (2021). </a:t>
            </a:r>
            <a:r>
              <a:rPr lang="en-GB" sz="2500" b="0" i="0" u="none" strike="noStrike" dirty="0">
                <a:solidFill>
                  <a:srgbClr val="FF0000"/>
                </a:solidFill>
                <a:effectLst/>
                <a:latin typeface="Calibri" panose="020F0502020204030204" pitchFamily="34" charset="0"/>
              </a:rPr>
              <a:t>Multilayer feature extraction network for military ship detection from high-resolution optical remote sensing images. IEEE Journal of Selected Topics in Applied Earth Observations and Remote Sensing, 14, 11058-11069. </a:t>
            </a:r>
            <a:endParaRPr lang="en-GB" sz="1800" b="0" i="0" u="none" strike="noStrike" dirty="0">
              <a:solidFill>
                <a:srgbClr val="FF0000"/>
              </a:solidFill>
              <a:effectLst/>
              <a:latin typeface="Calibri" panose="020F0502020204030204" pitchFamily="34" charset="0"/>
            </a:endParaRPr>
          </a:p>
          <a:p>
            <a:pPr rtl="0" fontAlgn="base"/>
            <a:r>
              <a:rPr lang="en-GB" sz="1800" b="0" i="0" u="none" strike="noStrike" dirty="0">
                <a:effectLst/>
                <a:latin typeface="Calibri" panose="020F0502020204030204" pitchFamily="34" charset="0"/>
              </a:rPr>
              <a:t>Multilayer Feature Extraction Network for Military Ship Detection From High-Resolution Optical Remote Sensing Images Peng Qin; </a:t>
            </a:r>
            <a:r>
              <a:rPr lang="en-GB" sz="1800" b="0" i="0" u="none" strike="noStrike" dirty="0" err="1">
                <a:effectLst/>
                <a:latin typeface="Calibri" panose="020F0502020204030204" pitchFamily="34" charset="0"/>
              </a:rPr>
              <a:t>Yulin</a:t>
            </a:r>
            <a:r>
              <a:rPr lang="en-GB" sz="1800" b="0" i="0" u="none" strike="noStrike" dirty="0">
                <a:effectLst/>
                <a:latin typeface="Calibri" panose="020F0502020204030204" pitchFamily="34" charset="0"/>
              </a:rPr>
              <a:t> Cai; Jia Liu; </a:t>
            </a:r>
            <a:r>
              <a:rPr lang="en-GB" sz="1800" b="0" i="0" u="none" strike="noStrike" dirty="0" err="1">
                <a:effectLst/>
                <a:latin typeface="Calibri" panose="020F0502020204030204" pitchFamily="34" charset="0"/>
              </a:rPr>
              <a:t>Puran</a:t>
            </a:r>
            <a:r>
              <a:rPr lang="en-GB" sz="1800" b="0" i="0" u="none" strike="noStrike" dirty="0">
                <a:effectLst/>
                <a:latin typeface="Calibri" panose="020F0502020204030204" pitchFamily="34" charset="0"/>
              </a:rPr>
              <a:t> Fan; </a:t>
            </a:r>
            <a:r>
              <a:rPr lang="en-GB" sz="1800" b="0" i="0" u="none" strike="noStrike" dirty="0" err="1">
                <a:effectLst/>
                <a:latin typeface="Calibri" panose="020F0502020204030204" pitchFamily="34" charset="0"/>
              </a:rPr>
              <a:t>Menghao</a:t>
            </a:r>
            <a:r>
              <a:rPr lang="en-GB" sz="1800" b="0" i="0" u="none" strike="noStrike" dirty="0">
                <a:effectLst/>
                <a:latin typeface="Calibri" panose="020F0502020204030204" pitchFamily="34" charset="0"/>
              </a:rPr>
              <a:t> Sun IEEE Journal of Selected Topics in Applied Earth Observations and Remote Sensing Year: 2021 | Volume: 14 | Journal Article | Publisher: IEEE</a:t>
            </a:r>
            <a:br>
              <a:rPr lang="en-GB" sz="1800" b="0" i="0" u="none" strike="noStrike" dirty="0">
                <a:effectLst/>
                <a:latin typeface="Calibri" panose="020F0502020204030204" pitchFamily="34" charset="0"/>
              </a:rPr>
            </a:br>
            <a:br>
              <a:rPr lang="en-GB" sz="1800" b="0" i="0" u="none" strike="noStrike" dirty="0">
                <a:effectLst/>
                <a:latin typeface="Calibri" panose="020F0502020204030204" pitchFamily="34" charset="0"/>
              </a:rPr>
            </a:br>
            <a:endParaRPr lang="en-GB" sz="1800" b="0" i="0" u="none" strike="noStrike" dirty="0">
              <a:effectLst/>
              <a:latin typeface="Calibri" panose="020F0502020204030204" pitchFamily="34" charset="0"/>
            </a:endParaRPr>
          </a:p>
          <a:p>
            <a:pPr rtl="0" fontAlgn="base"/>
            <a:r>
              <a:rPr lang="en-GB" sz="1800" b="0" i="0" u="none" strike="noStrike" dirty="0">
                <a:effectLst/>
                <a:latin typeface="Calibri" panose="020F0502020204030204" pitchFamily="34" charset="0"/>
              </a:rPr>
              <a:t>[5]. Kim, H. J., Lee, D. H., Niaz, A., Kim, C. Y., Memon, A. A., &amp; Choi, K. N. (2021). </a:t>
            </a:r>
            <a:r>
              <a:rPr lang="en-GB" sz="2500" b="0" i="0" u="none" strike="noStrike" dirty="0">
                <a:solidFill>
                  <a:srgbClr val="FF0000"/>
                </a:solidFill>
                <a:effectLst/>
                <a:latin typeface="Calibri" panose="020F0502020204030204" pitchFamily="34" charset="0"/>
              </a:rPr>
              <a:t>Multiple-clothing detection and fashion landmark estimation using a single-stage detector. IEEE Access, 9, 11694-11704.</a:t>
            </a:r>
            <a:endParaRPr lang="en-GB" sz="1800" b="0" i="0" u="none" strike="noStrike" dirty="0">
              <a:solidFill>
                <a:srgbClr val="FF0000"/>
              </a:solidFill>
              <a:effectLst/>
              <a:latin typeface="Calibri" panose="020F0502020204030204" pitchFamily="34" charset="0"/>
            </a:endParaRPr>
          </a:p>
          <a:p>
            <a:pPr rtl="0" fontAlgn="base"/>
            <a:r>
              <a:rPr lang="en-GB" sz="1800" b="0" i="0" u="none" strike="noStrike" dirty="0">
                <a:effectLst/>
                <a:latin typeface="Calibri" panose="020F0502020204030204" pitchFamily="34" charset="0"/>
              </a:rPr>
              <a:t>Multiple-Clothing Detection and Fashion Landmark Estimation Using a Single-Stage Detector Hyo </a:t>
            </a:r>
            <a:r>
              <a:rPr lang="en-GB" sz="1800" b="0" i="0" u="none" strike="noStrike" dirty="0" err="1">
                <a:effectLst/>
                <a:latin typeface="Calibri" panose="020F0502020204030204" pitchFamily="34" charset="0"/>
              </a:rPr>
              <a:t>Jin</a:t>
            </a:r>
            <a:r>
              <a:rPr lang="en-GB" sz="1800" b="0" i="0" u="none" strike="noStrike" dirty="0">
                <a:effectLst/>
                <a:latin typeface="Calibri" panose="020F0502020204030204" pitchFamily="34" charset="0"/>
              </a:rPr>
              <a:t> Kim; Doo </a:t>
            </a:r>
            <a:r>
              <a:rPr lang="en-GB" sz="1800" b="0" i="0" u="none" strike="noStrike" dirty="0" err="1">
                <a:effectLst/>
                <a:latin typeface="Calibri" panose="020F0502020204030204" pitchFamily="34" charset="0"/>
              </a:rPr>
              <a:t>Hee</a:t>
            </a:r>
            <a:r>
              <a:rPr lang="en-GB" sz="1800" b="0" i="0" u="none" strike="noStrike" dirty="0">
                <a:effectLst/>
                <a:latin typeface="Calibri" panose="020F0502020204030204" pitchFamily="34" charset="0"/>
              </a:rPr>
              <a:t> Lee; Asim Niaz; Chan Yong Kim; Asif Aziz Memon; Kwang Nam Choi IEEE Access Year: 2021 | Volume: 9 | Journal Article | Publisher: IEEE</a:t>
            </a:r>
          </a:p>
          <a:p>
            <a:endParaRPr lang="en-US" dirty="0"/>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23</a:t>
            </a:fld>
            <a:endParaRPr lang="nb-NO"/>
          </a:p>
        </p:txBody>
      </p:sp>
    </p:spTree>
    <p:extLst>
      <p:ext uri="{BB962C8B-B14F-4D97-AF65-F5344CB8AC3E}">
        <p14:creationId xmlns:p14="http://schemas.microsoft.com/office/powerpoint/2010/main" val="186401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B.2: Why do you think your selected articles are related to your work?</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lstStyle/>
          <a:p>
            <a:r>
              <a:rPr lang="en-US" dirty="0"/>
              <a:t>[1] uses an improved version of the </a:t>
            </a:r>
            <a:r>
              <a:rPr lang="en-US" dirty="0" err="1"/>
              <a:t>EfficientDet</a:t>
            </a:r>
            <a:r>
              <a:rPr lang="en-US" dirty="0"/>
              <a:t> model for </a:t>
            </a:r>
            <a:r>
              <a:rPr lang="en-US" dirty="0">
                <a:solidFill>
                  <a:srgbClr val="FF0000"/>
                </a:solidFill>
              </a:rPr>
              <a:t>detecting oil tanks</a:t>
            </a:r>
            <a:r>
              <a:rPr lang="en-US" dirty="0"/>
              <a:t>, which could potentially be adapted for detecting other types of objects in marine environments.</a:t>
            </a:r>
          </a:p>
          <a:p>
            <a:r>
              <a:rPr lang="en-US" dirty="0"/>
              <a:t>[2] compares different object detection models for detecting crop circles in desert regions, but the techniques and algorithms used in these models could also be applied to detecting other types of objects or features in marine environments.</a:t>
            </a:r>
          </a:p>
          <a:p>
            <a:endParaRPr lang="en-US" dirty="0"/>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24</a:t>
            </a:fld>
            <a:endParaRPr lang="nb-NO"/>
          </a:p>
        </p:txBody>
      </p:sp>
    </p:spTree>
    <p:extLst>
      <p:ext uri="{BB962C8B-B14F-4D97-AF65-F5344CB8AC3E}">
        <p14:creationId xmlns:p14="http://schemas.microsoft.com/office/powerpoint/2010/main" val="2490983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B.2: Why do you think your selected articles are related to your work?</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normAutofit fontScale="85000" lnSpcReduction="20000"/>
          </a:bodyPr>
          <a:lstStyle/>
          <a:p>
            <a:r>
              <a:rPr lang="en-US" dirty="0"/>
              <a:t>[3] uses OD for </a:t>
            </a:r>
            <a:r>
              <a:rPr lang="en-US" dirty="0">
                <a:solidFill>
                  <a:srgbClr val="FF0000"/>
                </a:solidFill>
              </a:rPr>
              <a:t>defect detection in ultrasonic images</a:t>
            </a:r>
            <a:r>
              <a:rPr lang="en-US" dirty="0"/>
              <a:t>, which could potentially be applied to detecting defects, abnormalities or noise in underwater images of marine life or structures.</a:t>
            </a:r>
          </a:p>
          <a:p>
            <a:pPr algn="l"/>
            <a:r>
              <a:rPr lang="en-US" dirty="0"/>
              <a:t>[4]</a:t>
            </a:r>
            <a:r>
              <a:rPr lang="en-GB" b="0" i="0" dirty="0">
                <a:effectLst/>
                <a:latin typeface="Söhne"/>
              </a:rPr>
              <a:t> While the focus of this article is on </a:t>
            </a:r>
            <a:r>
              <a:rPr lang="en-GB" b="0" i="0" dirty="0">
                <a:solidFill>
                  <a:srgbClr val="FF0000"/>
                </a:solidFill>
                <a:effectLst/>
                <a:latin typeface="Söhne"/>
              </a:rPr>
              <a:t>detecting military ships</a:t>
            </a:r>
            <a:r>
              <a:rPr lang="en-GB" b="0" i="0" dirty="0">
                <a:effectLst/>
                <a:latin typeface="Söhne"/>
              </a:rPr>
              <a:t>, the same techniques and methods used in this study could potentially be applied to detecting other types of </a:t>
            </a:r>
            <a:r>
              <a:rPr lang="en-GB" b="0" i="0" dirty="0">
                <a:solidFill>
                  <a:srgbClr val="FF0000"/>
                </a:solidFill>
                <a:effectLst/>
                <a:latin typeface="Söhne"/>
              </a:rPr>
              <a:t>marine vessels or even marine life in remote sensing images</a:t>
            </a:r>
            <a:r>
              <a:rPr lang="en-GB" b="0" i="0" dirty="0">
                <a:effectLst/>
                <a:latin typeface="Söhne"/>
              </a:rPr>
              <a:t>. Additionally, the authors' use of high-resolution optical remote sensing images highlights the potential for using advanced imaging technologies to improve marine species detection and localization.</a:t>
            </a:r>
            <a:endParaRPr lang="en-US" dirty="0"/>
          </a:p>
          <a:p>
            <a:r>
              <a:rPr lang="en-US" dirty="0"/>
              <a:t>[5] uses a </a:t>
            </a:r>
            <a:r>
              <a:rPr lang="en-US" dirty="0" err="1"/>
              <a:t>effdet</a:t>
            </a:r>
            <a:r>
              <a:rPr lang="en-US" dirty="0"/>
              <a:t> detector for </a:t>
            </a:r>
            <a:r>
              <a:rPr lang="en-US" dirty="0">
                <a:solidFill>
                  <a:srgbClr val="FF0000"/>
                </a:solidFill>
              </a:rPr>
              <a:t>detecting multiple items of clothing</a:t>
            </a:r>
            <a:r>
              <a:rPr lang="en-US" dirty="0"/>
              <a:t>, which could potentially be adapted for detecting and tracking multiple marine organisms in underwater images.</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25</a:t>
            </a:fld>
            <a:endParaRPr lang="nb-NO"/>
          </a:p>
        </p:txBody>
      </p:sp>
    </p:spTree>
    <p:extLst>
      <p:ext uri="{BB962C8B-B14F-4D97-AF65-F5344CB8AC3E}">
        <p14:creationId xmlns:p14="http://schemas.microsoft.com/office/powerpoint/2010/main" val="182700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B.3.1:  [1] Why I need to use baseline algorithm?</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26</a:t>
            </a:fld>
            <a:endParaRPr lang="nb-NO"/>
          </a:p>
        </p:txBody>
      </p:sp>
      <p:sp>
        <p:nvSpPr>
          <p:cNvPr id="6" name="Content Placeholder 2">
            <a:extLst>
              <a:ext uri="{FF2B5EF4-FFF2-40B4-BE49-F238E27FC236}">
                <a16:creationId xmlns:a16="http://schemas.microsoft.com/office/drawing/2014/main" id="{A4D2676E-2C9C-BAB2-6645-E4193A68BA25}"/>
              </a:ext>
            </a:extLst>
          </p:cNvPr>
          <p:cNvSpPr>
            <a:spLocks noGrp="1"/>
          </p:cNvSpPr>
          <p:nvPr>
            <p:ph idx="1"/>
          </p:nvPr>
        </p:nvSpPr>
        <p:spPr>
          <a:xfrm>
            <a:off x="457200" y="1200151"/>
            <a:ext cx="8229600" cy="3394472"/>
          </a:xfrm>
        </p:spPr>
        <p:txBody>
          <a:bodyPr>
            <a:normAutofit fontScale="85000" lnSpcReduction="20000"/>
          </a:bodyPr>
          <a:lstStyle/>
          <a:p>
            <a:r>
              <a:rPr lang="en-US" dirty="0"/>
              <a:t>Goal: The goal of this article is to develop an improved version of the </a:t>
            </a:r>
            <a:r>
              <a:rPr lang="en-US" dirty="0" err="1"/>
              <a:t>EfficientDet</a:t>
            </a:r>
            <a:r>
              <a:rPr lang="en-US" dirty="0"/>
              <a:t> model for detecting oil tanks in remote sensing images.</a:t>
            </a:r>
          </a:p>
          <a:p>
            <a:r>
              <a:rPr lang="en-US" dirty="0"/>
              <a:t>Methodology: The authors use a modified version of the </a:t>
            </a:r>
            <a:r>
              <a:rPr lang="en-US" dirty="0" err="1"/>
              <a:t>EfficientDet</a:t>
            </a:r>
            <a:r>
              <a:rPr lang="en-US" dirty="0"/>
              <a:t> model with additional feature extraction layers and a larger input size. The model is trained on a dataset of labeled oil tank images.</a:t>
            </a:r>
          </a:p>
          <a:p>
            <a:r>
              <a:rPr lang="en-US" dirty="0"/>
              <a:t>Results: The improved model achieves higher accuracy and faster inference times compared to the original </a:t>
            </a:r>
            <a:r>
              <a:rPr lang="en-US" dirty="0" err="1"/>
              <a:t>EfficientDet</a:t>
            </a:r>
            <a:r>
              <a:rPr lang="en-US" dirty="0"/>
              <a:t> model.</a:t>
            </a:r>
          </a:p>
          <a:p>
            <a:r>
              <a:rPr lang="en-US" dirty="0"/>
              <a:t>Advantages: The improved model is more accurate and faster than the original </a:t>
            </a:r>
            <a:r>
              <a:rPr lang="en-US" dirty="0" err="1"/>
              <a:t>EfficientDet</a:t>
            </a:r>
            <a:r>
              <a:rPr lang="en-US" dirty="0"/>
              <a:t> model, making it more suitable for real-world applications. </a:t>
            </a:r>
          </a:p>
          <a:p>
            <a:r>
              <a:rPr lang="en-US" dirty="0"/>
              <a:t>Disadvantages: The modified algorithm is only useful in remote sensing images, or geographic dataset. Not marine vision dataset.</a:t>
            </a:r>
          </a:p>
        </p:txBody>
      </p:sp>
      <p:sp>
        <p:nvSpPr>
          <p:cNvPr id="2" name="TextBox 1">
            <a:extLst>
              <a:ext uri="{FF2B5EF4-FFF2-40B4-BE49-F238E27FC236}">
                <a16:creationId xmlns:a16="http://schemas.microsoft.com/office/drawing/2014/main" id="{7FBD7B5D-A934-7EC8-FC14-058A68921223}"/>
              </a:ext>
            </a:extLst>
          </p:cNvPr>
          <p:cNvSpPr txBox="1"/>
          <p:nvPr/>
        </p:nvSpPr>
        <p:spPr>
          <a:xfrm>
            <a:off x="1800922" y="340112"/>
            <a:ext cx="2753959" cy="369332"/>
          </a:xfrm>
          <a:prstGeom prst="rect">
            <a:avLst/>
          </a:prstGeom>
          <a:noFill/>
        </p:spPr>
        <p:txBody>
          <a:bodyPr wrap="none" rtlCol="0">
            <a:spAutoFit/>
          </a:bodyPr>
          <a:lstStyle/>
          <a:p>
            <a:r>
              <a:rPr lang="en-US" dirty="0">
                <a:solidFill>
                  <a:srgbClr val="FF0000"/>
                </a:solidFill>
              </a:rPr>
              <a:t>NEED TO WORK HERE!</a:t>
            </a:r>
          </a:p>
        </p:txBody>
      </p:sp>
    </p:spTree>
    <p:extLst>
      <p:ext uri="{BB962C8B-B14F-4D97-AF65-F5344CB8AC3E}">
        <p14:creationId xmlns:p14="http://schemas.microsoft.com/office/powerpoint/2010/main" val="23257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B.3.2: [2] Motivation for using </a:t>
            </a:r>
            <a:r>
              <a:rPr lang="en-US" dirty="0" err="1"/>
              <a:t>EfficientDet</a:t>
            </a:r>
            <a:r>
              <a:rPr lang="en-US" dirty="0"/>
              <a:t> than YOLO. </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27</a:t>
            </a:fld>
            <a:endParaRPr lang="nb-NO"/>
          </a:p>
        </p:txBody>
      </p:sp>
      <p:sp>
        <p:nvSpPr>
          <p:cNvPr id="2" name="Content Placeholder 2">
            <a:extLst>
              <a:ext uri="{FF2B5EF4-FFF2-40B4-BE49-F238E27FC236}">
                <a16:creationId xmlns:a16="http://schemas.microsoft.com/office/drawing/2014/main" id="{CC58D98C-C333-4AFB-131F-C90DFFAEDB4F}"/>
              </a:ext>
            </a:extLst>
          </p:cNvPr>
          <p:cNvSpPr>
            <a:spLocks noGrp="1"/>
          </p:cNvSpPr>
          <p:nvPr>
            <p:ph idx="1"/>
          </p:nvPr>
        </p:nvSpPr>
        <p:spPr>
          <a:xfrm>
            <a:off x="457200" y="1200151"/>
            <a:ext cx="8229600" cy="3394472"/>
          </a:xfrm>
        </p:spPr>
        <p:txBody>
          <a:bodyPr>
            <a:normAutofit fontScale="77500" lnSpcReduction="20000"/>
          </a:bodyPr>
          <a:lstStyle/>
          <a:p>
            <a:r>
              <a:rPr lang="en-US" dirty="0"/>
              <a:t>Goal: The goal of this article is to compare the performance of different object detection models for detecting crop circles in desert regions.</a:t>
            </a:r>
          </a:p>
          <a:p>
            <a:r>
              <a:rPr lang="en-US" dirty="0"/>
              <a:t>Methodology: The authors compare the YOLOv5, Transformer, and </a:t>
            </a:r>
            <a:r>
              <a:rPr lang="en-US" dirty="0" err="1"/>
              <a:t>EfficientDet</a:t>
            </a:r>
            <a:r>
              <a:rPr lang="en-US" dirty="0"/>
              <a:t> models on a dataset of labeled crop circle images. They evaluate the models based on accuracy and computational efficiency.</a:t>
            </a:r>
          </a:p>
          <a:p>
            <a:r>
              <a:rPr lang="en-US" dirty="0"/>
              <a:t>Results: The </a:t>
            </a:r>
            <a:r>
              <a:rPr lang="en-US" dirty="0" err="1"/>
              <a:t>EfficientDet</a:t>
            </a:r>
            <a:r>
              <a:rPr lang="en-US" dirty="0"/>
              <a:t> model achieves the highest accuracy and fastest inference times compared to the other models.</a:t>
            </a:r>
          </a:p>
          <a:p>
            <a:r>
              <a:rPr lang="en-US" dirty="0"/>
              <a:t>Advantages: The study provides a useful comparison of different object detection models for detecting specific features in remote sensing images.</a:t>
            </a:r>
          </a:p>
          <a:p>
            <a:r>
              <a:rPr lang="en-US" dirty="0"/>
              <a:t>Disadvantages: The study does not focus on marine environments, and the results may not be directly applicable to marine species detection and localization.</a:t>
            </a:r>
          </a:p>
        </p:txBody>
      </p:sp>
      <p:sp>
        <p:nvSpPr>
          <p:cNvPr id="6" name="TextBox 5">
            <a:extLst>
              <a:ext uri="{FF2B5EF4-FFF2-40B4-BE49-F238E27FC236}">
                <a16:creationId xmlns:a16="http://schemas.microsoft.com/office/drawing/2014/main" id="{92AF70EA-2ACF-097B-14F5-5A9868014B67}"/>
              </a:ext>
            </a:extLst>
          </p:cNvPr>
          <p:cNvSpPr txBox="1"/>
          <p:nvPr/>
        </p:nvSpPr>
        <p:spPr>
          <a:xfrm>
            <a:off x="1800922" y="340112"/>
            <a:ext cx="2753959" cy="369332"/>
          </a:xfrm>
          <a:prstGeom prst="rect">
            <a:avLst/>
          </a:prstGeom>
          <a:noFill/>
        </p:spPr>
        <p:txBody>
          <a:bodyPr wrap="none" rtlCol="0">
            <a:spAutoFit/>
          </a:bodyPr>
          <a:lstStyle/>
          <a:p>
            <a:r>
              <a:rPr lang="en-US" dirty="0">
                <a:solidFill>
                  <a:srgbClr val="FF0000"/>
                </a:solidFill>
              </a:rPr>
              <a:t>NEED TO WORK HERE!</a:t>
            </a:r>
          </a:p>
        </p:txBody>
      </p:sp>
    </p:spTree>
    <p:extLst>
      <p:ext uri="{BB962C8B-B14F-4D97-AF65-F5344CB8AC3E}">
        <p14:creationId xmlns:p14="http://schemas.microsoft.com/office/powerpoint/2010/main" val="1491544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B.3.3: [3] Motivation why </a:t>
            </a:r>
            <a:r>
              <a:rPr lang="en-US" dirty="0" err="1"/>
              <a:t>EffDet</a:t>
            </a:r>
            <a:r>
              <a:rPr lang="en-US" dirty="0"/>
              <a:t> is good in noisy</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28</a:t>
            </a:fld>
            <a:endParaRPr lang="nb-NO"/>
          </a:p>
        </p:txBody>
      </p:sp>
      <p:sp>
        <p:nvSpPr>
          <p:cNvPr id="6" name="Content Placeholder 5">
            <a:extLst>
              <a:ext uri="{FF2B5EF4-FFF2-40B4-BE49-F238E27FC236}">
                <a16:creationId xmlns:a16="http://schemas.microsoft.com/office/drawing/2014/main" id="{2752DAEC-56AA-52E0-CE14-122BF9C07CF2}"/>
              </a:ext>
            </a:extLst>
          </p:cNvPr>
          <p:cNvSpPr>
            <a:spLocks noGrp="1"/>
          </p:cNvSpPr>
          <p:nvPr>
            <p:ph idx="1"/>
          </p:nvPr>
        </p:nvSpPr>
        <p:spPr/>
        <p:txBody>
          <a:bodyPr>
            <a:normAutofit fontScale="85000" lnSpcReduction="10000"/>
          </a:bodyPr>
          <a:lstStyle/>
          <a:p>
            <a:r>
              <a:rPr lang="en-US" dirty="0"/>
              <a:t>Goal: The goal of this article is to develop a deep learning model for automated defect detection in ultrasonic images.</a:t>
            </a:r>
          </a:p>
          <a:p>
            <a:r>
              <a:rPr lang="en-US" dirty="0"/>
              <a:t>Methodology: The authors use a convolutional neural network (CNN) to extract features from ultrasonic images, followed by a detection head that predicts the locations and types of defects in the image. The model is trained on a dataset of labeled ultrasonic images.</a:t>
            </a:r>
          </a:p>
          <a:p>
            <a:r>
              <a:rPr lang="en-US" dirty="0"/>
              <a:t>Results: The proposed model achieves high accuracy and outperforms other state-of-the-art methods for defect detection in ultrasonic images.</a:t>
            </a:r>
          </a:p>
          <a:p>
            <a:r>
              <a:rPr lang="en-US" dirty="0"/>
              <a:t>Advantages: The study demonstrates the potential for using deep learning to automate defect detection in ultrasonic imaging.</a:t>
            </a:r>
          </a:p>
        </p:txBody>
      </p:sp>
      <p:sp>
        <p:nvSpPr>
          <p:cNvPr id="2" name="TextBox 1">
            <a:extLst>
              <a:ext uri="{FF2B5EF4-FFF2-40B4-BE49-F238E27FC236}">
                <a16:creationId xmlns:a16="http://schemas.microsoft.com/office/drawing/2014/main" id="{A5592DD8-679D-30BE-DD6B-BCB4E3AFA98D}"/>
              </a:ext>
            </a:extLst>
          </p:cNvPr>
          <p:cNvSpPr txBox="1"/>
          <p:nvPr/>
        </p:nvSpPr>
        <p:spPr>
          <a:xfrm>
            <a:off x="1800922" y="340112"/>
            <a:ext cx="2753959" cy="369332"/>
          </a:xfrm>
          <a:prstGeom prst="rect">
            <a:avLst/>
          </a:prstGeom>
          <a:noFill/>
        </p:spPr>
        <p:txBody>
          <a:bodyPr wrap="none" rtlCol="0">
            <a:spAutoFit/>
          </a:bodyPr>
          <a:lstStyle/>
          <a:p>
            <a:r>
              <a:rPr lang="en-US" dirty="0">
                <a:solidFill>
                  <a:srgbClr val="FF0000"/>
                </a:solidFill>
              </a:rPr>
              <a:t>NEED TO WORK HERE!</a:t>
            </a:r>
          </a:p>
        </p:txBody>
      </p:sp>
    </p:spTree>
    <p:extLst>
      <p:ext uri="{BB962C8B-B14F-4D97-AF65-F5344CB8AC3E}">
        <p14:creationId xmlns:p14="http://schemas.microsoft.com/office/powerpoint/2010/main" val="3668989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B.3.4: [4]</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29</a:t>
            </a:fld>
            <a:endParaRPr lang="nb-NO"/>
          </a:p>
        </p:txBody>
      </p:sp>
      <p:sp>
        <p:nvSpPr>
          <p:cNvPr id="6" name="Content Placeholder 5">
            <a:extLst>
              <a:ext uri="{FF2B5EF4-FFF2-40B4-BE49-F238E27FC236}">
                <a16:creationId xmlns:a16="http://schemas.microsoft.com/office/drawing/2014/main" id="{2752DAEC-56AA-52E0-CE14-122BF9C07CF2}"/>
              </a:ext>
            </a:extLst>
          </p:cNvPr>
          <p:cNvSpPr>
            <a:spLocks noGrp="1"/>
          </p:cNvSpPr>
          <p:nvPr>
            <p:ph idx="1"/>
          </p:nvPr>
        </p:nvSpPr>
        <p:spPr/>
        <p:txBody>
          <a:bodyPr>
            <a:normAutofit fontScale="70000" lnSpcReduction="20000"/>
          </a:bodyPr>
          <a:lstStyle/>
          <a:p>
            <a:r>
              <a:rPr lang="en-US" dirty="0"/>
              <a:t>Goal: The goal of this article is to develop a multilayer feature extraction network for detecting military ships in high-resolution optical remote sensing images.</a:t>
            </a:r>
          </a:p>
          <a:p>
            <a:r>
              <a:rPr lang="en-US" dirty="0"/>
              <a:t>Methodology: The authors propose a network consisting of several convolutional layers and pooling layers that extract features at different scales, followed by a detection head that predicts the locations and categories of ships in the image. The model is trained on a dataset of labeled remote sensing images.</a:t>
            </a:r>
          </a:p>
          <a:p>
            <a:r>
              <a:rPr lang="en-US" dirty="0"/>
              <a:t>Results: The proposed model achieves high accuracy for ship detection in remote sensing images.</a:t>
            </a:r>
          </a:p>
          <a:p>
            <a:r>
              <a:rPr lang="en-US" dirty="0"/>
              <a:t>Advantages: The study demonstrates the potential for using advanced imaging technologies and deep learning for marine vessel detection and monitoring.</a:t>
            </a:r>
          </a:p>
          <a:p>
            <a:r>
              <a:rPr lang="en-US" dirty="0"/>
              <a:t>Disadvantages: The study focuses only on ship detection and does not explore the potential for detecting other types of marine objects or features.</a:t>
            </a:r>
          </a:p>
        </p:txBody>
      </p:sp>
      <p:sp>
        <p:nvSpPr>
          <p:cNvPr id="2" name="TextBox 1">
            <a:extLst>
              <a:ext uri="{FF2B5EF4-FFF2-40B4-BE49-F238E27FC236}">
                <a16:creationId xmlns:a16="http://schemas.microsoft.com/office/drawing/2014/main" id="{093FEB65-A8F0-1693-C855-EC49B9568F73}"/>
              </a:ext>
            </a:extLst>
          </p:cNvPr>
          <p:cNvSpPr txBox="1"/>
          <p:nvPr/>
        </p:nvSpPr>
        <p:spPr>
          <a:xfrm>
            <a:off x="1800922" y="340112"/>
            <a:ext cx="2753959" cy="369332"/>
          </a:xfrm>
          <a:prstGeom prst="rect">
            <a:avLst/>
          </a:prstGeom>
          <a:noFill/>
        </p:spPr>
        <p:txBody>
          <a:bodyPr wrap="none" rtlCol="0">
            <a:spAutoFit/>
          </a:bodyPr>
          <a:lstStyle/>
          <a:p>
            <a:r>
              <a:rPr lang="en-US" dirty="0">
                <a:solidFill>
                  <a:srgbClr val="FF0000"/>
                </a:solidFill>
              </a:rPr>
              <a:t>NEED TO WORK HERE!</a:t>
            </a:r>
          </a:p>
        </p:txBody>
      </p:sp>
    </p:spTree>
    <p:extLst>
      <p:ext uri="{BB962C8B-B14F-4D97-AF65-F5344CB8AC3E}">
        <p14:creationId xmlns:p14="http://schemas.microsoft.com/office/powerpoint/2010/main" val="4380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rmAutofit fontScale="90000"/>
          </a:bodyPr>
          <a:lstStyle/>
          <a:p>
            <a:r>
              <a:rPr lang="nb-NO" b="1"/>
              <a:t>1. </a:t>
            </a:r>
            <a:r>
              <a:rPr lang="nb-NO" b="1" err="1"/>
              <a:t>What</a:t>
            </a:r>
            <a:r>
              <a:rPr lang="nb-NO" b="1"/>
              <a:t> is </a:t>
            </a:r>
            <a:r>
              <a:rPr lang="nb-NO" b="1" err="1"/>
              <a:t>this</a:t>
            </a:r>
            <a:r>
              <a:rPr lang="nb-NO" b="1"/>
              <a:t> </a:t>
            </a:r>
            <a:r>
              <a:rPr lang="nb-NO" b="1" err="1"/>
              <a:t>technique</a:t>
            </a:r>
            <a:r>
              <a:rPr lang="nb-NO" b="1"/>
              <a:t> / </a:t>
            </a:r>
            <a:r>
              <a:rPr lang="nb-NO" b="1" err="1"/>
              <a:t>algorithm</a:t>
            </a:r>
            <a:r>
              <a:rPr lang="nb-NO" b="1"/>
              <a:t>?</a:t>
            </a:r>
          </a:p>
        </p:txBody>
      </p:sp>
      <p:sp>
        <p:nvSpPr>
          <p:cNvPr id="7" name="Plassholder for innhold 6"/>
          <p:cNvSpPr>
            <a:spLocks noGrp="1"/>
          </p:cNvSpPr>
          <p:nvPr>
            <p:ph idx="1"/>
          </p:nvPr>
        </p:nvSpPr>
        <p:spPr>
          <a:xfrm>
            <a:off x="457200" y="1200151"/>
            <a:ext cx="3784922" cy="3567112"/>
          </a:xfrm>
        </p:spPr>
        <p:txBody>
          <a:bodyPr>
            <a:normAutofit/>
          </a:bodyPr>
          <a:lstStyle/>
          <a:p>
            <a:pPr lvl="0"/>
            <a:r>
              <a:rPr lang="nb-NO" dirty="0" err="1"/>
              <a:t>Chosen</a:t>
            </a:r>
            <a:r>
              <a:rPr lang="nb-NO" dirty="0"/>
              <a:t> Technique / Algorithm : One-Stage Object </a:t>
            </a:r>
            <a:r>
              <a:rPr lang="nb-NO" dirty="0" err="1"/>
              <a:t>Detection</a:t>
            </a:r>
            <a:r>
              <a:rPr lang="nb-NO" dirty="0"/>
              <a:t> </a:t>
            </a:r>
            <a:r>
              <a:rPr lang="nb-NO" dirty="0" err="1"/>
              <a:t>using</a:t>
            </a:r>
            <a:r>
              <a:rPr lang="nb-NO" dirty="0"/>
              <a:t> </a:t>
            </a:r>
            <a:r>
              <a:rPr lang="nb-NO" dirty="0" err="1"/>
              <a:t>EfficientDet</a:t>
            </a:r>
            <a:r>
              <a:rPr lang="nb-NO" dirty="0"/>
              <a:t> </a:t>
            </a:r>
            <a:r>
              <a:rPr lang="nb-NO" dirty="0" err="1"/>
              <a:t>algorithm</a:t>
            </a:r>
            <a:r>
              <a:rPr lang="nb-NO" dirty="0"/>
              <a:t>.</a:t>
            </a:r>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3</a:t>
            </a:fld>
            <a:endParaRPr lang="nb-NO"/>
          </a:p>
        </p:txBody>
      </p:sp>
      <p:graphicFrame>
        <p:nvGraphicFramePr>
          <p:cNvPr id="3" name="Table 3">
            <a:extLst>
              <a:ext uri="{FF2B5EF4-FFF2-40B4-BE49-F238E27FC236}">
                <a16:creationId xmlns:a16="http://schemas.microsoft.com/office/drawing/2014/main" id="{92CB369B-C6BD-41BC-5F1D-40CE684F69D3}"/>
              </a:ext>
            </a:extLst>
          </p:cNvPr>
          <p:cNvGraphicFramePr>
            <a:graphicFrameLocks noGrp="1"/>
          </p:cNvGraphicFramePr>
          <p:nvPr>
            <p:extLst>
              <p:ext uri="{D42A27DB-BD31-4B8C-83A1-F6EECF244321}">
                <p14:modId xmlns:p14="http://schemas.microsoft.com/office/powerpoint/2010/main" val="1007831055"/>
              </p:ext>
            </p:extLst>
          </p:nvPr>
        </p:nvGraphicFramePr>
        <p:xfrm>
          <a:off x="763096" y="2802596"/>
          <a:ext cx="3292960" cy="1483360"/>
        </p:xfrm>
        <a:graphic>
          <a:graphicData uri="http://schemas.openxmlformats.org/drawingml/2006/table">
            <a:tbl>
              <a:tblPr firstRow="1" bandRow="1">
                <a:tableStyleId>{7E9639D4-E3E2-4D34-9284-5A2195B3D0D7}</a:tableStyleId>
              </a:tblPr>
              <a:tblGrid>
                <a:gridCol w="1627524">
                  <a:extLst>
                    <a:ext uri="{9D8B030D-6E8A-4147-A177-3AD203B41FA5}">
                      <a16:colId xmlns:a16="http://schemas.microsoft.com/office/drawing/2014/main" val="1126834996"/>
                    </a:ext>
                  </a:extLst>
                </a:gridCol>
                <a:gridCol w="1665436">
                  <a:extLst>
                    <a:ext uri="{9D8B030D-6E8A-4147-A177-3AD203B41FA5}">
                      <a16:colId xmlns:a16="http://schemas.microsoft.com/office/drawing/2014/main" val="384752689"/>
                    </a:ext>
                  </a:extLst>
                </a:gridCol>
              </a:tblGrid>
              <a:tr h="370840">
                <a:tc>
                  <a:txBody>
                    <a:bodyPr/>
                    <a:lstStyle/>
                    <a:p>
                      <a:pPr algn="ctr"/>
                      <a:r>
                        <a:rPr lang="en-US" dirty="0">
                          <a:solidFill>
                            <a:schemeClr val="bg2"/>
                          </a:solidFill>
                        </a:rPr>
                        <a:t>TSOD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2"/>
                          </a:solidFill>
                        </a:rPr>
                        <a:t>OSOD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6352295"/>
                  </a:ext>
                </a:extLst>
              </a:tr>
              <a:tr h="370840">
                <a:tc>
                  <a:txBody>
                    <a:bodyPr/>
                    <a:lstStyle/>
                    <a:p>
                      <a:pPr algn="ctr"/>
                      <a:r>
                        <a:rPr lang="en-US" dirty="0">
                          <a:solidFill>
                            <a:schemeClr val="bg1"/>
                          </a:solidFill>
                        </a:rPr>
                        <a:t>RCNN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0" u="sng" dirty="0">
                          <a:solidFill>
                            <a:schemeClr val="bg1"/>
                          </a:solidFill>
                          <a:highlight>
                            <a:srgbClr val="FFFF00"/>
                          </a:highlight>
                        </a:rPr>
                        <a:t>YOLO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707549"/>
                  </a:ext>
                </a:extLst>
              </a:tr>
              <a:tr h="370840">
                <a:tc>
                  <a:txBody>
                    <a:bodyPr/>
                    <a:lstStyle/>
                    <a:p>
                      <a:pPr algn="ctr"/>
                      <a:r>
                        <a:rPr lang="en-US" dirty="0">
                          <a:solidFill>
                            <a:schemeClr val="bg1"/>
                          </a:solidFill>
                        </a:rPr>
                        <a:t>Fast RCNN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SSD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993642"/>
                  </a:ext>
                </a:extLst>
              </a:tr>
              <a:tr h="370840">
                <a:tc>
                  <a:txBody>
                    <a:bodyPr/>
                    <a:lstStyle/>
                    <a:p>
                      <a:pPr algn="ctr"/>
                      <a:r>
                        <a:rPr lang="en-US" dirty="0">
                          <a:solidFill>
                            <a:schemeClr val="bg1"/>
                          </a:solidFill>
                        </a:rPr>
                        <a:t>Faster RCNN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u="sng" dirty="0" err="1">
                          <a:solidFill>
                            <a:schemeClr val="bg1"/>
                          </a:solidFill>
                          <a:highlight>
                            <a:srgbClr val="FFFF00"/>
                          </a:highlight>
                        </a:rPr>
                        <a:t>EfficientDet</a:t>
                      </a:r>
                      <a:endParaRPr lang="en-US" u="sng" dirty="0">
                        <a:solidFill>
                          <a:schemeClr val="bg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4139680"/>
                  </a:ext>
                </a:extLst>
              </a:tr>
            </a:tbl>
          </a:graphicData>
        </a:graphic>
      </p:graphicFrame>
      <p:pic>
        <p:nvPicPr>
          <p:cNvPr id="12" name="Picture 11" descr="A picture containing text, indoor&#10;&#10;Description automatically generated">
            <a:extLst>
              <a:ext uri="{FF2B5EF4-FFF2-40B4-BE49-F238E27FC236}">
                <a16:creationId xmlns:a16="http://schemas.microsoft.com/office/drawing/2014/main" id="{48286874-8902-0E75-13FB-D35BAD15969A}"/>
              </a:ext>
            </a:extLst>
          </p:cNvPr>
          <p:cNvPicPr>
            <a:picLocks noChangeAspect="1"/>
          </p:cNvPicPr>
          <p:nvPr/>
        </p:nvPicPr>
        <p:blipFill>
          <a:blip r:embed="rId3"/>
          <a:stretch>
            <a:fillRect/>
          </a:stretch>
        </p:blipFill>
        <p:spPr>
          <a:xfrm>
            <a:off x="4789088" y="1067642"/>
            <a:ext cx="2610331" cy="799081"/>
          </a:xfrm>
          <a:prstGeom prst="rect">
            <a:avLst/>
          </a:prstGeom>
        </p:spPr>
      </p:pic>
      <p:sp>
        <p:nvSpPr>
          <p:cNvPr id="14" name="TextBox 13">
            <a:extLst>
              <a:ext uri="{FF2B5EF4-FFF2-40B4-BE49-F238E27FC236}">
                <a16:creationId xmlns:a16="http://schemas.microsoft.com/office/drawing/2014/main" id="{EFD323B1-CF28-5FFD-F15E-AE980130174E}"/>
              </a:ext>
            </a:extLst>
          </p:cNvPr>
          <p:cNvSpPr txBox="1"/>
          <p:nvPr/>
        </p:nvSpPr>
        <p:spPr>
          <a:xfrm>
            <a:off x="7425733" y="1292684"/>
            <a:ext cx="825867" cy="369332"/>
          </a:xfrm>
          <a:prstGeom prst="rect">
            <a:avLst/>
          </a:prstGeom>
          <a:noFill/>
        </p:spPr>
        <p:txBody>
          <a:bodyPr wrap="none" rtlCol="0">
            <a:spAutoFit/>
          </a:bodyPr>
          <a:lstStyle/>
          <a:p>
            <a:r>
              <a:rPr lang="en-US" dirty="0"/>
              <a:t>TSOD</a:t>
            </a:r>
          </a:p>
        </p:txBody>
      </p:sp>
      <p:pic>
        <p:nvPicPr>
          <p:cNvPr id="16" name="Picture 15" descr="A person sitting in front of a television&#10;&#10;Description automatically generated with medium confidence">
            <a:extLst>
              <a:ext uri="{FF2B5EF4-FFF2-40B4-BE49-F238E27FC236}">
                <a16:creationId xmlns:a16="http://schemas.microsoft.com/office/drawing/2014/main" id="{666DE678-5D68-1947-AAEB-6DD0DF28C43C}"/>
              </a:ext>
            </a:extLst>
          </p:cNvPr>
          <p:cNvPicPr>
            <a:picLocks noChangeAspect="1"/>
          </p:cNvPicPr>
          <p:nvPr/>
        </p:nvPicPr>
        <p:blipFill>
          <a:blip r:embed="rId4"/>
          <a:stretch>
            <a:fillRect/>
          </a:stretch>
        </p:blipFill>
        <p:spPr>
          <a:xfrm>
            <a:off x="4972860" y="2662677"/>
            <a:ext cx="896268" cy="799082"/>
          </a:xfrm>
          <a:prstGeom prst="rect">
            <a:avLst/>
          </a:prstGeom>
        </p:spPr>
      </p:pic>
      <p:pic>
        <p:nvPicPr>
          <p:cNvPr id="18" name="Picture 17" descr="A picture containing text&#10;&#10;Description automatically generated">
            <a:extLst>
              <a:ext uri="{FF2B5EF4-FFF2-40B4-BE49-F238E27FC236}">
                <a16:creationId xmlns:a16="http://schemas.microsoft.com/office/drawing/2014/main" id="{85DBE3E8-2449-62BC-ECD8-EF06E0F4AF9D}"/>
              </a:ext>
            </a:extLst>
          </p:cNvPr>
          <p:cNvPicPr>
            <a:picLocks noChangeAspect="1"/>
          </p:cNvPicPr>
          <p:nvPr/>
        </p:nvPicPr>
        <p:blipFill>
          <a:blip r:embed="rId5"/>
          <a:stretch>
            <a:fillRect/>
          </a:stretch>
        </p:blipFill>
        <p:spPr>
          <a:xfrm>
            <a:off x="5974807" y="2660443"/>
            <a:ext cx="872756" cy="799082"/>
          </a:xfrm>
          <a:prstGeom prst="rect">
            <a:avLst/>
          </a:prstGeom>
        </p:spPr>
      </p:pic>
      <p:sp>
        <p:nvSpPr>
          <p:cNvPr id="19" name="TextBox 18">
            <a:extLst>
              <a:ext uri="{FF2B5EF4-FFF2-40B4-BE49-F238E27FC236}">
                <a16:creationId xmlns:a16="http://schemas.microsoft.com/office/drawing/2014/main" id="{423420A3-4DE9-BF6D-EC70-FA7D634554CF}"/>
              </a:ext>
            </a:extLst>
          </p:cNvPr>
          <p:cNvSpPr txBox="1"/>
          <p:nvPr/>
        </p:nvSpPr>
        <p:spPr>
          <a:xfrm>
            <a:off x="6953242" y="2907446"/>
            <a:ext cx="864339" cy="369332"/>
          </a:xfrm>
          <a:prstGeom prst="rect">
            <a:avLst/>
          </a:prstGeom>
          <a:noFill/>
        </p:spPr>
        <p:txBody>
          <a:bodyPr wrap="none" rtlCol="0">
            <a:spAutoFit/>
          </a:bodyPr>
          <a:lstStyle/>
          <a:p>
            <a:r>
              <a:rPr lang="en-US" dirty="0"/>
              <a:t>OSOD</a:t>
            </a:r>
          </a:p>
        </p:txBody>
      </p:sp>
    </p:spTree>
    <p:extLst>
      <p:ext uri="{BB962C8B-B14F-4D97-AF65-F5344CB8AC3E}">
        <p14:creationId xmlns:p14="http://schemas.microsoft.com/office/powerpoint/2010/main" val="506294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B.3.5: [5]</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30</a:t>
            </a:fld>
            <a:endParaRPr lang="nb-NO"/>
          </a:p>
        </p:txBody>
      </p:sp>
      <p:sp>
        <p:nvSpPr>
          <p:cNvPr id="6" name="Content Placeholder 5">
            <a:extLst>
              <a:ext uri="{FF2B5EF4-FFF2-40B4-BE49-F238E27FC236}">
                <a16:creationId xmlns:a16="http://schemas.microsoft.com/office/drawing/2014/main" id="{2752DAEC-56AA-52E0-CE14-122BF9C07CF2}"/>
              </a:ext>
            </a:extLst>
          </p:cNvPr>
          <p:cNvSpPr>
            <a:spLocks noGrp="1"/>
          </p:cNvSpPr>
          <p:nvPr>
            <p:ph idx="1"/>
          </p:nvPr>
        </p:nvSpPr>
        <p:spPr>
          <a:xfrm>
            <a:off x="457200" y="1200151"/>
            <a:ext cx="8229600" cy="3565691"/>
          </a:xfrm>
        </p:spPr>
        <p:txBody>
          <a:bodyPr>
            <a:normAutofit lnSpcReduction="10000"/>
          </a:bodyPr>
          <a:lstStyle/>
          <a:p>
            <a:r>
              <a:rPr lang="en-US" sz="1600" dirty="0"/>
              <a:t>Goal: The goal of this article is to develop a single-stage object detector for detecting multiple clothing items and fashion landmarks in images.</a:t>
            </a:r>
          </a:p>
          <a:p>
            <a:r>
              <a:rPr lang="en-US" sz="1600" dirty="0"/>
              <a:t>Methodology: The authors use a single-stage object detector that predicts the locations and categories of clothing items and fashion landmarks in an image. The model is trained on a dataset of labeled fashion images.</a:t>
            </a:r>
          </a:p>
          <a:p>
            <a:r>
              <a:rPr lang="en-US" sz="1600" dirty="0"/>
              <a:t>Results: The proposed model achieves high accuracy for multiple clothing detection and fashion landmark estimation in images.</a:t>
            </a:r>
          </a:p>
          <a:p>
            <a:r>
              <a:rPr lang="en-US" sz="1600" dirty="0"/>
              <a:t>Advantages: The study demonstrates the potential for using object detection techniques for detecting and tracking multiple marine organisms in underwater images, which could have applications in automated marine monitoring and underwater wildlife research.</a:t>
            </a:r>
          </a:p>
          <a:p>
            <a:r>
              <a:rPr lang="en-US" sz="1600" dirty="0"/>
              <a:t>Disadvantages: The study focuses only on fashion images and does not explore the potential for detecting other types of objects or features in marine environments. Additionally, the model's performance may be affected by factors such as lighting conditions, image quality, and variability in the appearance of different marine organisms.</a:t>
            </a:r>
          </a:p>
        </p:txBody>
      </p:sp>
      <p:sp>
        <p:nvSpPr>
          <p:cNvPr id="2" name="TextBox 1">
            <a:extLst>
              <a:ext uri="{FF2B5EF4-FFF2-40B4-BE49-F238E27FC236}">
                <a16:creationId xmlns:a16="http://schemas.microsoft.com/office/drawing/2014/main" id="{E9E7E12F-1617-1C37-C55A-27F74BB1E128}"/>
              </a:ext>
            </a:extLst>
          </p:cNvPr>
          <p:cNvSpPr txBox="1"/>
          <p:nvPr/>
        </p:nvSpPr>
        <p:spPr>
          <a:xfrm>
            <a:off x="1800922" y="340112"/>
            <a:ext cx="2753959" cy="369332"/>
          </a:xfrm>
          <a:prstGeom prst="rect">
            <a:avLst/>
          </a:prstGeom>
          <a:noFill/>
        </p:spPr>
        <p:txBody>
          <a:bodyPr wrap="none" rtlCol="0">
            <a:spAutoFit/>
          </a:bodyPr>
          <a:lstStyle/>
          <a:p>
            <a:r>
              <a:rPr lang="en-US" dirty="0">
                <a:solidFill>
                  <a:srgbClr val="FF0000"/>
                </a:solidFill>
              </a:rPr>
              <a:t>NEED TO WORK HERE!</a:t>
            </a:r>
          </a:p>
        </p:txBody>
      </p:sp>
    </p:spTree>
    <p:extLst>
      <p:ext uri="{BB962C8B-B14F-4D97-AF65-F5344CB8AC3E}">
        <p14:creationId xmlns:p14="http://schemas.microsoft.com/office/powerpoint/2010/main" val="2929402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C.1: The idea, platform, and system of your own implementation</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lstStyle/>
          <a:p>
            <a:r>
              <a:rPr lang="en-US" dirty="0"/>
              <a:t>Idea: involves a step-wise procedure to preprocess, train and analyze the pipeline.</a:t>
            </a:r>
          </a:p>
          <a:p>
            <a:r>
              <a:rPr lang="en-US" dirty="0"/>
              <a:t>Platform: Used Google </a:t>
            </a:r>
            <a:r>
              <a:rPr lang="en-US" dirty="0" err="1"/>
              <a:t>Colab</a:t>
            </a:r>
            <a:r>
              <a:rPr lang="en-US" dirty="0"/>
              <a:t> runtime to train YOLOv5, YOLOv8 and </a:t>
            </a:r>
            <a:r>
              <a:rPr lang="en-US" dirty="0" err="1"/>
              <a:t>EfficientDet</a:t>
            </a:r>
            <a:r>
              <a:rPr lang="en-US" dirty="0"/>
              <a:t> Algorithm.</a:t>
            </a:r>
          </a:p>
          <a:p>
            <a:r>
              <a:rPr lang="en-US" dirty="0"/>
              <a:t>System: A single click runnable </a:t>
            </a:r>
          </a:p>
          <a:p>
            <a:endParaRPr lang="en-US" dirty="0"/>
          </a:p>
          <a:p>
            <a:endParaRPr lang="en-US" dirty="0"/>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31</a:t>
            </a:fld>
            <a:endParaRPr lang="nb-NO"/>
          </a:p>
        </p:txBody>
      </p:sp>
      <p:sp>
        <p:nvSpPr>
          <p:cNvPr id="2" name="TextBox 1">
            <a:extLst>
              <a:ext uri="{FF2B5EF4-FFF2-40B4-BE49-F238E27FC236}">
                <a16:creationId xmlns:a16="http://schemas.microsoft.com/office/drawing/2014/main" id="{ADFCA8D2-466A-1361-39B9-3F1E77406E04}"/>
              </a:ext>
            </a:extLst>
          </p:cNvPr>
          <p:cNvSpPr txBox="1"/>
          <p:nvPr/>
        </p:nvSpPr>
        <p:spPr>
          <a:xfrm>
            <a:off x="1800922" y="340112"/>
            <a:ext cx="2753959" cy="369332"/>
          </a:xfrm>
          <a:prstGeom prst="rect">
            <a:avLst/>
          </a:prstGeom>
          <a:noFill/>
        </p:spPr>
        <p:txBody>
          <a:bodyPr wrap="none" rtlCol="0">
            <a:spAutoFit/>
          </a:bodyPr>
          <a:lstStyle/>
          <a:p>
            <a:r>
              <a:rPr lang="en-US" dirty="0">
                <a:solidFill>
                  <a:srgbClr val="FF0000"/>
                </a:solidFill>
              </a:rPr>
              <a:t>NEED TO WORK HERE!</a:t>
            </a:r>
          </a:p>
        </p:txBody>
      </p:sp>
    </p:spTree>
    <p:extLst>
      <p:ext uri="{BB962C8B-B14F-4D97-AF65-F5344CB8AC3E}">
        <p14:creationId xmlns:p14="http://schemas.microsoft.com/office/powerpoint/2010/main" val="4091526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C.2: Results</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lstStyle/>
          <a:p>
            <a:r>
              <a:rPr lang="en-GB" dirty="0">
                <a:effectLst/>
                <a:latin typeface="Helvetica" pitchFamily="2" charset="0"/>
              </a:rPr>
              <a:t>Describe the implementation, results with comparison/analysis to "Advanced" level.</a:t>
            </a:r>
          </a:p>
          <a:p>
            <a:pPr lvl="1">
              <a:buFont typeface="Arial" panose="020B0604020202020204" pitchFamily="34" charset="0"/>
              <a:buChar char="•"/>
            </a:pPr>
            <a:r>
              <a:rPr lang="en-GB" dirty="0">
                <a:effectLst/>
                <a:latin typeface="Helvetica" pitchFamily="2" charset="0"/>
              </a:rPr>
              <a:t>﻿﻿It is not enough to only compare the achieved results.</a:t>
            </a:r>
          </a:p>
          <a:p>
            <a:pPr lvl="1">
              <a:buFont typeface="Arial" panose="020B0604020202020204" pitchFamily="34" charset="0"/>
              <a:buChar char="•"/>
            </a:pPr>
            <a:r>
              <a:rPr lang="en-GB" dirty="0">
                <a:effectLst/>
                <a:latin typeface="Helvetica" pitchFamily="2" charset="0"/>
              </a:rPr>
              <a:t>﻿﻿You should justify why your results are better or worse than the comparing results.</a:t>
            </a:r>
            <a:br>
              <a:rPr lang="en-GB" dirty="0">
                <a:effectLst/>
                <a:latin typeface="Helvetica" pitchFamily="2" charset="0"/>
              </a:rPr>
            </a:br>
            <a:r>
              <a:rPr lang="en-GB" dirty="0">
                <a:effectLst/>
                <a:latin typeface="Helvetica" pitchFamily="2" charset="0"/>
              </a:rPr>
              <a:t>If your achieved results are worse than the comparing results, you need to include your thoughts about improving it.</a:t>
            </a:r>
          </a:p>
          <a:p>
            <a:pPr marL="0" indent="0">
              <a:buNone/>
            </a:pPr>
            <a:endParaRPr lang="en-US" dirty="0"/>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32</a:t>
            </a:fld>
            <a:endParaRPr lang="nb-NO"/>
          </a:p>
        </p:txBody>
      </p:sp>
      <p:sp>
        <p:nvSpPr>
          <p:cNvPr id="2" name="TextBox 1">
            <a:extLst>
              <a:ext uri="{FF2B5EF4-FFF2-40B4-BE49-F238E27FC236}">
                <a16:creationId xmlns:a16="http://schemas.microsoft.com/office/drawing/2014/main" id="{75F18AD9-AC1E-55FC-87C8-809E9E8660C1}"/>
              </a:ext>
            </a:extLst>
          </p:cNvPr>
          <p:cNvSpPr txBox="1"/>
          <p:nvPr/>
        </p:nvSpPr>
        <p:spPr>
          <a:xfrm>
            <a:off x="1800922" y="340112"/>
            <a:ext cx="2753959" cy="369332"/>
          </a:xfrm>
          <a:prstGeom prst="rect">
            <a:avLst/>
          </a:prstGeom>
          <a:noFill/>
        </p:spPr>
        <p:txBody>
          <a:bodyPr wrap="none" rtlCol="0">
            <a:spAutoFit/>
          </a:bodyPr>
          <a:lstStyle/>
          <a:p>
            <a:r>
              <a:rPr lang="en-US" dirty="0">
                <a:solidFill>
                  <a:srgbClr val="FF0000"/>
                </a:solidFill>
              </a:rPr>
              <a:t>NEED TO WORK HERE!</a:t>
            </a:r>
          </a:p>
        </p:txBody>
      </p:sp>
    </p:spTree>
    <p:extLst>
      <p:ext uri="{BB962C8B-B14F-4D97-AF65-F5344CB8AC3E}">
        <p14:creationId xmlns:p14="http://schemas.microsoft.com/office/powerpoint/2010/main" val="2815766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Part C.3: Analysis</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lstStyle/>
          <a:p>
            <a:pPr>
              <a:buFont typeface="Arial" panose="020B0604020202020204" pitchFamily="34" charset="0"/>
              <a:buChar char="•"/>
            </a:pPr>
            <a:r>
              <a:rPr lang="en-GB" dirty="0">
                <a:latin typeface="Helvetica" pitchFamily="2" charset="0"/>
              </a:rPr>
              <a:t>C</a:t>
            </a:r>
            <a:r>
              <a:rPr lang="en-GB" dirty="0">
                <a:effectLst/>
                <a:latin typeface="Helvetica" pitchFamily="2" charset="0"/>
              </a:rPr>
              <a:t>ompare from implementation point of view </a:t>
            </a:r>
            <a:r>
              <a:rPr lang="en-GB" dirty="0" err="1">
                <a:effectLst/>
                <a:latin typeface="Helvetica" pitchFamily="2" charset="0"/>
              </a:rPr>
              <a:t>agianst</a:t>
            </a:r>
            <a:r>
              <a:rPr lang="en-GB" dirty="0">
                <a:effectLst/>
                <a:latin typeface="Helvetica" pitchFamily="2" charset="0"/>
              </a:rPr>
              <a:t> the selected articles.</a:t>
            </a:r>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33</a:t>
            </a:fld>
            <a:endParaRPr lang="nb-NO"/>
          </a:p>
        </p:txBody>
      </p:sp>
    </p:spTree>
    <p:extLst>
      <p:ext uri="{BB962C8B-B14F-4D97-AF65-F5344CB8AC3E}">
        <p14:creationId xmlns:p14="http://schemas.microsoft.com/office/powerpoint/2010/main" val="2652782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59B41-A689-3A02-3E94-6EDDF3CAF222}"/>
              </a:ext>
            </a:extLst>
          </p:cNvPr>
          <p:cNvSpPr>
            <a:spLocks noGrp="1"/>
          </p:cNvSpPr>
          <p:nvPr>
            <p:ph type="title"/>
          </p:nvPr>
        </p:nvSpPr>
        <p:spPr>
          <a:xfrm>
            <a:off x="457200" y="675104"/>
            <a:ext cx="8229600" cy="454527"/>
          </a:xfrm>
        </p:spPr>
        <p:txBody>
          <a:bodyPr>
            <a:normAutofit fontScale="90000"/>
          </a:bodyPr>
          <a:lstStyle/>
          <a:p>
            <a:r>
              <a:rPr lang="en-US" dirty="0"/>
              <a:t>Miscellaneous</a:t>
            </a:r>
          </a:p>
        </p:txBody>
      </p:sp>
      <p:sp>
        <p:nvSpPr>
          <p:cNvPr id="12" name="Content Placeholder 2">
            <a:extLst>
              <a:ext uri="{FF2B5EF4-FFF2-40B4-BE49-F238E27FC236}">
                <a16:creationId xmlns:a16="http://schemas.microsoft.com/office/drawing/2014/main" id="{85852507-E320-B8FE-214C-71767DEA4857}"/>
              </a:ext>
            </a:extLst>
          </p:cNvPr>
          <p:cNvSpPr>
            <a:spLocks noGrp="1"/>
          </p:cNvSpPr>
          <p:nvPr>
            <p:ph idx="1"/>
          </p:nvPr>
        </p:nvSpPr>
        <p:spPr>
          <a:xfrm>
            <a:off x="457200" y="1200151"/>
            <a:ext cx="8229600" cy="3394472"/>
          </a:xfrm>
        </p:spPr>
        <p:txBody>
          <a:bodyPr/>
          <a:lstStyle/>
          <a:p>
            <a:r>
              <a:rPr lang="en-US" dirty="0"/>
              <a:t>Google </a:t>
            </a:r>
            <a:r>
              <a:rPr lang="en-US" dirty="0" err="1"/>
              <a:t>Colab</a:t>
            </a:r>
            <a:r>
              <a:rPr lang="en-US" dirty="0"/>
              <a:t> Demo</a:t>
            </a:r>
          </a:p>
          <a:p>
            <a:r>
              <a:rPr lang="en-US" dirty="0" err="1"/>
              <a:t>Roboflow</a:t>
            </a:r>
            <a:r>
              <a:rPr lang="en-US" dirty="0"/>
              <a:t> annotation tool</a:t>
            </a:r>
          </a:p>
          <a:p>
            <a:r>
              <a:rPr lang="en-US" dirty="0"/>
              <a:t>Dataset space / mostly localized object map (from </a:t>
            </a:r>
            <a:r>
              <a:rPr lang="en-US" dirty="0" err="1"/>
              <a:t>roboflow</a:t>
            </a:r>
            <a:r>
              <a:rPr lang="en-US" dirty="0"/>
              <a:t>)</a:t>
            </a:r>
          </a:p>
          <a:p>
            <a:r>
              <a:rPr lang="en-US" dirty="0"/>
              <a:t>Small example of </a:t>
            </a:r>
            <a:r>
              <a:rPr lang="en-US" dirty="0" err="1"/>
              <a:t>MLOps</a:t>
            </a:r>
            <a:r>
              <a:rPr lang="en-US" dirty="0"/>
              <a:t> using </a:t>
            </a:r>
            <a:r>
              <a:rPr lang="en-US" dirty="0" err="1"/>
              <a:t>Colab</a:t>
            </a:r>
            <a:r>
              <a:rPr lang="en-US" dirty="0"/>
              <a:t> (performing live testing)</a:t>
            </a:r>
          </a:p>
          <a:p>
            <a:r>
              <a:rPr lang="en-US" dirty="0"/>
              <a:t>Some initial results from Explainability.</a:t>
            </a:r>
          </a:p>
          <a:p>
            <a:endParaRPr lang="en-US" dirty="0"/>
          </a:p>
        </p:txBody>
      </p:sp>
      <p:sp>
        <p:nvSpPr>
          <p:cNvPr id="3" name="Date Placeholder 2">
            <a:extLst>
              <a:ext uri="{FF2B5EF4-FFF2-40B4-BE49-F238E27FC236}">
                <a16:creationId xmlns:a16="http://schemas.microsoft.com/office/drawing/2014/main" id="{872B36F2-769B-3F81-5C37-D4CFDB29DEEE}"/>
              </a:ext>
            </a:extLst>
          </p:cNvPr>
          <p:cNvSpPr>
            <a:spLocks noGrp="1"/>
          </p:cNvSpPr>
          <p:nvPr>
            <p:ph type="dt" sz="half" idx="10"/>
          </p:nvPr>
        </p:nvSpPr>
        <p:spPr>
          <a:xfrm>
            <a:off x="6697576" y="4768684"/>
            <a:ext cx="1684420" cy="273844"/>
          </a:xfrm>
        </p:spPr>
        <p:txBody>
          <a:bodyPr anchor="ctr">
            <a:normAutofit/>
          </a:bodyPr>
          <a:lstStyle/>
          <a:p>
            <a:pPr>
              <a:lnSpc>
                <a:spcPct val="90000"/>
              </a:lnSpc>
              <a:spcAft>
                <a:spcPts val="600"/>
              </a:spcAft>
            </a:pPr>
            <a:fld id="{92F0609F-AC82-DF42-AFFF-FAE709692D48}" type="datetime1">
              <a:rPr lang="nb-NO" smtClean="0"/>
              <a:pPr>
                <a:lnSpc>
                  <a:spcPct val="90000"/>
                </a:lnSpc>
                <a:spcAft>
                  <a:spcPts val="600"/>
                </a:spcAft>
              </a:pPr>
              <a:t>22.03.2023</a:t>
            </a:fld>
            <a:endParaRPr lang="nb-NO"/>
          </a:p>
        </p:txBody>
      </p:sp>
      <p:sp>
        <p:nvSpPr>
          <p:cNvPr id="4" name="Footer Placeholder 3">
            <a:extLst>
              <a:ext uri="{FF2B5EF4-FFF2-40B4-BE49-F238E27FC236}">
                <a16:creationId xmlns:a16="http://schemas.microsoft.com/office/drawing/2014/main" id="{1452987D-6DD7-5DEC-C0C1-9ABE10F02699}"/>
              </a:ext>
            </a:extLst>
          </p:cNvPr>
          <p:cNvSpPr>
            <a:spLocks noGrp="1"/>
          </p:cNvSpPr>
          <p:nvPr>
            <p:ph type="ftr" sz="quarter" idx="11"/>
          </p:nvPr>
        </p:nvSpPr>
        <p:spPr>
          <a:xfrm>
            <a:off x="316835" y="4767263"/>
            <a:ext cx="5926221" cy="273844"/>
          </a:xfrm>
        </p:spPr>
        <p:txBody>
          <a:bodyPr anchor="ctr">
            <a:normAutofit/>
          </a:bodyPr>
          <a:lstStyle/>
          <a:p>
            <a:pPr>
              <a:lnSpc>
                <a:spcPct val="90000"/>
              </a:lnSpc>
              <a:spcAft>
                <a:spcPts val="600"/>
              </a:spcAft>
            </a:pPr>
            <a:r>
              <a:rPr lang="nb-NO" dirty="0" err="1"/>
              <a:t>Sanyam</a:t>
            </a:r>
            <a:r>
              <a:rPr lang="nb-NO" dirty="0"/>
              <a:t> </a:t>
            </a:r>
            <a:r>
              <a:rPr lang="nb-NO" dirty="0" err="1"/>
              <a:t>Jain</a:t>
            </a:r>
            <a:r>
              <a:rPr lang="nb-NO" dirty="0"/>
              <a:t> | Prof. </a:t>
            </a:r>
            <a:r>
              <a:rPr lang="nb-NO" dirty="0" err="1"/>
              <a:t>Kazi</a:t>
            </a:r>
            <a:r>
              <a:rPr lang="nb-NO" dirty="0"/>
              <a:t> Shah Nawaz </a:t>
            </a:r>
            <a:r>
              <a:rPr lang="nb-NO" dirty="0" err="1"/>
              <a:t>Ripon</a:t>
            </a:r>
            <a:endParaRPr lang="nb-NO" dirty="0"/>
          </a:p>
        </p:txBody>
      </p:sp>
      <p:sp>
        <p:nvSpPr>
          <p:cNvPr id="5" name="Slide Number Placeholder 4">
            <a:extLst>
              <a:ext uri="{FF2B5EF4-FFF2-40B4-BE49-F238E27FC236}">
                <a16:creationId xmlns:a16="http://schemas.microsoft.com/office/drawing/2014/main" id="{89227353-264F-CBD3-A525-66BE3883A16D}"/>
              </a:ext>
            </a:extLst>
          </p:cNvPr>
          <p:cNvSpPr>
            <a:spLocks noGrp="1"/>
          </p:cNvSpPr>
          <p:nvPr>
            <p:ph type="sldNum" sz="quarter" idx="12"/>
          </p:nvPr>
        </p:nvSpPr>
        <p:spPr>
          <a:xfrm>
            <a:off x="8381996" y="4767263"/>
            <a:ext cx="411747" cy="273844"/>
          </a:xfrm>
        </p:spPr>
        <p:txBody>
          <a:bodyPr anchor="ctr">
            <a:normAutofit/>
          </a:bodyPr>
          <a:lstStyle/>
          <a:p>
            <a:pPr>
              <a:lnSpc>
                <a:spcPct val="90000"/>
              </a:lnSpc>
              <a:spcAft>
                <a:spcPts val="600"/>
              </a:spcAft>
            </a:pPr>
            <a:fld id="{28ECCE09-4EB9-D24E-99A2-F5BDA1BD657E}" type="slidenum">
              <a:rPr lang="nb-NO" smtClean="0"/>
              <a:pPr>
                <a:lnSpc>
                  <a:spcPct val="90000"/>
                </a:lnSpc>
                <a:spcAft>
                  <a:spcPts val="600"/>
                </a:spcAft>
              </a:pPr>
              <a:t>34</a:t>
            </a:fld>
            <a:endParaRPr lang="nb-NO"/>
          </a:p>
        </p:txBody>
      </p:sp>
    </p:spTree>
    <p:extLst>
      <p:ext uri="{BB962C8B-B14F-4D97-AF65-F5344CB8AC3E}">
        <p14:creationId xmlns:p14="http://schemas.microsoft.com/office/powerpoint/2010/main" val="1093483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a:xfrm>
            <a:off x="1371162" y="132815"/>
            <a:ext cx="6075947" cy="1998578"/>
          </a:xfrm>
        </p:spPr>
        <p:txBody>
          <a:bodyPr/>
          <a:lstStyle/>
          <a:p>
            <a:r>
              <a:rPr lang="nb-NO" dirty="0" err="1"/>
              <a:t>Thank</a:t>
            </a:r>
            <a:r>
              <a:rPr lang="nb-NO" dirty="0"/>
              <a:t> </a:t>
            </a:r>
            <a:r>
              <a:rPr lang="nb-NO" dirty="0" err="1"/>
              <a:t>You</a:t>
            </a:r>
            <a:r>
              <a:rPr lang="nb-NO" dirty="0"/>
              <a:t>! Questions?</a:t>
            </a:r>
            <a:br>
              <a:rPr lang="nb-NO" dirty="0"/>
            </a:br>
            <a:r>
              <a:rPr lang="nb-NO" dirty="0"/>
              <a:t>References:</a:t>
            </a:r>
          </a:p>
        </p:txBody>
      </p:sp>
      <p:sp>
        <p:nvSpPr>
          <p:cNvPr id="2" name="Content Placeholder 8">
            <a:extLst>
              <a:ext uri="{FF2B5EF4-FFF2-40B4-BE49-F238E27FC236}">
                <a16:creationId xmlns:a16="http://schemas.microsoft.com/office/drawing/2014/main" id="{43A5F044-BCA2-6268-DC2F-19B49F215242}"/>
              </a:ext>
            </a:extLst>
          </p:cNvPr>
          <p:cNvSpPr txBox="1">
            <a:spLocks/>
          </p:cNvSpPr>
          <p:nvPr/>
        </p:nvSpPr>
        <p:spPr>
          <a:xfrm>
            <a:off x="457200" y="1354237"/>
            <a:ext cx="8229600" cy="3240385"/>
          </a:xfrm>
          <a:prstGeom prst="rect">
            <a:avLst/>
          </a:prstGeom>
        </p:spPr>
        <p:txBody>
          <a:bodyPr>
            <a:normAutofit/>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Source Sans Pro"/>
                <a:ea typeface="+mn-ea"/>
                <a:cs typeface="+mn-cs"/>
              </a:defRPr>
            </a:lvl1pPr>
            <a:lvl2pPr marL="742950" indent="-285750" algn="l" defTabSz="457200" rtl="0" eaLnBrk="1" latinLnBrk="0" hangingPunct="1">
              <a:spcBef>
                <a:spcPct val="20000"/>
              </a:spcBef>
              <a:buSzPct val="100000"/>
              <a:buFontTx/>
              <a:buBlip>
                <a:blip r:embed="rId3"/>
              </a:buBlip>
              <a:defRPr sz="2000" kern="1200">
                <a:solidFill>
                  <a:schemeClr val="tx1"/>
                </a:solidFill>
                <a:latin typeface="Source Sans Pro"/>
                <a:ea typeface="+mn-ea"/>
                <a:cs typeface="+mn-cs"/>
              </a:defRPr>
            </a:lvl2pPr>
            <a:lvl3pPr marL="1143000" indent="-228600" algn="l" defTabSz="457200" rtl="0" eaLnBrk="1" latinLnBrk="0" hangingPunct="1">
              <a:spcBef>
                <a:spcPct val="20000"/>
              </a:spcBef>
              <a:buSzPct val="100000"/>
              <a:buFontTx/>
              <a:buBlip>
                <a:blip r:embed="rId3"/>
              </a:buBlip>
              <a:defRPr sz="1800" kern="1200">
                <a:solidFill>
                  <a:schemeClr val="tx1"/>
                </a:solidFill>
                <a:latin typeface="Source Sans Pro"/>
                <a:ea typeface="+mn-ea"/>
                <a:cs typeface="+mn-cs"/>
              </a:defRPr>
            </a:lvl3pPr>
            <a:lvl4pPr marL="1600200" indent="-228600" algn="l" defTabSz="457200" rtl="0" eaLnBrk="1" latinLnBrk="0" hangingPunct="1">
              <a:spcBef>
                <a:spcPct val="20000"/>
              </a:spcBef>
              <a:buSzPct val="100000"/>
              <a:buFontTx/>
              <a:buBlip>
                <a:blip r:embed="rId3"/>
              </a:buBlip>
              <a:defRPr sz="1600" kern="1200">
                <a:solidFill>
                  <a:schemeClr val="tx1"/>
                </a:solidFill>
                <a:latin typeface="Source Sans Pro"/>
                <a:ea typeface="+mn-ea"/>
                <a:cs typeface="+mn-cs"/>
              </a:defRPr>
            </a:lvl4pPr>
            <a:lvl5pPr marL="2057400" indent="-228600" algn="l" defTabSz="457200" rtl="0" eaLnBrk="1" latinLnBrk="0" hangingPunct="1">
              <a:spcBef>
                <a:spcPct val="20000"/>
              </a:spcBef>
              <a:buSzPct val="100000"/>
              <a:buFontTx/>
              <a:buBlip>
                <a:blip r:embed="rId3"/>
              </a:buBlip>
              <a:defRPr sz="1400" kern="1200">
                <a:solidFill>
                  <a:schemeClr val="tx1"/>
                </a:solidFill>
                <a:latin typeface="Source Sans Pro"/>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a:p>
        </p:txBody>
      </p:sp>
      <p:sp>
        <p:nvSpPr>
          <p:cNvPr id="3" name="TextBox 2">
            <a:extLst>
              <a:ext uri="{FF2B5EF4-FFF2-40B4-BE49-F238E27FC236}">
                <a16:creationId xmlns:a16="http://schemas.microsoft.com/office/drawing/2014/main" id="{0F949189-A29D-8EA3-C6DB-412961FFCA90}"/>
              </a:ext>
            </a:extLst>
          </p:cNvPr>
          <p:cNvSpPr txBox="1"/>
          <p:nvPr/>
        </p:nvSpPr>
        <p:spPr>
          <a:xfrm>
            <a:off x="1178575" y="1747031"/>
            <a:ext cx="7306747" cy="2800767"/>
          </a:xfrm>
          <a:prstGeom prst="rect">
            <a:avLst/>
          </a:prstGeom>
          <a:noFill/>
        </p:spPr>
        <p:txBody>
          <a:bodyPr wrap="square">
            <a:spAutoFit/>
          </a:bodyPr>
          <a:lstStyle/>
          <a:p>
            <a:r>
              <a:rPr lang="en-US" sz="1600" dirty="0"/>
              <a:t>[1]  	</a:t>
            </a:r>
            <a:r>
              <a:rPr lang="en-US" sz="1600" dirty="0" err="1"/>
              <a:t>Girshick</a:t>
            </a:r>
            <a:r>
              <a:rPr lang="en-US" sz="1600" dirty="0"/>
              <a:t>, R., Donahue, J., Darrell, T., &amp; Malik, J. (2014). Rich 	feature hierarchies for accurate object detection and semantic 	segmentation. In Proceedings of the IEEE conference on 	computer vision and pattern recognition (pp. 580-587).</a:t>
            </a:r>
          </a:p>
          <a:p>
            <a:r>
              <a:rPr lang="en-US" sz="1600" dirty="0"/>
              <a:t>[2] 	Tan, M., Pang, R., &amp; Le, Q. V. (2020). </a:t>
            </a:r>
            <a:r>
              <a:rPr lang="en-US" sz="1600" dirty="0" err="1"/>
              <a:t>Efficientdet</a:t>
            </a:r>
            <a:r>
              <a:rPr lang="en-US" sz="1600" dirty="0"/>
              <a:t>: Scalable and 	efficient object detection. In Proceedings of the IEEE/CVF 	conference on computer vision and pattern recognition (pp. 	10781-10790).</a:t>
            </a:r>
          </a:p>
          <a:p>
            <a:r>
              <a:rPr lang="en-US" sz="1600" dirty="0"/>
              <a:t>[3]	</a:t>
            </a:r>
            <a:r>
              <a:rPr lang="en-GB" sz="1600" b="0" i="0" dirty="0">
                <a:solidFill>
                  <a:srgbClr val="222222"/>
                </a:solidFill>
                <a:effectLst/>
                <a:latin typeface="Arial" panose="020B0604020202020204" pitchFamily="34" charset="0"/>
              </a:rPr>
              <a:t>Pedersen, M., </a:t>
            </a:r>
            <a:r>
              <a:rPr lang="en-GB" sz="1600" b="0" i="0" dirty="0" err="1">
                <a:solidFill>
                  <a:srgbClr val="222222"/>
                </a:solidFill>
                <a:effectLst/>
                <a:latin typeface="Arial" panose="020B0604020202020204" pitchFamily="34" charset="0"/>
              </a:rPr>
              <a:t>Bruslund</a:t>
            </a:r>
            <a:r>
              <a:rPr lang="en-GB" sz="1600" b="0" i="0" dirty="0">
                <a:solidFill>
                  <a:srgbClr val="222222"/>
                </a:solidFill>
                <a:effectLst/>
                <a:latin typeface="Arial" panose="020B0604020202020204" pitchFamily="34" charset="0"/>
              </a:rPr>
              <a:t> </a:t>
            </a:r>
            <a:r>
              <a:rPr lang="en-GB" sz="1600" b="0" i="0" dirty="0" err="1">
                <a:solidFill>
                  <a:srgbClr val="222222"/>
                </a:solidFill>
                <a:effectLst/>
                <a:latin typeface="Arial" panose="020B0604020202020204" pitchFamily="34" charset="0"/>
              </a:rPr>
              <a:t>Haurum</a:t>
            </a:r>
            <a:r>
              <a:rPr lang="en-GB" sz="1600" b="0" i="0" dirty="0">
                <a:solidFill>
                  <a:srgbClr val="222222"/>
                </a:solidFill>
                <a:effectLst/>
                <a:latin typeface="Arial" panose="020B0604020202020204" pitchFamily="34" charset="0"/>
              </a:rPr>
              <a:t>, J., </a:t>
            </a:r>
            <a:r>
              <a:rPr lang="en-GB" sz="1600" b="0" i="0" dirty="0" err="1">
                <a:solidFill>
                  <a:srgbClr val="222222"/>
                </a:solidFill>
                <a:effectLst/>
                <a:latin typeface="Arial" panose="020B0604020202020204" pitchFamily="34" charset="0"/>
              </a:rPr>
              <a:t>Gade</a:t>
            </a:r>
            <a:r>
              <a:rPr lang="en-GB" sz="1600" b="0" i="0" dirty="0">
                <a:solidFill>
                  <a:srgbClr val="222222"/>
                </a:solidFill>
                <a:effectLst/>
                <a:latin typeface="Arial" panose="020B0604020202020204" pitchFamily="34" charset="0"/>
              </a:rPr>
              <a:t>, R., &amp; </a:t>
            </a:r>
            <a:r>
              <a:rPr lang="en-GB" sz="1600" b="0" i="0" dirty="0" err="1">
                <a:solidFill>
                  <a:srgbClr val="222222"/>
                </a:solidFill>
                <a:effectLst/>
                <a:latin typeface="Arial" panose="020B0604020202020204" pitchFamily="34" charset="0"/>
              </a:rPr>
              <a:t>Moeslund</a:t>
            </a:r>
            <a:r>
              <a:rPr lang="en-GB" sz="1600" b="0" i="0" dirty="0">
                <a:solidFill>
                  <a:srgbClr val="222222"/>
                </a:solidFill>
                <a:effectLst/>
                <a:latin typeface="Arial" panose="020B0604020202020204" pitchFamily="34" charset="0"/>
              </a:rPr>
              <a:t>, T. B. 	(2019). Detection of marine animals in a new underwater dataset 	with varying visibility. In </a:t>
            </a:r>
            <a:r>
              <a:rPr lang="en-GB" sz="1600" b="0" i="1" dirty="0">
                <a:solidFill>
                  <a:srgbClr val="222222"/>
                </a:solidFill>
                <a:effectLst/>
                <a:latin typeface="Arial" panose="020B0604020202020204" pitchFamily="34" charset="0"/>
              </a:rPr>
              <a:t>Proceedings of the IEEE/CVF 	Conference on Computer Vision and Pattern Recognition 	Workshops</a:t>
            </a:r>
            <a:r>
              <a:rPr lang="en-GB" sz="1600" b="0" i="0" dirty="0">
                <a:solidFill>
                  <a:srgbClr val="222222"/>
                </a:solidFill>
                <a:effectLst/>
                <a:latin typeface="Arial" panose="020B0604020202020204" pitchFamily="34" charset="0"/>
              </a:rPr>
              <a:t> (pp. 18-26).</a:t>
            </a:r>
            <a:endParaRPr lang="en-US" sz="1600" dirty="0"/>
          </a:p>
        </p:txBody>
      </p:sp>
    </p:spTree>
    <p:extLst>
      <p:ext uri="{BB962C8B-B14F-4D97-AF65-F5344CB8AC3E}">
        <p14:creationId xmlns:p14="http://schemas.microsoft.com/office/powerpoint/2010/main" val="404767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Autofit/>
          </a:bodyPr>
          <a:lstStyle/>
          <a:p>
            <a:r>
              <a:rPr lang="nb-NO" sz="2500" b="1"/>
              <a:t>2. </a:t>
            </a:r>
            <a:r>
              <a:rPr lang="nb-NO" sz="2500" b="1" err="1"/>
              <a:t>Why</a:t>
            </a:r>
            <a:r>
              <a:rPr lang="nb-NO" sz="2500" b="1"/>
              <a:t> </a:t>
            </a:r>
            <a:r>
              <a:rPr lang="nb-NO" sz="2500" b="1" err="1"/>
              <a:t>EfficientDet</a:t>
            </a:r>
            <a:r>
              <a:rPr lang="nb-NO" sz="2500" b="1"/>
              <a:t> </a:t>
            </a:r>
            <a:r>
              <a:rPr lang="nb-NO" sz="2500" b="1" err="1"/>
              <a:t>special</a:t>
            </a:r>
            <a:r>
              <a:rPr lang="nb-NO" sz="2500" b="1"/>
              <a:t>?</a:t>
            </a:r>
          </a:p>
        </p:txBody>
      </p:sp>
      <p:sp>
        <p:nvSpPr>
          <p:cNvPr id="7" name="Plassholder for innhold 6"/>
          <p:cNvSpPr>
            <a:spLocks noGrp="1"/>
          </p:cNvSpPr>
          <p:nvPr>
            <p:ph idx="1"/>
          </p:nvPr>
        </p:nvSpPr>
        <p:spPr/>
        <p:txBody>
          <a:bodyPr>
            <a:normAutofit/>
          </a:bodyPr>
          <a:lstStyle/>
          <a:p>
            <a:pPr lvl="0"/>
            <a:r>
              <a:rPr lang="nb-NO" dirty="0" err="1"/>
              <a:t>Cost</a:t>
            </a:r>
            <a:r>
              <a:rPr lang="nb-NO" dirty="0"/>
              <a:t> </a:t>
            </a:r>
            <a:r>
              <a:rPr lang="nb-NO" dirty="0" err="1"/>
              <a:t>effective</a:t>
            </a:r>
            <a:r>
              <a:rPr lang="nb-NO" dirty="0"/>
              <a:t> (Less parameters </a:t>
            </a:r>
            <a:r>
              <a:rPr lang="nb-NO" dirty="0" err="1"/>
              <a:t>than</a:t>
            </a:r>
            <a:r>
              <a:rPr lang="nb-NO" dirty="0"/>
              <a:t> </a:t>
            </a:r>
            <a:r>
              <a:rPr lang="nb-NO" dirty="0" err="1"/>
              <a:t>other</a:t>
            </a:r>
            <a:r>
              <a:rPr lang="nb-NO" dirty="0"/>
              <a:t> YOLO)</a:t>
            </a:r>
          </a:p>
          <a:p>
            <a:pPr lvl="1"/>
            <a:r>
              <a:rPr lang="nb-NO" dirty="0"/>
              <a:t>YOLO 61M</a:t>
            </a:r>
          </a:p>
          <a:p>
            <a:pPr lvl="1"/>
            <a:r>
              <a:rPr lang="nb-NO" dirty="0"/>
              <a:t>Faster RCNN 57M</a:t>
            </a:r>
          </a:p>
          <a:p>
            <a:pPr lvl="1"/>
            <a:r>
              <a:rPr lang="nb-NO" dirty="0"/>
              <a:t>SSD 25M</a:t>
            </a:r>
          </a:p>
          <a:p>
            <a:pPr lvl="1"/>
            <a:r>
              <a:rPr lang="nb-NO" dirty="0" err="1"/>
              <a:t>EfficientDet</a:t>
            </a:r>
            <a:r>
              <a:rPr lang="nb-NO" dirty="0"/>
              <a:t> 5.3M</a:t>
            </a:r>
          </a:p>
          <a:p>
            <a:pPr lvl="0"/>
            <a:r>
              <a:rPr lang="nb-NO" dirty="0"/>
              <a:t>Balances </a:t>
            </a:r>
            <a:r>
              <a:rPr lang="nb-NO" dirty="0" err="1"/>
              <a:t>the</a:t>
            </a:r>
            <a:r>
              <a:rPr lang="nb-NO" dirty="0"/>
              <a:t> speed </a:t>
            </a:r>
            <a:r>
              <a:rPr lang="nb-NO" dirty="0" err="1"/>
              <a:t>vs</a:t>
            </a:r>
            <a:r>
              <a:rPr lang="nb-NO" dirty="0"/>
              <a:t> </a:t>
            </a:r>
            <a:r>
              <a:rPr lang="nb-NO" dirty="0" err="1"/>
              <a:t>accuracy</a:t>
            </a:r>
            <a:r>
              <a:rPr lang="nb-NO" dirty="0"/>
              <a:t> </a:t>
            </a:r>
            <a:r>
              <a:rPr lang="nb-NO" dirty="0" err="1"/>
              <a:t>tradeoff</a:t>
            </a:r>
            <a:endParaRPr lang="nb-NO" dirty="0"/>
          </a:p>
          <a:p>
            <a:pPr lvl="0"/>
            <a:r>
              <a:rPr lang="nb-NO" dirty="0"/>
              <a:t>Adaptive Transfer Learning</a:t>
            </a:r>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4</a:t>
            </a:fld>
            <a:endParaRPr lang="nb-NO"/>
          </a:p>
        </p:txBody>
      </p:sp>
    </p:spTree>
    <p:extLst>
      <p:ext uri="{BB962C8B-B14F-4D97-AF65-F5344CB8AC3E}">
        <p14:creationId xmlns:p14="http://schemas.microsoft.com/office/powerpoint/2010/main" val="98345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Autofit/>
          </a:bodyPr>
          <a:lstStyle/>
          <a:p>
            <a:r>
              <a:rPr lang="nb-NO" sz="2500" b="1" dirty="0"/>
              <a:t>3.1 How is it different from </a:t>
            </a:r>
            <a:r>
              <a:rPr lang="nb-NO" sz="2500" b="1" dirty="0" err="1"/>
              <a:t>other</a:t>
            </a:r>
            <a:r>
              <a:rPr lang="nb-NO" sz="2500" b="1" dirty="0"/>
              <a:t> </a:t>
            </a:r>
            <a:r>
              <a:rPr lang="nb-NO" sz="2500" b="1" dirty="0" err="1"/>
              <a:t>similar</a:t>
            </a:r>
            <a:r>
              <a:rPr lang="nb-NO" sz="2500" b="1" dirty="0"/>
              <a:t> </a:t>
            </a:r>
            <a:r>
              <a:rPr lang="nb-NO" sz="2500" b="1" dirty="0" err="1"/>
              <a:t>techniques</a:t>
            </a:r>
            <a:r>
              <a:rPr lang="nb-NO" sz="2500" b="1" dirty="0"/>
              <a:t> </a:t>
            </a:r>
          </a:p>
        </p:txBody>
      </p:sp>
      <p:sp>
        <p:nvSpPr>
          <p:cNvPr id="7" name="Plassholder for innhold 6"/>
          <p:cNvSpPr>
            <a:spLocks noGrp="1"/>
          </p:cNvSpPr>
          <p:nvPr>
            <p:ph idx="1"/>
          </p:nvPr>
        </p:nvSpPr>
        <p:spPr>
          <a:xfrm>
            <a:off x="457200" y="1200151"/>
            <a:ext cx="6157732" cy="402943"/>
          </a:xfrm>
        </p:spPr>
        <p:txBody>
          <a:bodyPr>
            <a:normAutofit fontScale="92500" lnSpcReduction="10000"/>
          </a:bodyPr>
          <a:lstStyle/>
          <a:p>
            <a:pPr lvl="0"/>
            <a:r>
              <a:rPr lang="nb-NO" dirty="0" err="1"/>
              <a:t>BiFPN</a:t>
            </a:r>
            <a:r>
              <a:rPr lang="nb-NO" dirty="0"/>
              <a:t> - Bilateral </a:t>
            </a:r>
            <a:r>
              <a:rPr lang="nb-NO" dirty="0" err="1"/>
              <a:t>Fusion</a:t>
            </a:r>
            <a:r>
              <a:rPr lang="nb-NO" dirty="0"/>
              <a:t> Pyramid Network</a:t>
            </a:r>
          </a:p>
          <a:p>
            <a:pPr lvl="0"/>
            <a:endParaRPr lang="nb-NO" dirty="0"/>
          </a:p>
          <a:p>
            <a:pPr lvl="0"/>
            <a:endParaRPr lang="nb-NO" dirty="0"/>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5</a:t>
            </a:fld>
            <a:endParaRPr lang="nb-NO"/>
          </a:p>
        </p:txBody>
      </p:sp>
      <p:pic>
        <p:nvPicPr>
          <p:cNvPr id="9" name="Picture 8" descr="Chart&#10;&#10;Description automatically generated">
            <a:extLst>
              <a:ext uri="{FF2B5EF4-FFF2-40B4-BE49-F238E27FC236}">
                <a16:creationId xmlns:a16="http://schemas.microsoft.com/office/drawing/2014/main" id="{894E41A4-5C3A-6AAB-CB4D-0D246FFF8CFE}"/>
              </a:ext>
            </a:extLst>
          </p:cNvPr>
          <p:cNvPicPr>
            <a:picLocks noChangeAspect="1"/>
          </p:cNvPicPr>
          <p:nvPr/>
        </p:nvPicPr>
        <p:blipFill>
          <a:blip r:embed="rId3"/>
          <a:stretch>
            <a:fillRect/>
          </a:stretch>
        </p:blipFill>
        <p:spPr>
          <a:xfrm>
            <a:off x="609596" y="1765020"/>
            <a:ext cx="7047682" cy="2827534"/>
          </a:xfrm>
          <a:prstGeom prst="rect">
            <a:avLst/>
          </a:prstGeom>
        </p:spPr>
      </p:pic>
      <p:sp>
        <p:nvSpPr>
          <p:cNvPr id="11" name="TextBox 10">
            <a:extLst>
              <a:ext uri="{FF2B5EF4-FFF2-40B4-BE49-F238E27FC236}">
                <a16:creationId xmlns:a16="http://schemas.microsoft.com/office/drawing/2014/main" id="{52CC630F-7605-5A4D-8466-856AB6B3C34C}"/>
              </a:ext>
            </a:extLst>
          </p:cNvPr>
          <p:cNvSpPr txBox="1"/>
          <p:nvPr/>
        </p:nvSpPr>
        <p:spPr>
          <a:xfrm>
            <a:off x="457200" y="4468396"/>
            <a:ext cx="1830950" cy="276999"/>
          </a:xfrm>
          <a:prstGeom prst="rect">
            <a:avLst/>
          </a:prstGeom>
          <a:noFill/>
        </p:spPr>
        <p:txBody>
          <a:bodyPr wrap="none" rtlCol="0">
            <a:spAutoFit/>
          </a:bodyPr>
          <a:lstStyle/>
          <a:p>
            <a:r>
              <a:rPr lang="en-US" sz="1200" dirty="0"/>
              <a:t>Used in SSD (top down)</a:t>
            </a:r>
          </a:p>
        </p:txBody>
      </p:sp>
      <p:sp>
        <p:nvSpPr>
          <p:cNvPr id="14" name="TextBox 13">
            <a:extLst>
              <a:ext uri="{FF2B5EF4-FFF2-40B4-BE49-F238E27FC236}">
                <a16:creationId xmlns:a16="http://schemas.microsoft.com/office/drawing/2014/main" id="{8F3BF936-9C7C-A046-6D88-2A32C96B01BA}"/>
              </a:ext>
            </a:extLst>
          </p:cNvPr>
          <p:cNvSpPr txBox="1"/>
          <p:nvPr/>
        </p:nvSpPr>
        <p:spPr>
          <a:xfrm>
            <a:off x="6297830" y="1565474"/>
            <a:ext cx="2206694" cy="369332"/>
          </a:xfrm>
          <a:prstGeom prst="rect">
            <a:avLst/>
          </a:prstGeom>
          <a:noFill/>
        </p:spPr>
        <p:txBody>
          <a:bodyPr wrap="none" rtlCol="0">
            <a:spAutoFit/>
          </a:bodyPr>
          <a:lstStyle/>
          <a:p>
            <a:r>
              <a:rPr lang="en-US" dirty="0"/>
              <a:t>Used in </a:t>
            </a:r>
            <a:r>
              <a:rPr lang="en-US" dirty="0" err="1"/>
              <a:t>EfficientDet</a:t>
            </a:r>
            <a:endParaRPr lang="en-US" dirty="0"/>
          </a:p>
        </p:txBody>
      </p:sp>
      <p:sp>
        <p:nvSpPr>
          <p:cNvPr id="2" name="Rectangle 1">
            <a:extLst>
              <a:ext uri="{FF2B5EF4-FFF2-40B4-BE49-F238E27FC236}">
                <a16:creationId xmlns:a16="http://schemas.microsoft.com/office/drawing/2014/main" id="{736E9AFA-F532-5638-BFE7-1D3A0215A828}"/>
              </a:ext>
            </a:extLst>
          </p:cNvPr>
          <p:cNvSpPr/>
          <p:nvPr/>
        </p:nvSpPr>
        <p:spPr>
          <a:xfrm>
            <a:off x="4063713" y="1819136"/>
            <a:ext cx="1887166" cy="2773418"/>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6A58038-08D3-5D40-64D0-E6F8EF8F7D1A}"/>
              </a:ext>
            </a:extLst>
          </p:cNvPr>
          <p:cNvSpPr txBox="1"/>
          <p:nvPr/>
        </p:nvSpPr>
        <p:spPr>
          <a:xfrm>
            <a:off x="2288150" y="1750140"/>
            <a:ext cx="1681871" cy="461665"/>
          </a:xfrm>
          <a:prstGeom prst="rect">
            <a:avLst/>
          </a:prstGeom>
          <a:noFill/>
        </p:spPr>
        <p:txBody>
          <a:bodyPr wrap="none" rtlCol="0">
            <a:spAutoFit/>
          </a:bodyPr>
          <a:lstStyle/>
          <a:p>
            <a:r>
              <a:rPr lang="en-US" sz="1200" dirty="0"/>
              <a:t>Used in YOLOv5 </a:t>
            </a:r>
          </a:p>
          <a:p>
            <a:r>
              <a:rPr lang="en-US" sz="1200" dirty="0"/>
              <a:t>(top </a:t>
            </a:r>
            <a:r>
              <a:rPr lang="en-US" sz="1200" dirty="0" err="1"/>
              <a:t>down+bottom</a:t>
            </a:r>
            <a:r>
              <a:rPr lang="en-US" sz="1200" dirty="0"/>
              <a:t> up)</a:t>
            </a:r>
          </a:p>
        </p:txBody>
      </p:sp>
      <p:sp>
        <p:nvSpPr>
          <p:cNvPr id="4" name="TextBox 3">
            <a:extLst>
              <a:ext uri="{FF2B5EF4-FFF2-40B4-BE49-F238E27FC236}">
                <a16:creationId xmlns:a16="http://schemas.microsoft.com/office/drawing/2014/main" id="{9EABEE44-0839-4529-1616-F882309B847E}"/>
              </a:ext>
            </a:extLst>
          </p:cNvPr>
          <p:cNvSpPr txBox="1"/>
          <p:nvPr/>
        </p:nvSpPr>
        <p:spPr>
          <a:xfrm>
            <a:off x="7539786" y="2370649"/>
            <a:ext cx="2682959" cy="738664"/>
          </a:xfrm>
          <a:prstGeom prst="rect">
            <a:avLst/>
          </a:prstGeom>
          <a:noFill/>
        </p:spPr>
        <p:txBody>
          <a:bodyPr wrap="square">
            <a:spAutoFit/>
          </a:bodyPr>
          <a:lstStyle/>
          <a:p>
            <a:r>
              <a:rPr lang="en-US" sz="1400" dirty="0"/>
              <a:t>(top down+</a:t>
            </a:r>
          </a:p>
          <a:p>
            <a:r>
              <a:rPr lang="en-US" sz="1400" dirty="0"/>
              <a:t>bottom up+</a:t>
            </a:r>
          </a:p>
          <a:p>
            <a:r>
              <a:rPr lang="en-US" sz="1400" dirty="0"/>
              <a:t>skip Connections)</a:t>
            </a:r>
          </a:p>
        </p:txBody>
      </p:sp>
    </p:spTree>
    <p:extLst>
      <p:ext uri="{BB962C8B-B14F-4D97-AF65-F5344CB8AC3E}">
        <p14:creationId xmlns:p14="http://schemas.microsoft.com/office/powerpoint/2010/main" val="147587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Autofit/>
          </a:bodyPr>
          <a:lstStyle/>
          <a:p>
            <a:r>
              <a:rPr lang="nb-NO" sz="2500" b="1"/>
              <a:t>3.2 How is it different from </a:t>
            </a:r>
            <a:r>
              <a:rPr lang="nb-NO" sz="2500" b="1" err="1"/>
              <a:t>other</a:t>
            </a:r>
            <a:r>
              <a:rPr lang="nb-NO" sz="2500" b="1"/>
              <a:t> </a:t>
            </a:r>
            <a:r>
              <a:rPr lang="nb-NO" sz="2500" b="1" err="1"/>
              <a:t>similar</a:t>
            </a:r>
            <a:r>
              <a:rPr lang="nb-NO" sz="2500" b="1"/>
              <a:t> </a:t>
            </a:r>
            <a:r>
              <a:rPr lang="nb-NO" sz="2500" b="1" err="1"/>
              <a:t>techniques</a:t>
            </a:r>
            <a:r>
              <a:rPr lang="nb-NO" sz="2500" b="1"/>
              <a:t> </a:t>
            </a:r>
          </a:p>
        </p:txBody>
      </p:sp>
      <p:sp>
        <p:nvSpPr>
          <p:cNvPr id="7" name="Plassholder for innhold 6"/>
          <p:cNvSpPr>
            <a:spLocks noGrp="1"/>
          </p:cNvSpPr>
          <p:nvPr>
            <p:ph idx="1"/>
          </p:nvPr>
        </p:nvSpPr>
        <p:spPr>
          <a:xfrm>
            <a:off x="457200" y="1200151"/>
            <a:ext cx="6157732" cy="402943"/>
          </a:xfrm>
        </p:spPr>
        <p:txBody>
          <a:bodyPr>
            <a:normAutofit fontScale="92500" lnSpcReduction="10000"/>
          </a:bodyPr>
          <a:lstStyle/>
          <a:p>
            <a:pPr lvl="0"/>
            <a:r>
              <a:rPr lang="nb-NO" err="1"/>
              <a:t>Compound</a:t>
            </a:r>
            <a:r>
              <a:rPr lang="nb-NO"/>
              <a:t> </a:t>
            </a:r>
            <a:r>
              <a:rPr lang="nb-NO" err="1"/>
              <a:t>Scaling</a:t>
            </a:r>
            <a:r>
              <a:rPr lang="nb-NO"/>
              <a:t> </a:t>
            </a:r>
            <a:r>
              <a:rPr lang="nb-NO" err="1"/>
              <a:t>method</a:t>
            </a:r>
            <a:r>
              <a:rPr lang="nb-NO"/>
              <a:t> for Uniform </a:t>
            </a:r>
            <a:r>
              <a:rPr lang="nb-NO" err="1"/>
              <a:t>Scaling</a:t>
            </a:r>
            <a:endParaRPr lang="nb-NO"/>
          </a:p>
          <a:p>
            <a:pPr lvl="0"/>
            <a:endParaRPr lang="nb-NO"/>
          </a:p>
          <a:p>
            <a:pPr lvl="0"/>
            <a:endParaRPr lang="nb-NO"/>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6</a:t>
            </a:fld>
            <a:endParaRPr lang="nb-NO"/>
          </a:p>
        </p:txBody>
      </p:sp>
      <p:sp>
        <p:nvSpPr>
          <p:cNvPr id="16" name="TextBox 15">
            <a:extLst>
              <a:ext uri="{FF2B5EF4-FFF2-40B4-BE49-F238E27FC236}">
                <a16:creationId xmlns:a16="http://schemas.microsoft.com/office/drawing/2014/main" id="{111AEF98-EE19-B046-A54E-215491AA622F}"/>
              </a:ext>
            </a:extLst>
          </p:cNvPr>
          <p:cNvSpPr txBox="1"/>
          <p:nvPr/>
        </p:nvSpPr>
        <p:spPr>
          <a:xfrm>
            <a:off x="609596" y="1511359"/>
            <a:ext cx="4572000" cy="338554"/>
          </a:xfrm>
          <a:prstGeom prst="rect">
            <a:avLst/>
          </a:prstGeom>
          <a:noFill/>
        </p:spPr>
        <p:txBody>
          <a:bodyPr wrap="square">
            <a:spAutoFit/>
          </a:bodyPr>
          <a:lstStyle/>
          <a:p>
            <a:r>
              <a:rPr lang="en-GB" sz="800" b="0" i="0">
                <a:solidFill>
                  <a:srgbClr val="222222"/>
                </a:solidFill>
                <a:effectLst/>
                <a:latin typeface="Arial" panose="020B0604020202020204" pitchFamily="34" charset="0"/>
              </a:rPr>
              <a:t>Tan, M., &amp; Le, Q. (2019, May). </a:t>
            </a:r>
            <a:r>
              <a:rPr lang="en-GB" sz="800" b="0" i="0" err="1">
                <a:solidFill>
                  <a:srgbClr val="222222"/>
                </a:solidFill>
                <a:effectLst/>
                <a:latin typeface="Arial" panose="020B0604020202020204" pitchFamily="34" charset="0"/>
              </a:rPr>
              <a:t>Efficientnet</a:t>
            </a:r>
            <a:r>
              <a:rPr lang="en-GB" sz="800" b="0" i="0">
                <a:solidFill>
                  <a:srgbClr val="222222"/>
                </a:solidFill>
                <a:effectLst/>
                <a:latin typeface="Arial" panose="020B0604020202020204" pitchFamily="34" charset="0"/>
              </a:rPr>
              <a:t>: Rethinking model scaling for convolutional neural networks. In </a:t>
            </a:r>
            <a:r>
              <a:rPr lang="en-GB" sz="800" b="0" i="1">
                <a:solidFill>
                  <a:srgbClr val="222222"/>
                </a:solidFill>
                <a:effectLst/>
                <a:latin typeface="Arial" panose="020B0604020202020204" pitchFamily="34" charset="0"/>
              </a:rPr>
              <a:t>International conference on machine learning</a:t>
            </a:r>
            <a:r>
              <a:rPr lang="en-GB" sz="800" b="0" i="0">
                <a:solidFill>
                  <a:srgbClr val="222222"/>
                </a:solidFill>
                <a:effectLst/>
                <a:latin typeface="Arial" panose="020B0604020202020204" pitchFamily="34" charset="0"/>
              </a:rPr>
              <a:t> (pp. 6105-6114). PMLR.</a:t>
            </a:r>
            <a:endParaRPr lang="en-US" sz="700"/>
          </a:p>
        </p:txBody>
      </p:sp>
      <p:pic>
        <p:nvPicPr>
          <p:cNvPr id="3" name="Picture 2" descr="Chart, box and whisker chart&#10;&#10;Description automatically generated">
            <a:extLst>
              <a:ext uri="{FF2B5EF4-FFF2-40B4-BE49-F238E27FC236}">
                <a16:creationId xmlns:a16="http://schemas.microsoft.com/office/drawing/2014/main" id="{BA47B2C7-A9A4-1A81-2FD0-5E44F136CC98}"/>
              </a:ext>
            </a:extLst>
          </p:cNvPr>
          <p:cNvPicPr>
            <a:picLocks noChangeAspect="1"/>
          </p:cNvPicPr>
          <p:nvPr/>
        </p:nvPicPr>
        <p:blipFill>
          <a:blip r:embed="rId3"/>
          <a:stretch>
            <a:fillRect/>
          </a:stretch>
        </p:blipFill>
        <p:spPr>
          <a:xfrm>
            <a:off x="1418861" y="1963986"/>
            <a:ext cx="6306277" cy="2659204"/>
          </a:xfrm>
          <a:prstGeom prst="rect">
            <a:avLst/>
          </a:prstGeom>
        </p:spPr>
      </p:pic>
      <p:sp>
        <p:nvSpPr>
          <p:cNvPr id="4" name="Left Brace 3">
            <a:extLst>
              <a:ext uri="{FF2B5EF4-FFF2-40B4-BE49-F238E27FC236}">
                <a16:creationId xmlns:a16="http://schemas.microsoft.com/office/drawing/2014/main" id="{A62FF682-153F-B530-93D4-4309BE471B91}"/>
              </a:ext>
            </a:extLst>
          </p:cNvPr>
          <p:cNvSpPr/>
          <p:nvPr/>
        </p:nvSpPr>
        <p:spPr>
          <a:xfrm rot="16200000">
            <a:off x="1779817" y="4188218"/>
            <a:ext cx="376177" cy="10980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6D5BA05-7C86-E5F8-D555-FFEB89FA176E}"/>
              </a:ext>
            </a:extLst>
          </p:cNvPr>
          <p:cNvSpPr txBox="1"/>
          <p:nvPr/>
        </p:nvSpPr>
        <p:spPr>
          <a:xfrm>
            <a:off x="2576278" y="4483187"/>
            <a:ext cx="319318" cy="369332"/>
          </a:xfrm>
          <a:prstGeom prst="rect">
            <a:avLst/>
          </a:prstGeom>
          <a:noFill/>
        </p:spPr>
        <p:txBody>
          <a:bodyPr wrap="none" rtlCol="0">
            <a:spAutoFit/>
          </a:bodyPr>
          <a:lstStyle/>
          <a:p>
            <a:r>
              <a:rPr lang="en-US"/>
              <a:t>+</a:t>
            </a:r>
          </a:p>
        </p:txBody>
      </p:sp>
      <p:sp>
        <p:nvSpPr>
          <p:cNvPr id="18" name="Left Brace 17">
            <a:extLst>
              <a:ext uri="{FF2B5EF4-FFF2-40B4-BE49-F238E27FC236}">
                <a16:creationId xmlns:a16="http://schemas.microsoft.com/office/drawing/2014/main" id="{7D17A7D0-1824-DDAF-3DF3-80A032AD27EA}"/>
              </a:ext>
            </a:extLst>
          </p:cNvPr>
          <p:cNvSpPr/>
          <p:nvPr/>
        </p:nvSpPr>
        <p:spPr>
          <a:xfrm rot="16200000">
            <a:off x="4320487" y="3157930"/>
            <a:ext cx="376177" cy="315651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B64048D4-8CE2-A178-9B08-A35545907B5B}"/>
              </a:ext>
            </a:extLst>
          </p:cNvPr>
          <p:cNvSpPr txBox="1"/>
          <p:nvPr/>
        </p:nvSpPr>
        <p:spPr>
          <a:xfrm>
            <a:off x="6180883" y="4534853"/>
            <a:ext cx="319318" cy="369332"/>
          </a:xfrm>
          <a:prstGeom prst="rect">
            <a:avLst/>
          </a:prstGeom>
          <a:noFill/>
        </p:spPr>
        <p:txBody>
          <a:bodyPr wrap="none" rtlCol="0">
            <a:spAutoFit/>
          </a:bodyPr>
          <a:lstStyle/>
          <a:p>
            <a:r>
              <a:rPr lang="en-US"/>
              <a:t>=</a:t>
            </a:r>
          </a:p>
        </p:txBody>
      </p:sp>
      <p:sp>
        <p:nvSpPr>
          <p:cNvPr id="20" name="Left Brace 19">
            <a:extLst>
              <a:ext uri="{FF2B5EF4-FFF2-40B4-BE49-F238E27FC236}">
                <a16:creationId xmlns:a16="http://schemas.microsoft.com/office/drawing/2014/main" id="{B131E16D-C957-809E-65E1-001418BFBE4C}"/>
              </a:ext>
            </a:extLst>
          </p:cNvPr>
          <p:cNvSpPr/>
          <p:nvPr/>
        </p:nvSpPr>
        <p:spPr>
          <a:xfrm rot="16200000">
            <a:off x="6861157" y="4187142"/>
            <a:ext cx="376177" cy="10980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070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Autofit/>
          </a:bodyPr>
          <a:lstStyle/>
          <a:p>
            <a:r>
              <a:rPr lang="nb-NO" sz="2500" b="1" dirty="0"/>
              <a:t>3.3 Practical </a:t>
            </a:r>
            <a:r>
              <a:rPr lang="nb-NO" sz="2500" b="1" dirty="0" err="1"/>
              <a:t>Example</a:t>
            </a:r>
            <a:endParaRPr lang="nb-NO" sz="2500" b="1" dirty="0"/>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7</a:t>
            </a:fld>
            <a:endParaRPr lang="nb-NO"/>
          </a:p>
        </p:txBody>
      </p:sp>
      <p:sp>
        <p:nvSpPr>
          <p:cNvPr id="2" name="Plassholder for innhold 6">
            <a:extLst>
              <a:ext uri="{FF2B5EF4-FFF2-40B4-BE49-F238E27FC236}">
                <a16:creationId xmlns:a16="http://schemas.microsoft.com/office/drawing/2014/main" id="{3CA87805-CC2D-B03A-786D-4D6B58EC0946}"/>
              </a:ext>
            </a:extLst>
          </p:cNvPr>
          <p:cNvSpPr>
            <a:spLocks noGrp="1"/>
          </p:cNvSpPr>
          <p:nvPr>
            <p:ph idx="1"/>
          </p:nvPr>
        </p:nvSpPr>
        <p:spPr>
          <a:xfrm>
            <a:off x="457200" y="1200151"/>
            <a:ext cx="8067554" cy="3499171"/>
          </a:xfrm>
        </p:spPr>
        <p:txBody>
          <a:bodyPr>
            <a:normAutofit/>
          </a:bodyPr>
          <a:lstStyle/>
          <a:p>
            <a:pPr lvl="0"/>
            <a:r>
              <a:rPr lang="nb-NO" dirty="0" err="1"/>
              <a:t>Widely</a:t>
            </a:r>
            <a:r>
              <a:rPr lang="nb-NO" dirty="0"/>
              <a:t> used in real time </a:t>
            </a:r>
            <a:r>
              <a:rPr lang="nb-NO" dirty="0" err="1"/>
              <a:t>edge</a:t>
            </a:r>
            <a:r>
              <a:rPr lang="nb-NO" dirty="0"/>
              <a:t> </a:t>
            </a:r>
            <a:r>
              <a:rPr lang="nb-NO" dirty="0" err="1"/>
              <a:t>computing</a:t>
            </a:r>
            <a:r>
              <a:rPr lang="nb-NO" dirty="0"/>
              <a:t> </a:t>
            </a:r>
            <a:r>
              <a:rPr lang="nb-NO" dirty="0" err="1"/>
              <a:t>with</a:t>
            </a:r>
            <a:r>
              <a:rPr lang="nb-NO" dirty="0"/>
              <a:t> </a:t>
            </a:r>
            <a:r>
              <a:rPr lang="nb-NO" dirty="0" err="1"/>
              <a:t>high</a:t>
            </a:r>
            <a:r>
              <a:rPr lang="nb-NO" dirty="0"/>
              <a:t> time </a:t>
            </a:r>
            <a:r>
              <a:rPr lang="nb-NO" dirty="0" err="1"/>
              <a:t>constraints</a:t>
            </a:r>
            <a:endParaRPr lang="nb-NO" dirty="0"/>
          </a:p>
          <a:p>
            <a:pPr lvl="1"/>
            <a:r>
              <a:rPr lang="nb-NO" dirty="0" err="1"/>
              <a:t>EfficientDet</a:t>
            </a:r>
            <a:r>
              <a:rPr lang="nb-NO" dirty="0"/>
              <a:t> for </a:t>
            </a:r>
            <a:r>
              <a:rPr lang="nb-NO" dirty="0" err="1"/>
              <a:t>fabric</a:t>
            </a:r>
            <a:r>
              <a:rPr lang="nb-NO" dirty="0"/>
              <a:t> </a:t>
            </a:r>
            <a:r>
              <a:rPr lang="nb-NO" dirty="0" err="1"/>
              <a:t>defect</a:t>
            </a:r>
            <a:r>
              <a:rPr lang="nb-NO" dirty="0"/>
              <a:t> </a:t>
            </a:r>
            <a:r>
              <a:rPr lang="nb-NO" dirty="0" err="1"/>
              <a:t>detection</a:t>
            </a:r>
            <a:r>
              <a:rPr lang="nb-NO" dirty="0"/>
              <a:t> </a:t>
            </a:r>
            <a:r>
              <a:rPr lang="nb-NO" dirty="0" err="1"/>
              <a:t>based</a:t>
            </a:r>
            <a:r>
              <a:rPr lang="nb-NO" dirty="0"/>
              <a:t> </a:t>
            </a:r>
            <a:r>
              <a:rPr lang="nb-NO" dirty="0" err="1"/>
              <a:t>on</a:t>
            </a:r>
            <a:r>
              <a:rPr lang="nb-NO" dirty="0"/>
              <a:t> </a:t>
            </a:r>
            <a:r>
              <a:rPr lang="nb-NO" dirty="0" err="1"/>
              <a:t>edge</a:t>
            </a:r>
            <a:r>
              <a:rPr lang="nb-NO" dirty="0"/>
              <a:t> </a:t>
            </a:r>
            <a:r>
              <a:rPr lang="nb-NO" dirty="0" err="1"/>
              <a:t>computing</a:t>
            </a:r>
            <a:r>
              <a:rPr lang="nb-NO" dirty="0"/>
              <a:t> (2021, S. Song et al)</a:t>
            </a:r>
          </a:p>
          <a:p>
            <a:pPr lvl="1"/>
            <a:r>
              <a:rPr lang="nb-NO" dirty="0" err="1"/>
              <a:t>EfficientDet</a:t>
            </a:r>
            <a:r>
              <a:rPr lang="nb-NO" dirty="0"/>
              <a:t> for Crop </a:t>
            </a:r>
            <a:r>
              <a:rPr lang="nb-NO" dirty="0" err="1"/>
              <a:t>Circle</a:t>
            </a:r>
            <a:r>
              <a:rPr lang="nb-NO" dirty="0"/>
              <a:t> </a:t>
            </a:r>
            <a:r>
              <a:rPr lang="nb-NO" dirty="0" err="1"/>
              <a:t>Detection</a:t>
            </a:r>
            <a:r>
              <a:rPr lang="nb-NO" dirty="0"/>
              <a:t> in </a:t>
            </a:r>
            <a:r>
              <a:rPr lang="nb-NO" dirty="0" err="1"/>
              <a:t>Desert</a:t>
            </a:r>
            <a:r>
              <a:rPr lang="nb-NO" dirty="0"/>
              <a:t> (</a:t>
            </a:r>
            <a:r>
              <a:rPr lang="nb-NO" dirty="0" err="1"/>
              <a:t>M.L.Mekhalfi</a:t>
            </a:r>
            <a:r>
              <a:rPr lang="nb-NO" dirty="0"/>
              <a:t> et al 2022)</a:t>
            </a:r>
          </a:p>
          <a:p>
            <a:pPr marL="457200" lvl="1" indent="0">
              <a:buNone/>
            </a:pPr>
            <a:endParaRPr lang="nb-NO" dirty="0"/>
          </a:p>
          <a:p>
            <a:pPr lvl="0"/>
            <a:endParaRPr lang="nb-NO" dirty="0"/>
          </a:p>
        </p:txBody>
      </p:sp>
    </p:spTree>
    <p:extLst>
      <p:ext uri="{BB962C8B-B14F-4D97-AF65-F5344CB8AC3E}">
        <p14:creationId xmlns:p14="http://schemas.microsoft.com/office/powerpoint/2010/main" val="259108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Autofit/>
          </a:bodyPr>
          <a:lstStyle/>
          <a:p>
            <a:r>
              <a:rPr lang="nb-NO" sz="2500" b="1"/>
              <a:t>4.1 </a:t>
            </a:r>
            <a:r>
              <a:rPr lang="nb-NO" sz="2500" b="1" err="1"/>
              <a:t>Working</a:t>
            </a:r>
            <a:r>
              <a:rPr lang="nb-NO" sz="2500" b="1"/>
              <a:t> </a:t>
            </a:r>
            <a:r>
              <a:rPr lang="nb-NO" sz="2500" b="1" err="1"/>
              <a:t>Principle</a:t>
            </a:r>
            <a:endParaRPr lang="nb-NO" sz="2500" b="1"/>
          </a:p>
        </p:txBody>
      </p:sp>
      <p:sp>
        <p:nvSpPr>
          <p:cNvPr id="7" name="Plassholder for innhold 6"/>
          <p:cNvSpPr>
            <a:spLocks noGrp="1"/>
          </p:cNvSpPr>
          <p:nvPr>
            <p:ph idx="1"/>
          </p:nvPr>
        </p:nvSpPr>
        <p:spPr>
          <a:xfrm>
            <a:off x="457200" y="1200151"/>
            <a:ext cx="6157732" cy="402943"/>
          </a:xfrm>
        </p:spPr>
        <p:txBody>
          <a:bodyPr>
            <a:normAutofit fontScale="92500" lnSpcReduction="10000"/>
          </a:bodyPr>
          <a:lstStyle/>
          <a:p>
            <a:pPr lvl="0"/>
            <a:r>
              <a:rPr lang="nb-NO" err="1"/>
              <a:t>EfficientDet</a:t>
            </a:r>
            <a:r>
              <a:rPr lang="nb-NO"/>
              <a:t> Architecture</a:t>
            </a:r>
          </a:p>
          <a:p>
            <a:pPr lvl="0"/>
            <a:endParaRPr lang="nb-NO"/>
          </a:p>
          <a:p>
            <a:pPr lvl="0"/>
            <a:endParaRPr lang="nb-NO"/>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8</a:t>
            </a:fld>
            <a:endParaRPr lang="nb-NO"/>
          </a:p>
        </p:txBody>
      </p:sp>
      <p:sp>
        <p:nvSpPr>
          <p:cNvPr id="16" name="TextBox 15">
            <a:extLst>
              <a:ext uri="{FF2B5EF4-FFF2-40B4-BE49-F238E27FC236}">
                <a16:creationId xmlns:a16="http://schemas.microsoft.com/office/drawing/2014/main" id="{111AEF98-EE19-B046-A54E-215491AA622F}"/>
              </a:ext>
            </a:extLst>
          </p:cNvPr>
          <p:cNvSpPr txBox="1"/>
          <p:nvPr/>
        </p:nvSpPr>
        <p:spPr>
          <a:xfrm>
            <a:off x="609596" y="1511359"/>
            <a:ext cx="4113680" cy="415498"/>
          </a:xfrm>
          <a:prstGeom prst="rect">
            <a:avLst/>
          </a:prstGeom>
          <a:noFill/>
        </p:spPr>
        <p:txBody>
          <a:bodyPr wrap="square">
            <a:spAutoFit/>
          </a:bodyPr>
          <a:lstStyle/>
          <a:p>
            <a:r>
              <a:rPr lang="en-US" sz="700" dirty="0"/>
              <a:t>Tan, M., Pang, R., &amp; Le, Q. V. (2020). </a:t>
            </a:r>
            <a:r>
              <a:rPr lang="en-US" sz="700" dirty="0" err="1"/>
              <a:t>Efficientdet</a:t>
            </a:r>
            <a:r>
              <a:rPr lang="en-US" sz="700" dirty="0"/>
              <a:t>: Scalable and efficient object detection. In Proceedings of the IEEE/CVF conference on computer vision and pattern recognition (pp. 10781-10790).</a:t>
            </a:r>
          </a:p>
        </p:txBody>
      </p:sp>
      <p:pic>
        <p:nvPicPr>
          <p:cNvPr id="3" name="Picture 2" descr="Chart, diagram&#10;&#10;Description automatically generated">
            <a:extLst>
              <a:ext uri="{FF2B5EF4-FFF2-40B4-BE49-F238E27FC236}">
                <a16:creationId xmlns:a16="http://schemas.microsoft.com/office/drawing/2014/main" id="{BF650A12-8F70-63E4-0E3B-DF5A34FC93F0}"/>
              </a:ext>
            </a:extLst>
          </p:cNvPr>
          <p:cNvPicPr>
            <a:picLocks noChangeAspect="1"/>
          </p:cNvPicPr>
          <p:nvPr/>
        </p:nvPicPr>
        <p:blipFill>
          <a:blip r:embed="rId3"/>
          <a:stretch>
            <a:fillRect/>
          </a:stretch>
        </p:blipFill>
        <p:spPr>
          <a:xfrm>
            <a:off x="457200" y="1819136"/>
            <a:ext cx="7772400" cy="3052293"/>
          </a:xfrm>
          <a:prstGeom prst="rect">
            <a:avLst/>
          </a:prstGeom>
        </p:spPr>
      </p:pic>
      <p:sp>
        <p:nvSpPr>
          <p:cNvPr id="4" name="TextBox 3">
            <a:extLst>
              <a:ext uri="{FF2B5EF4-FFF2-40B4-BE49-F238E27FC236}">
                <a16:creationId xmlns:a16="http://schemas.microsoft.com/office/drawing/2014/main" id="{6F911160-E0E0-0695-4FB4-8FB6BEFB396D}"/>
              </a:ext>
            </a:extLst>
          </p:cNvPr>
          <p:cNvSpPr txBox="1"/>
          <p:nvPr/>
        </p:nvSpPr>
        <p:spPr>
          <a:xfrm>
            <a:off x="115746" y="2286445"/>
            <a:ext cx="1210588" cy="369332"/>
          </a:xfrm>
          <a:prstGeom prst="rect">
            <a:avLst/>
          </a:prstGeom>
          <a:noFill/>
        </p:spPr>
        <p:txBody>
          <a:bodyPr wrap="none" rtlCol="0">
            <a:spAutoFit/>
          </a:bodyPr>
          <a:lstStyle/>
          <a:p>
            <a:r>
              <a:rPr lang="en-US"/>
              <a:t>Backbone</a:t>
            </a:r>
          </a:p>
        </p:txBody>
      </p:sp>
      <p:sp>
        <p:nvSpPr>
          <p:cNvPr id="5" name="TextBox 4">
            <a:extLst>
              <a:ext uri="{FF2B5EF4-FFF2-40B4-BE49-F238E27FC236}">
                <a16:creationId xmlns:a16="http://schemas.microsoft.com/office/drawing/2014/main" id="{E8A25B5E-57DF-FCA8-99B7-E79FE1E9E551}"/>
              </a:ext>
            </a:extLst>
          </p:cNvPr>
          <p:cNvSpPr txBox="1"/>
          <p:nvPr/>
        </p:nvSpPr>
        <p:spPr>
          <a:xfrm>
            <a:off x="4343400" y="4283730"/>
            <a:ext cx="710451" cy="369332"/>
          </a:xfrm>
          <a:prstGeom prst="rect">
            <a:avLst/>
          </a:prstGeom>
          <a:noFill/>
        </p:spPr>
        <p:txBody>
          <a:bodyPr wrap="none" rtlCol="0">
            <a:spAutoFit/>
          </a:bodyPr>
          <a:lstStyle/>
          <a:p>
            <a:r>
              <a:rPr lang="en-US"/>
              <a:t>Neck</a:t>
            </a:r>
          </a:p>
        </p:txBody>
      </p:sp>
      <p:sp>
        <p:nvSpPr>
          <p:cNvPr id="15" name="TextBox 14">
            <a:extLst>
              <a:ext uri="{FF2B5EF4-FFF2-40B4-BE49-F238E27FC236}">
                <a16:creationId xmlns:a16="http://schemas.microsoft.com/office/drawing/2014/main" id="{1BE7D927-3012-4D82-4AC6-E45F118315DC}"/>
              </a:ext>
            </a:extLst>
          </p:cNvPr>
          <p:cNvSpPr txBox="1"/>
          <p:nvPr/>
        </p:nvSpPr>
        <p:spPr>
          <a:xfrm>
            <a:off x="6614932" y="2202418"/>
            <a:ext cx="736099" cy="369332"/>
          </a:xfrm>
          <a:prstGeom prst="rect">
            <a:avLst/>
          </a:prstGeom>
          <a:noFill/>
        </p:spPr>
        <p:txBody>
          <a:bodyPr wrap="none" rtlCol="0">
            <a:spAutoFit/>
          </a:bodyPr>
          <a:lstStyle/>
          <a:p>
            <a:r>
              <a:rPr lang="en-US"/>
              <a:t>Head</a:t>
            </a:r>
          </a:p>
        </p:txBody>
      </p:sp>
    </p:spTree>
    <p:extLst>
      <p:ext uri="{BB962C8B-B14F-4D97-AF65-F5344CB8AC3E}">
        <p14:creationId xmlns:p14="http://schemas.microsoft.com/office/powerpoint/2010/main" val="366891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title"/>
          </p:nvPr>
        </p:nvSpPr>
        <p:spPr/>
        <p:txBody>
          <a:bodyPr>
            <a:noAutofit/>
          </a:bodyPr>
          <a:lstStyle/>
          <a:p>
            <a:r>
              <a:rPr lang="nb-NO" sz="2500" b="1"/>
              <a:t>4.2 </a:t>
            </a:r>
            <a:r>
              <a:rPr lang="nb-NO" sz="2500" b="1" err="1"/>
              <a:t>Working</a:t>
            </a:r>
            <a:r>
              <a:rPr lang="nb-NO" sz="2500" b="1"/>
              <a:t> </a:t>
            </a:r>
            <a:r>
              <a:rPr lang="nb-NO" sz="2500" b="1" err="1"/>
              <a:t>Principle</a:t>
            </a:r>
            <a:endParaRPr lang="nb-NO" sz="2500" b="1"/>
          </a:p>
        </p:txBody>
      </p:sp>
      <p:sp>
        <p:nvSpPr>
          <p:cNvPr id="8" name="Plassholder for dato 7"/>
          <p:cNvSpPr>
            <a:spLocks noGrp="1"/>
          </p:cNvSpPr>
          <p:nvPr>
            <p:ph type="dt" sz="half" idx="10"/>
          </p:nvPr>
        </p:nvSpPr>
        <p:spPr>
          <a:xfrm>
            <a:off x="6697576" y="4768684"/>
            <a:ext cx="1684420" cy="273844"/>
          </a:xfrm>
        </p:spPr>
        <p:txBody>
          <a:bodyPr/>
          <a:lstStyle/>
          <a:p>
            <a:fld id="{7AA5BBBE-66BD-FD46-802F-536D42DF1234}" type="datetime1">
              <a:rPr lang="nb-NO" smtClean="0"/>
              <a:t>22.03.2023</a:t>
            </a:fld>
            <a:endParaRPr lang="nb-NO"/>
          </a:p>
        </p:txBody>
      </p:sp>
      <p:sp>
        <p:nvSpPr>
          <p:cNvPr id="10" name="Plassholder for lysbildenummer 9"/>
          <p:cNvSpPr>
            <a:spLocks noGrp="1"/>
          </p:cNvSpPr>
          <p:nvPr>
            <p:ph type="sldNum" sz="quarter" idx="12"/>
          </p:nvPr>
        </p:nvSpPr>
        <p:spPr>
          <a:xfrm>
            <a:off x="8381996" y="4767263"/>
            <a:ext cx="411747" cy="273844"/>
          </a:xfrm>
        </p:spPr>
        <p:txBody>
          <a:bodyPr/>
          <a:lstStyle/>
          <a:p>
            <a:fld id="{28ECCE09-4EB9-D24E-99A2-F5BDA1BD657E}" type="slidenum">
              <a:rPr lang="nb-NO" smtClean="0"/>
              <a:t>9</a:t>
            </a:fld>
            <a:endParaRPr lang="nb-NO"/>
          </a:p>
        </p:txBody>
      </p:sp>
      <p:sp>
        <p:nvSpPr>
          <p:cNvPr id="9" name="Content Placeholder 8">
            <a:extLst>
              <a:ext uri="{FF2B5EF4-FFF2-40B4-BE49-F238E27FC236}">
                <a16:creationId xmlns:a16="http://schemas.microsoft.com/office/drawing/2014/main" id="{519D8316-7D5E-0728-92CE-7EDA39009EA7}"/>
              </a:ext>
            </a:extLst>
          </p:cNvPr>
          <p:cNvSpPr>
            <a:spLocks noGrp="1"/>
          </p:cNvSpPr>
          <p:nvPr>
            <p:ph idx="1"/>
          </p:nvPr>
        </p:nvSpPr>
        <p:spPr/>
        <p:txBody>
          <a:bodyPr/>
          <a:lstStyle/>
          <a:p>
            <a:r>
              <a:rPr lang="en-US" dirty="0"/>
              <a:t>Loss Functions</a:t>
            </a:r>
          </a:p>
          <a:p>
            <a:pPr lvl="1"/>
            <a:r>
              <a:rPr lang="en-US" dirty="0"/>
              <a:t>Classification Loss</a:t>
            </a:r>
          </a:p>
          <a:p>
            <a:pPr lvl="1"/>
            <a:endParaRPr lang="en-US" dirty="0"/>
          </a:p>
          <a:p>
            <a:pPr lvl="1"/>
            <a:endParaRPr lang="en-US" dirty="0"/>
          </a:p>
          <a:p>
            <a:pPr lvl="1"/>
            <a:r>
              <a:rPr lang="en-US" dirty="0" err="1"/>
              <a:t>Localisation</a:t>
            </a:r>
            <a:r>
              <a:rPr lang="en-US" dirty="0"/>
              <a:t> Loss</a:t>
            </a:r>
          </a:p>
          <a:p>
            <a:pPr lvl="1"/>
            <a:endParaRPr lang="en-US" dirty="0"/>
          </a:p>
          <a:p>
            <a:pPr lvl="1"/>
            <a:endParaRPr lang="en-US" dirty="0"/>
          </a:p>
          <a:p>
            <a:pPr lvl="1"/>
            <a:r>
              <a:rPr lang="en-US" dirty="0"/>
              <a:t>Anchor Matching Loss / </a:t>
            </a:r>
            <a:r>
              <a:rPr lang="en-US" dirty="0" err="1"/>
              <a:t>Regularisation</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9AA0E25-5F5B-F313-E2D6-6583A98DF1C8}"/>
                  </a:ext>
                </a:extLst>
              </p:cNvPr>
              <p:cNvSpPr txBox="1"/>
              <p:nvPr/>
            </p:nvSpPr>
            <p:spPr>
              <a:xfrm>
                <a:off x="3437466" y="1599146"/>
                <a:ext cx="5072069" cy="12982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NO"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𝑐𝑙</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𝑖𝑓𝑖𝑐𝑎𝑡𝑖𝑜𝑛</m:t>
                          </m:r>
                        </m:sub>
                      </m:s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𝑁</m:t>
                          </m:r>
                        </m:den>
                      </m:f>
                      <m:nary>
                        <m:naryPr>
                          <m:chr m:val="∑"/>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𝑁</m:t>
                          </m:r>
                        </m:sup>
                        <m:e>
                          <m:nary>
                            <m:naryPr>
                              <m:chr m:val="∑"/>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𝐶</m:t>
                              </m:r>
                            </m:sup>
                            <m:e>
                              <m:sSub>
                                <m:sSubPr>
                                  <m:ctrlPr>
                                    <a:rPr lang="en-N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NO" sz="1600" i="1">
                                      <a:latin typeface="Cambria Math" panose="02040503050406030204" pitchFamily="18" charset="0"/>
                                      <a:ea typeface="Times New Roman" panose="02020603050405020304" pitchFamily="18" charset="0"/>
                                      <a:cs typeface="Times New Roman" panose="02020603050405020304" pitchFamily="18" charset="0"/>
                                    </a:rPr>
                                    <m:t>𝑝</m:t>
                                  </m:r>
                                </m:e>
                                <m:sub>
                                  <m:r>
                                    <a:rPr lang="en-NO" sz="1600" i="1">
                                      <a:latin typeface="Cambria Math" panose="02040503050406030204" pitchFamily="18" charset="0"/>
                                      <a:ea typeface="Times New Roman" panose="02020603050405020304" pitchFamily="18" charset="0"/>
                                      <a:cs typeface="Times New Roman" panose="02020603050405020304" pitchFamily="18" charset="0"/>
                                    </a:rPr>
                                    <m:t>𝑖</m:t>
                                  </m:r>
                                  <m:r>
                                    <a:rPr lang="en-NO" sz="1600" i="1">
                                      <a:latin typeface="Cambria Math" panose="02040503050406030204" pitchFamily="18" charset="0"/>
                                      <a:ea typeface="Times New Roman" panose="02020603050405020304" pitchFamily="18" charset="0"/>
                                      <a:cs typeface="Times New Roman" panose="02020603050405020304" pitchFamily="18" charset="0"/>
                                    </a:rPr>
                                    <m:t>,</m:t>
                                  </m:r>
                                  <m:r>
                                    <a:rPr lang="en-NO" sz="1600" i="1">
                                      <a:latin typeface="Cambria Math" panose="02040503050406030204" pitchFamily="18" charset="0"/>
                                      <a:ea typeface="Times New Roman" panose="02020603050405020304" pitchFamily="18" charset="0"/>
                                      <a:cs typeface="Times New Roman" panose="02020603050405020304" pitchFamily="18" charset="0"/>
                                    </a:rPr>
                                    <m:t>𝑐</m:t>
                                  </m:r>
                                </m:sub>
                              </m:sSub>
                              <m:func>
                                <m:funcPr>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NO"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1−</m:t>
                                      </m:r>
                                      <m:d>
                                        <m:dPr>
                                          <m:ctrlPr>
                                            <a:rPr lang="en-NO" sz="16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N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NO" sz="1600" i="1">
                                                  <a:latin typeface="Cambria Math" panose="02040503050406030204" pitchFamily="18" charset="0"/>
                                                  <a:ea typeface="Times New Roman" panose="02020603050405020304" pitchFamily="18" charset="0"/>
                                                  <a:cs typeface="Times New Roman" panose="02020603050405020304" pitchFamily="18" charset="0"/>
                                                </a:rPr>
                                                <m:t>𝑝</m:t>
                                              </m:r>
                                            </m:e>
                                            <m:sub>
                                              <m:r>
                                                <a:rPr lang="en-NO" sz="1600" i="1">
                                                  <a:latin typeface="Cambria Math" panose="02040503050406030204" pitchFamily="18" charset="0"/>
                                                  <a:ea typeface="Times New Roman" panose="02020603050405020304" pitchFamily="18" charset="0"/>
                                                  <a:cs typeface="Times New Roman" panose="02020603050405020304" pitchFamily="18" charset="0"/>
                                                </a:rPr>
                                                <m:t>𝑖</m:t>
                                              </m:r>
                                              <m:r>
                                                <a:rPr lang="en-NO" sz="1600" i="1">
                                                  <a:latin typeface="Cambria Math" panose="02040503050406030204" pitchFamily="18" charset="0"/>
                                                  <a:ea typeface="Times New Roman" panose="02020603050405020304" pitchFamily="18" charset="0"/>
                                                  <a:cs typeface="Times New Roman" panose="02020603050405020304" pitchFamily="18" charset="0"/>
                                                </a:rPr>
                                                <m:t>,</m:t>
                                              </m:r>
                                              <m:r>
                                                <a:rPr lang="en-NO" sz="1600" i="1">
                                                  <a:latin typeface="Cambria Math" panose="02040503050406030204" pitchFamily="18" charset="0"/>
                                                  <a:ea typeface="Times New Roman" panose="02020603050405020304" pitchFamily="18" charset="0"/>
                                                  <a:cs typeface="Times New Roman" panose="02020603050405020304" pitchFamily="18" charset="0"/>
                                                </a:rPr>
                                                <m:t>𝑐</m:t>
                                              </m:r>
                                            </m:sub>
                                          </m:sSub>
                                        </m:e>
                                      </m:d>
                                    </m:e>
                                  </m:d>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log</m:t>
                                  </m:r>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latin typeface="Cambria Math" panose="02040503050406030204" pitchFamily="18" charset="0"/>
                                          <a:ea typeface="Times New Roman" panose="02020603050405020304" pitchFamily="18" charset="0"/>
                                          <a:cs typeface="Times New Roman" panose="02020603050405020304" pitchFamily="18" charset="0"/>
                                        </a:rPr>
                                        <m:t>1−</m:t>
                                      </m:r>
                                      <m:d>
                                        <m:dPr>
                                          <m:ctrlPr>
                                            <a:rPr lang="en-NO" sz="16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N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NO" sz="1600" i="1">
                                                  <a:latin typeface="Cambria Math" panose="02040503050406030204" pitchFamily="18" charset="0"/>
                                                  <a:ea typeface="Times New Roman" panose="02020603050405020304" pitchFamily="18" charset="0"/>
                                                  <a:cs typeface="Times New Roman" panose="02020603050405020304" pitchFamily="18" charset="0"/>
                                                </a:rPr>
                                                <m:t>𝑝</m:t>
                                              </m:r>
                                            </m:e>
                                            <m:sub>
                                              <m:r>
                                                <a:rPr lang="en-NO" sz="1600" i="1">
                                                  <a:latin typeface="Cambria Math" panose="02040503050406030204" pitchFamily="18" charset="0"/>
                                                  <a:ea typeface="Times New Roman" panose="02020603050405020304" pitchFamily="18" charset="0"/>
                                                  <a:cs typeface="Times New Roman" panose="02020603050405020304" pitchFamily="18" charset="0"/>
                                                </a:rPr>
                                                <m:t>𝑖</m:t>
                                              </m:r>
                                              <m:r>
                                                <a:rPr lang="en-NO" sz="1600" i="1">
                                                  <a:latin typeface="Cambria Math" panose="02040503050406030204" pitchFamily="18" charset="0"/>
                                                  <a:ea typeface="Times New Roman" panose="02020603050405020304" pitchFamily="18" charset="0"/>
                                                  <a:cs typeface="Times New Roman" panose="02020603050405020304" pitchFamily="18" charset="0"/>
                                                </a:rPr>
                                                <m:t>,</m:t>
                                              </m:r>
                                              <m:r>
                                                <a:rPr lang="en-NO" sz="1600" i="1">
                                                  <a:latin typeface="Cambria Math" panose="02040503050406030204" pitchFamily="18" charset="0"/>
                                                  <a:ea typeface="Times New Roman" panose="02020603050405020304" pitchFamily="18" charset="0"/>
                                                  <a:cs typeface="Times New Roman" panose="02020603050405020304" pitchFamily="18" charset="0"/>
                                                </a:rPr>
                                                <m:t>𝑐</m:t>
                                              </m:r>
                                            </m:sub>
                                          </m:sSub>
                                        </m:e>
                                      </m:d>
                                    </m:e>
                                  </m:d>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m:t>
                                  </m:r>
                                </m:e>
                              </m:func>
                            </m:e>
                          </m:nary>
                        </m:e>
                      </m:nary>
                    </m:oMath>
                  </m:oMathPara>
                </a14:m>
                <a:endParaRPr lang="en-NO" sz="1600" dirty="0">
                  <a:effectLst/>
                  <a:latin typeface="Calibri" panose="020F0502020204030204" pitchFamily="34" charset="0"/>
                  <a:ea typeface="Calibri" panose="020F0502020204030204" pitchFamily="34" charset="0"/>
                  <a:cs typeface="Times New Roman" panose="02020603050405020304" pitchFamily="18" charset="0"/>
                </a:endParaRPr>
              </a:p>
              <a:p>
                <a:r>
                  <a:rPr lang="en-NO"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NO"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A9AA0E25-5F5B-F313-E2D6-6583A98DF1C8}"/>
                  </a:ext>
                </a:extLst>
              </p:cNvPr>
              <p:cNvSpPr txBox="1">
                <a:spLocks noRot="1" noChangeAspect="1" noMove="1" noResize="1" noEditPoints="1" noAdjustHandles="1" noChangeArrowheads="1" noChangeShapeType="1" noTextEdit="1"/>
              </p:cNvSpPr>
              <p:nvPr/>
            </p:nvSpPr>
            <p:spPr>
              <a:xfrm>
                <a:off x="3437466" y="1599146"/>
                <a:ext cx="5072069" cy="1298241"/>
              </a:xfrm>
              <a:prstGeom prst="rect">
                <a:avLst/>
              </a:prstGeom>
              <a:blipFill>
                <a:blip r:embed="rId3"/>
                <a:stretch>
                  <a:fillRect l="-2244" t="-37500" b="-72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2080CE5-C1B9-8982-0A71-23190DF4DA8B}"/>
                  </a:ext>
                </a:extLst>
              </p:cNvPr>
              <p:cNvSpPr txBox="1"/>
              <p:nvPr/>
            </p:nvSpPr>
            <p:spPr>
              <a:xfrm>
                <a:off x="3020993" y="2781524"/>
                <a:ext cx="4572000" cy="12155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NO"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𝑙𝑜𝑐</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𝑎𝑙𝑖𝑠𝑎𝑡𝑖𝑜𝑛</m:t>
                          </m:r>
                        </m:sub>
                      </m:s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𝑁</m:t>
                          </m:r>
                        </m:den>
                      </m:f>
                      <m:nary>
                        <m:naryPr>
                          <m:chr m:val="∑"/>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𝑁</m:t>
                          </m:r>
                        </m:sup>
                        <m:e>
                          <m:nary>
                            <m:naryPr>
                              <m:chr m:val="∑"/>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NO" sz="1600" i="1" smtClean="0">
                                  <a:effectLst/>
                                  <a:latin typeface="Cambria Math" panose="02040503050406030204" pitchFamily="18" charset="0"/>
                                  <a:ea typeface="Times New Roman" panose="02020603050405020304" pitchFamily="18" charset="0"/>
                                  <a:cs typeface="Times New Roman" panose="02020603050405020304" pitchFamily="18" charset="0"/>
                                </a:rPr>
                                <m:t>1</m:t>
                              </m:r>
                              <m:d>
                                <m:dPr>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𝑡𝑖</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NO"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NO" sz="1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e>
                          </m:nary>
                        </m:e>
                      </m:nary>
                    </m:oMath>
                  </m:oMathPara>
                </a14:m>
                <a:endParaRPr lang="en-NO" sz="2800" dirty="0">
                  <a:effectLst/>
                  <a:latin typeface="Calibri" panose="020F0502020204030204" pitchFamily="34" charset="0"/>
                  <a:ea typeface="Calibri" panose="020F0502020204030204" pitchFamily="34" charset="0"/>
                  <a:cs typeface="Times New Roman" panose="02020603050405020304" pitchFamily="18" charset="0"/>
                </a:endParaRPr>
              </a:p>
              <a:p>
                <a:r>
                  <a:rPr lang="en-NO"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NO"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62080CE5-C1B9-8982-0A71-23190DF4DA8B}"/>
                  </a:ext>
                </a:extLst>
              </p:cNvPr>
              <p:cNvSpPr txBox="1">
                <a:spLocks noRot="1" noChangeAspect="1" noMove="1" noResize="1" noEditPoints="1" noAdjustHandles="1" noChangeArrowheads="1" noChangeShapeType="1" noTextEdit="1"/>
              </p:cNvSpPr>
              <p:nvPr/>
            </p:nvSpPr>
            <p:spPr>
              <a:xfrm>
                <a:off x="3020993" y="2781524"/>
                <a:ext cx="4572000" cy="1215526"/>
              </a:xfrm>
              <a:prstGeom prst="rect">
                <a:avLst/>
              </a:prstGeom>
              <a:blipFill>
                <a:blip r:embed="rId4"/>
                <a:stretch>
                  <a:fillRect t="-61856" b="-62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897D4E-4E18-28F1-E342-1641B27D518A}"/>
                  </a:ext>
                </a:extLst>
              </p:cNvPr>
              <p:cNvSpPr txBox="1"/>
              <p:nvPr/>
            </p:nvSpPr>
            <p:spPr>
              <a:xfrm>
                <a:off x="2967786" y="4140649"/>
                <a:ext cx="4572000" cy="12775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NO" sz="1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NO" sz="14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NO" sz="1400" i="1">
                              <a:effectLst/>
                              <a:latin typeface="Cambria Math" panose="02040503050406030204" pitchFamily="18" charset="0"/>
                              <a:ea typeface="Times New Roman" panose="02020603050405020304" pitchFamily="18" charset="0"/>
                              <a:cs typeface="Times New Roman" panose="02020603050405020304" pitchFamily="18" charset="0"/>
                            </a:rPr>
                            <m:t>𝑚𝑎𝑡𝑐h</m:t>
                          </m:r>
                        </m:sub>
                      </m:sSub>
                      <m:r>
                        <a:rPr lang="en-NO"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NO"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NO" sz="1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den>
                      </m:f>
                      <m:nary>
                        <m:naryPr>
                          <m:chr m:val="∑"/>
                          <m:ctrlPr>
                            <a:rPr lang="en-NO" sz="14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NO" sz="1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NO" sz="14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NO" sz="1400" i="1">
                              <a:effectLst/>
                              <a:latin typeface="Cambria Math" panose="02040503050406030204" pitchFamily="18" charset="0"/>
                              <a:ea typeface="Times New Roman" panose="02020603050405020304" pitchFamily="18" charset="0"/>
                              <a:cs typeface="Times New Roman" panose="02020603050405020304" pitchFamily="18" charset="0"/>
                            </a:rPr>
                            <m:t>𝑁</m:t>
                          </m:r>
                        </m:sup>
                        <m:e>
                          <m:nary>
                            <m:naryPr>
                              <m:chr m:val="∑"/>
                              <m:ctrlPr>
                                <a:rPr lang="en-NO"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𝑗</m:t>
                              </m:r>
                              <m:r>
                                <a:rPr lang="en-NO" sz="14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𝑚</m:t>
                              </m:r>
                            </m:sup>
                            <m:e>
                              <m:sSub>
                                <m:sSubPr>
                                  <m:ctrlPr>
                                    <a:rPr lang="en-NO"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b="0" i="0" smtClean="0">
                                      <a:effectLst/>
                                      <a:latin typeface="Cambria Math" panose="02040503050406030204" pitchFamily="18" charset="0"/>
                                      <a:ea typeface="Times New Roman" panose="02020603050405020304" pitchFamily="18" charset="0"/>
                                      <a:cs typeface="Times New Roman" panose="02020603050405020304" pitchFamily="18" charset="0"/>
                                    </a:rPr>
                                    <m:t>W</m:t>
                                  </m:r>
                                </m:e>
                                <m:sub>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e>
                      </m:nary>
                    </m:oMath>
                  </m:oMathPara>
                </a14:m>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NO"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NO"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9D897D4E-4E18-28F1-E342-1641B27D518A}"/>
                  </a:ext>
                </a:extLst>
              </p:cNvPr>
              <p:cNvSpPr txBox="1">
                <a:spLocks noRot="1" noChangeAspect="1" noMove="1" noResize="1" noEditPoints="1" noAdjustHandles="1" noChangeArrowheads="1" noChangeShapeType="1" noTextEdit="1"/>
              </p:cNvSpPr>
              <p:nvPr/>
            </p:nvSpPr>
            <p:spPr>
              <a:xfrm>
                <a:off x="2967786" y="4140649"/>
                <a:ext cx="4572000" cy="1277594"/>
              </a:xfrm>
              <a:prstGeom prst="rect">
                <a:avLst/>
              </a:prstGeom>
              <a:blipFill>
                <a:blip r:embed="rId5"/>
                <a:stretch>
                  <a:fillRect t="-50000" b="-36275"/>
                </a:stretch>
              </a:blipFill>
            </p:spPr>
            <p:txBody>
              <a:bodyPr/>
              <a:lstStyle/>
              <a:p>
                <a:r>
                  <a:rPr lang="en-US">
                    <a:noFill/>
                  </a:rPr>
                  <a:t> </a:t>
                </a:r>
              </a:p>
            </p:txBody>
          </p:sp>
        </mc:Fallback>
      </mc:AlternateContent>
    </p:spTree>
    <p:extLst>
      <p:ext uri="{BB962C8B-B14F-4D97-AF65-F5344CB8AC3E}">
        <p14:creationId xmlns:p14="http://schemas.microsoft.com/office/powerpoint/2010/main" val="469405682"/>
      </p:ext>
    </p:extLst>
  </p:cSld>
  <p:clrMapOvr>
    <a:masterClrMapping/>
  </p:clrMapOvr>
</p:sld>
</file>

<file path=ppt/theme/theme1.xml><?xml version="1.0" encoding="utf-8"?>
<a:theme xmlns:a="http://schemas.openxmlformats.org/drawingml/2006/main" name="HIOF-template-7.13.Presentasjonsmal-ENG-v.0.0.2">
  <a:themeElements>
    <a:clrScheme name="HIOF-palett">
      <a:dk1>
        <a:srgbClr val="101820"/>
      </a:dk1>
      <a:lt1>
        <a:srgbClr val="101820"/>
      </a:lt1>
      <a:dk2>
        <a:srgbClr val="EDEBE9"/>
      </a:dk2>
      <a:lt2>
        <a:srgbClr val="FFFFFF"/>
      </a:lt2>
      <a:accent1>
        <a:srgbClr val="3CBFAE"/>
      </a:accent1>
      <a:accent2>
        <a:srgbClr val="C76D62"/>
      </a:accent2>
      <a:accent3>
        <a:srgbClr val="457A7C"/>
      </a:accent3>
      <a:accent4>
        <a:srgbClr val="D7D2CB"/>
      </a:accent4>
      <a:accent5>
        <a:srgbClr val="978794"/>
      </a:accent5>
      <a:accent6>
        <a:srgbClr val="C0B8B0"/>
      </a:accent6>
      <a:hlink>
        <a:srgbClr val="457A7C"/>
      </a:hlink>
      <a:folHlink>
        <a:srgbClr val="3CBFAE"/>
      </a:folHlink>
    </a:clrScheme>
    <a:fontScheme name="Office klassisk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IOF-template-7.13.Presentasjonsmal-ENG-v.1.1.0" id="{6562F666-66CC-AA49-A9BC-14FA587A2EAE}" vid="{39648153-586F-DF4A-84A6-DFC5D724916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1575</TotalTime>
  <Words>3459</Words>
  <Application>Microsoft Macintosh PowerPoint</Application>
  <PresentationFormat>On-screen Show (16:9)</PresentationFormat>
  <Paragraphs>319</Paragraphs>
  <Slides>35</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 Math</vt:lpstr>
      <vt:lpstr>Helvetica</vt:lpstr>
      <vt:lpstr>Söhne</vt:lpstr>
      <vt:lpstr>Source Sans Pro</vt:lpstr>
      <vt:lpstr>HIOF-template-7.13.Presentasjonsmal-ENG-v.0.0.2</vt:lpstr>
      <vt:lpstr>Presentation-1 on Chosen Advanced ML Technique –EfficientDet  Advanced Machine Learning ITI41820</vt:lpstr>
      <vt:lpstr>What is Object Detection?  Simply put – Classification and Localisation!</vt:lpstr>
      <vt:lpstr>1. What is this technique / algorithm?</vt:lpstr>
      <vt:lpstr>2. Why EfficientDet special?</vt:lpstr>
      <vt:lpstr>3.1 How is it different from other similar techniques </vt:lpstr>
      <vt:lpstr>3.2 How is it different from other similar techniques </vt:lpstr>
      <vt:lpstr>3.3 Practical Example</vt:lpstr>
      <vt:lpstr>4.1 Working Principle</vt:lpstr>
      <vt:lpstr>4.2 Working Principle</vt:lpstr>
      <vt:lpstr>5. Advantages and Disadvantages</vt:lpstr>
      <vt:lpstr>6.1 Probable Practical Application</vt:lpstr>
      <vt:lpstr>6.2 Why EfficientDet for this application than other OSOD like YOLO, SSD, RetinaNet</vt:lpstr>
      <vt:lpstr>Planned Novel Contributions</vt:lpstr>
      <vt:lpstr>Thank You! Questions? References:</vt:lpstr>
      <vt:lpstr>Probable Question</vt:lpstr>
      <vt:lpstr> Presentation-2 Detection and Classification of Maritime objects using EfficientDet Advanced Machine Learning ITI41820</vt:lpstr>
      <vt:lpstr>PowerPoint Presentation</vt:lpstr>
      <vt:lpstr>Part A.2: What are the challenges related to the application?</vt:lpstr>
      <vt:lpstr>Part A.3.1: Why Object Detection suitable to handle the application</vt:lpstr>
      <vt:lpstr>Part A.3.2: Why EfficientDet Object Detection suitable to handle the application</vt:lpstr>
      <vt:lpstr>Part A.4: What other alternative techniques / algorithm can be applied to handle this application?</vt:lpstr>
      <vt:lpstr>Part A.5: Why do you think your selected technique / algorithm is better than alternatives?</vt:lpstr>
      <vt:lpstr>Part B.1: What are your selected articles?</vt:lpstr>
      <vt:lpstr>Part B.2: Why do you think your selected articles are related to your work?</vt:lpstr>
      <vt:lpstr>Part B.2: Why do you think your selected articles are related to your work?</vt:lpstr>
      <vt:lpstr>Part B.3.1:  [1] Why I need to use baseline algorithm?</vt:lpstr>
      <vt:lpstr>Part B.3.2: [2] Motivation for using EfficientDet than YOLO. </vt:lpstr>
      <vt:lpstr>Part B.3.3: [3] Motivation why EffDet is good in noisy</vt:lpstr>
      <vt:lpstr>Part B.3.4: [4]</vt:lpstr>
      <vt:lpstr>Part B.3.5: [5]</vt:lpstr>
      <vt:lpstr>Part C.1: The idea, platform, and system of your own implementation</vt:lpstr>
      <vt:lpstr>Part C.2: Results</vt:lpstr>
      <vt:lpstr>Part C.3: Analysis</vt:lpstr>
      <vt:lpstr>Miscellaneous</vt:lpstr>
      <vt:lpstr>Thank You! Questions?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Presentation-1 Technique</dc:title>
  <dc:subject/>
  <dc:creator>Sanyam Jain</dc:creator>
  <cp:keywords/>
  <dc:description/>
  <cp:lastModifiedBy>Sanyam Jain</cp:lastModifiedBy>
  <cp:revision>503</cp:revision>
  <dcterms:created xsi:type="dcterms:W3CDTF">2023-02-04T11:21:56Z</dcterms:created>
  <dcterms:modified xsi:type="dcterms:W3CDTF">2023-03-22T17:54:40Z</dcterms:modified>
  <cp:category/>
</cp:coreProperties>
</file>