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>
      <p:cViewPr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29A7-166C-3F5B-9B49-05249DA10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FC23-BA3C-C7F0-8AF9-B85F61C5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251B-DBDD-7ED3-BB57-28EEC4E0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51B-EBB9-3082-5236-93019A2E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74D4-03ED-98D7-2135-7934D90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BF47-0224-CDED-204E-C16D586A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65C65-4182-A94D-E52A-5E68BEFFA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8147-F409-A674-BA43-9A539D23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6E81-C9DC-CD58-25A6-D80FEA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0218-0B6E-95DB-449C-9706D736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08BE2-897A-CB0C-942E-F83E7610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6B59B-9996-982B-FD94-91AAEA86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7A06-A460-08E5-A022-A4A6AB6D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E26F-F807-166A-BD33-B58D8309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0970-7EF4-DF2E-7869-20EE69E7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46E8-CD2A-19CB-AD5A-36B6FF8A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0360-DF83-3CEB-CA80-3B076384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0482-4F0F-E041-1EE3-1CDFDC52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C742-EE17-0D7D-81E8-1AE74B80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7387-E26F-09FE-0520-7E310C4C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8CB5-9AE4-493D-9C1F-3C7DAC43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1994-DFBC-6E3F-6780-9CAD747B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1E22-0B64-2843-0E4B-31064F42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254F-36D3-7B17-E5D8-F9109A3D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F639-882E-8044-5090-079F92AA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E00-58FE-ECCA-6D93-8D299AA1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28B7-09C9-B229-6E42-8B1137C9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1B25-ED75-7F0E-759F-E08A0E1B6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CD518-CE5E-B101-EFC1-7784D67A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39A5-D550-E8BD-39ED-A262E965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9BFA-6A05-B894-F56F-5D04217A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376B-0938-1FC1-21E6-01E74C8B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471B-EF82-B623-1CD6-BA42159D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C849E-767D-AFBC-76FB-9DCCC73D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B49D6-CD49-1189-3126-D036F87E6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999E9-64BA-6033-41E9-9C9A260A1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EE777-DD07-8D9E-4D4F-80F03651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89088-BBA1-12AA-9B58-90A2653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20370-0007-7346-A4E2-419818E6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3444-931B-EE92-279D-C1C96886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E95A-E896-85B9-E43D-C1038803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F6644-B66E-96F9-D3D5-504CA80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6F5F-03A3-2CD5-C22C-A0A91B3E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3131-0362-015D-C304-30B2C674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B6D9A-2883-9860-D8B2-3BC0077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0394-1A45-B2E6-8A3F-C5F7DD1F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ED6E-4760-C1B7-3348-4B83F0E6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815F-DC32-F578-7FB9-75E2E66D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197D-241D-74BA-F96C-233112F9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172D-7224-F468-09EE-9B017C86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6FA4A-F181-4334-1E21-1F70DF62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6DD8-F56B-FA61-0827-D14DC33B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6F4B-34E1-0DA9-F4E8-DD73087D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F65FE-7DA5-B589-B4BD-D769D722C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A8389-792F-08A6-7168-924768D0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A0018-9E93-C73C-E406-A8708A57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02E65-197E-7920-4127-FF2C823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8F087-6CA7-2270-7F5A-33271C43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4BF4D-E9D3-8671-6C64-DFB17E32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DD5E-4DFD-4326-71A0-BEBE264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364E-1400-FD17-64AD-D3343952A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CBA0-8F6C-734B-9C8C-7ECE0484F43F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A2F0-346E-B47E-4D81-99C7691B2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90A1-5BB5-2344-DC0B-620B976FE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6B8C-8735-B944-BA3B-EA130D18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8E3F11-1E0D-F0BB-EBE6-2BE15508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02420"/>
              </p:ext>
            </p:extLst>
          </p:nvPr>
        </p:nvGraphicFramePr>
        <p:xfrm>
          <a:off x="651778" y="776127"/>
          <a:ext cx="2416630" cy="412558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208315">
                  <a:extLst>
                    <a:ext uri="{9D8B030D-6E8A-4147-A177-3AD203B41FA5}">
                      <a16:colId xmlns:a16="http://schemas.microsoft.com/office/drawing/2014/main" val="2350917256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1372412865"/>
                    </a:ext>
                  </a:extLst>
                </a:gridCol>
              </a:tblGrid>
              <a:tr h="299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Configuration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130562239"/>
                  </a:ext>
                </a:extLst>
              </a:tr>
              <a:tr h="546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Environment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Linux (Ubuntu-Like)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191033087"/>
                  </a:ext>
                </a:extLst>
              </a:tr>
              <a:tr h="546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Service Provider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Amazon AWS (EC2)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35553388"/>
                  </a:ext>
                </a:extLst>
              </a:tr>
              <a:tr h="546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Instance Family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p3dn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562520834"/>
                  </a:ext>
                </a:extLst>
              </a:tr>
              <a:tr h="546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vCPU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96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489350441"/>
                  </a:ext>
                </a:extLst>
              </a:tr>
              <a:tr h="546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Memory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76 GiB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98748420"/>
                  </a:ext>
                </a:extLst>
              </a:tr>
              <a:tr h="546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Cost (per hour)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31.2 USD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936004719"/>
                  </a:ext>
                </a:extLst>
              </a:tr>
              <a:tr h="5466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GPU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NVIDIA V100 </a:t>
                      </a:r>
                      <a:r>
                        <a:rPr lang="en-US" sz="1200" dirty="0" err="1">
                          <a:effectLst/>
                        </a:rPr>
                        <a:t>TensorCore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0301308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FEA88-E6A9-E3B4-0B6A-29A679E3C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0694"/>
              </p:ext>
            </p:extLst>
          </p:nvPr>
        </p:nvGraphicFramePr>
        <p:xfrm>
          <a:off x="3085908" y="776131"/>
          <a:ext cx="2757804" cy="412960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1414432581"/>
                    </a:ext>
                  </a:extLst>
                </a:gridCol>
                <a:gridCol w="1337377">
                  <a:extLst>
                    <a:ext uri="{9D8B030D-6E8A-4147-A177-3AD203B41FA5}">
                      <a16:colId xmlns:a16="http://schemas.microsoft.com/office/drawing/2014/main" val="3403111760"/>
                    </a:ext>
                  </a:extLst>
                </a:gridCol>
              </a:tblGrid>
              <a:tr h="2868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Hyperparameter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 (YOLOv5)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725544478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Epochs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350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487084464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Classes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18662134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Backbone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CSP Darknet 53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112785239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Bottleneck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/>
                        </a:rPr>
                        <a:t>PANet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806879198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Head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Yolov3 like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796849400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Train Data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7000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806049949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Val Data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2000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937837064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Test Data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1000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154207487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Annotation/Mask format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YOLO TXT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49177820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Optimizer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SGD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58366437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Learning rate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0.1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783622871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Weight Decay (prevent overfit)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0.0005 (Default)</a:t>
                      </a:r>
                      <a:endParaRPr lang="en-NO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598159766"/>
                  </a:ext>
                </a:extLst>
              </a:tr>
              <a:tr h="282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Activation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Leaky </a:t>
                      </a:r>
                      <a:r>
                        <a:rPr lang="en-US" sz="1200" dirty="0" err="1">
                          <a:effectLst/>
                        </a:rPr>
                        <a:t>ReLU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1231808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C07D8-DC02-5558-8CE3-CAAE58871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23653"/>
              </p:ext>
            </p:extLst>
          </p:nvPr>
        </p:nvGraphicFramePr>
        <p:xfrm>
          <a:off x="5843712" y="776130"/>
          <a:ext cx="1337377" cy="412559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37377">
                  <a:extLst>
                    <a:ext uri="{9D8B030D-6E8A-4147-A177-3AD203B41FA5}">
                      <a16:colId xmlns:a16="http://schemas.microsoft.com/office/drawing/2014/main" val="3403111760"/>
                    </a:ext>
                  </a:extLst>
                </a:gridCol>
              </a:tblGrid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 (</a:t>
                      </a:r>
                      <a:r>
                        <a:rPr lang="en-US" sz="1200" dirty="0" err="1">
                          <a:effectLst/>
                        </a:rPr>
                        <a:t>EffDet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725544478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350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487084464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6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18662134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/>
                        </a:rPr>
                        <a:t>EfficientNet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112785239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/>
                        </a:rPr>
                        <a:t>BiFPN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998135910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Yolov3 like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576425137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7000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293728103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2000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937837064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1000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154207487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COCO JSON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49177820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SGD + Adam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58366437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Adaptive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783622871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0.0005 (Default)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598159766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Leaky </a:t>
                      </a:r>
                      <a:r>
                        <a:rPr lang="en-US" sz="1200" b="0" dirty="0" err="1">
                          <a:effectLst/>
                        </a:rPr>
                        <a:t>ReLU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1231808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19AF68-4BDA-9AA5-6AC7-1DD1F8B9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86865"/>
              </p:ext>
            </p:extLst>
          </p:nvPr>
        </p:nvGraphicFramePr>
        <p:xfrm>
          <a:off x="7181089" y="776129"/>
          <a:ext cx="1337377" cy="412559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37377">
                  <a:extLst>
                    <a:ext uri="{9D8B030D-6E8A-4147-A177-3AD203B41FA5}">
                      <a16:colId xmlns:a16="http://schemas.microsoft.com/office/drawing/2014/main" val="3403111760"/>
                    </a:ext>
                  </a:extLst>
                </a:gridCol>
              </a:tblGrid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 (DT2)</a:t>
                      </a:r>
                      <a:endParaRPr lang="en-NO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725544478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350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487084464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6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18662134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/>
                        </a:rPr>
                        <a:t>ResNet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112785239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RPN+FPN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194024032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RPN+RCNN</a:t>
                      </a: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568625417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7000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293728103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2000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937837064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1000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4154207487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COCO JSON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349177820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SGD + Adam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58366437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Adaptive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2783622871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0.0005 (Default)</a:t>
                      </a:r>
                      <a:endParaRPr lang="en-NO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598159766"/>
                  </a:ext>
                </a:extLst>
              </a:tr>
              <a:tr h="294685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effectLst/>
                        </a:rPr>
                        <a:t>Sigmoid (</a:t>
                      </a:r>
                      <a:r>
                        <a:rPr lang="en-US" sz="700" b="0" dirty="0" err="1">
                          <a:effectLst/>
                        </a:rPr>
                        <a:t>Bbox</a:t>
                      </a:r>
                      <a:r>
                        <a:rPr lang="en-US" sz="700" b="0" dirty="0">
                          <a:effectLst/>
                        </a:rPr>
                        <a:t>) +</a:t>
                      </a:r>
                    </a:p>
                    <a:p>
                      <a:pPr algn="ctr"/>
                      <a:r>
                        <a:rPr lang="en-US" sz="700" b="0" dirty="0" err="1">
                          <a:effectLst/>
                        </a:rPr>
                        <a:t>Softmax</a:t>
                      </a:r>
                      <a:r>
                        <a:rPr lang="en-US" sz="700" b="0" dirty="0">
                          <a:effectLst/>
                        </a:rPr>
                        <a:t> (Class)</a:t>
                      </a:r>
                      <a:endParaRPr lang="en-NO" sz="7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3261" marR="83261" marT="0" marB="0"/>
                </a:tc>
                <a:extLst>
                  <a:ext uri="{0D108BD9-81ED-4DB2-BD59-A6C34878D82A}">
                    <a16:rowId xmlns:a16="http://schemas.microsoft.com/office/drawing/2014/main" val="112318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82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144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5</cp:revision>
  <dcterms:created xsi:type="dcterms:W3CDTF">2023-04-21T22:44:13Z</dcterms:created>
  <dcterms:modified xsi:type="dcterms:W3CDTF">2023-04-21T23:01:37Z</dcterms:modified>
</cp:coreProperties>
</file>