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67" r:id="rId4"/>
    <p:sldId id="268" r:id="rId5"/>
    <p:sldId id="269" r:id="rId6"/>
    <p:sldId id="271" r:id="rId7"/>
    <p:sldId id="272" r:id="rId8"/>
    <p:sldId id="270" r:id="rId9"/>
    <p:sldId id="273" r:id="rId10"/>
    <p:sldId id="274" r:id="rId11"/>
    <p:sldId id="275" r:id="rId12"/>
    <p:sldId id="276" r:id="rId13"/>
    <p:sldId id="277" r:id="rId14"/>
    <p:sldId id="261" r:id="rId15"/>
    <p:sldId id="278" r:id="rId16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6CD"/>
    <a:srgbClr val="C8C2BE"/>
    <a:srgbClr val="A396A3"/>
    <a:srgbClr val="D77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1"/>
    <p:restoredTop sz="96197"/>
  </p:normalViewPr>
  <p:slideViewPr>
    <p:cSldViewPr snapToGrid="0" snapToObjects="1">
      <p:cViewPr varScale="1">
        <p:scale>
          <a:sx n="219" d="100"/>
          <a:sy n="219" d="100"/>
        </p:scale>
        <p:origin x="184" y="5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0" d="100"/>
        <a:sy n="170" d="100"/>
      </p:scale>
      <p:origin x="0" y="0"/>
    </p:cViewPr>
  </p:notesTextViewPr>
  <p:notesViewPr>
    <p:cSldViewPr snapToGrid="0" snapToObjects="1">
      <p:cViewPr varScale="1">
        <p:scale>
          <a:sx n="170" d="100"/>
          <a:sy n="170" d="100"/>
        </p:scale>
        <p:origin x="65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5ACB-6D39-BD4E-B219-F3F80F4D5658}" type="datetimeFigureOut">
              <a:rPr lang="nb-NO" smtClean="0">
                <a:latin typeface="Source Sans Pro" charset="0"/>
                <a:ea typeface="Source Sans Pro" charset="0"/>
                <a:cs typeface="Source Sans Pro" charset="0"/>
              </a:rPr>
              <a:t>23.02.2023</a:t>
            </a:fld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3D036-F3E9-EE46-9B35-EC7759C2F543}" type="slidenum">
              <a:rPr lang="nb-NO" smtClean="0">
                <a:latin typeface="Source Sans Pro" charset="0"/>
                <a:ea typeface="Source Sans Pro" charset="0"/>
                <a:cs typeface="Source Sans Pro" charset="0"/>
              </a:rPr>
              <a:t>‹#›</a:t>
            </a:fld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154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69444867-3A3C-8F4F-AA72-C1B9EB729F72}" type="datetimeFigureOut">
              <a:rPr lang="nb-NO" smtClean="0"/>
              <a:pPr/>
              <a:t>23.02.2023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F45C457E-F630-C147-B67D-734B6B1CD9DE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3081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457E-F630-C147-B67D-734B6B1CD9DE}" type="slidenum">
              <a:rPr lang="nb-NO" smtClean="0">
                <a:latin typeface="Source Sans Pro" charset="0"/>
                <a:ea typeface="Source Sans Pro" charset="0"/>
                <a:cs typeface="Source Sans Pro" charset="0"/>
              </a:rPr>
              <a:t>1</a:t>
            </a:fld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66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457E-F630-C147-B67D-734B6B1CD9DE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7439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457E-F630-C147-B67D-734B6B1CD9DE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6590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457E-F630-C147-B67D-734B6B1CD9DE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4766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457E-F630-C147-B67D-734B6B1CD9DE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6381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457E-F630-C147-B67D-734B6B1CD9DE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457E-F630-C147-B67D-734B6B1CD9DE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679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="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457E-F630-C147-B67D-734B6B1CD9D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374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457E-F630-C147-B67D-734B6B1CD9D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2787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457E-F630-C147-B67D-734B6B1CD9D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8518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457E-F630-C147-B67D-734B6B1CD9D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874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457E-F630-C147-B67D-734B6B1CD9DE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4882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457E-F630-C147-B67D-734B6B1CD9DE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5893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457E-F630-C147-B67D-734B6B1CD9DE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848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457E-F630-C147-B67D-734B6B1CD9DE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853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1pPr>
          </a:lstStyle>
          <a:p>
            <a:pPr rtl="0"/>
            <a:r>
              <a:rPr lang="nb-NO" dirty="0" err="1">
                <a:effectLst/>
              </a:rPr>
              <a:t>Click</a:t>
            </a:r>
            <a:r>
              <a:rPr lang="nb-NO" dirty="0">
                <a:effectLst/>
              </a:rPr>
              <a:t> to </a:t>
            </a:r>
            <a:r>
              <a:rPr lang="nb-NO" dirty="0" err="1">
                <a:effectLst/>
              </a:rPr>
              <a:t>edit</a:t>
            </a:r>
            <a:r>
              <a:rPr lang="nb-NO" dirty="0">
                <a:effectLst/>
              </a:rPr>
              <a:t> Master </a:t>
            </a:r>
            <a:r>
              <a:rPr lang="nb-NO" dirty="0" err="1">
                <a:effectLst/>
              </a:rPr>
              <a:t>text</a:t>
            </a:r>
            <a:r>
              <a:rPr lang="nb-NO" dirty="0">
                <a:effectLst/>
              </a:rPr>
              <a:t> styles</a:t>
            </a:r>
          </a:p>
          <a:p>
            <a:pPr lvl="1" rtl="0"/>
            <a:r>
              <a:rPr lang="nb-NO" dirty="0" err="1">
                <a:effectLst/>
              </a:rPr>
              <a:t>second</a:t>
            </a:r>
            <a:r>
              <a:rPr lang="nb-NO" dirty="0">
                <a:effectLst/>
              </a:rPr>
              <a:t> </a:t>
            </a:r>
            <a:r>
              <a:rPr lang="nb-NO" dirty="0" err="1">
                <a:effectLst/>
              </a:rPr>
              <a:t>level</a:t>
            </a:r>
            <a:endParaRPr lang="nb-NO" dirty="0">
              <a:effectLst/>
            </a:endParaRPr>
          </a:p>
          <a:p>
            <a:pPr lvl="2" rtl="0"/>
            <a:r>
              <a:rPr lang="nb-NO" dirty="0" err="1">
                <a:effectLst/>
              </a:rPr>
              <a:t>third</a:t>
            </a:r>
            <a:r>
              <a:rPr lang="nb-NO" dirty="0">
                <a:effectLst/>
              </a:rPr>
              <a:t> </a:t>
            </a:r>
            <a:r>
              <a:rPr lang="nb-NO" dirty="0" err="1">
                <a:effectLst/>
              </a:rPr>
              <a:t>level</a:t>
            </a:r>
            <a:endParaRPr lang="nb-NO" dirty="0">
              <a:effectLst/>
            </a:endParaRPr>
          </a:p>
          <a:p>
            <a:pPr lvl="3" rtl="0"/>
            <a:r>
              <a:rPr lang="nb-NO" dirty="0" err="1">
                <a:effectLst/>
              </a:rPr>
              <a:t>fourth</a:t>
            </a:r>
            <a:r>
              <a:rPr lang="nb-NO" dirty="0">
                <a:effectLst/>
              </a:rPr>
              <a:t> </a:t>
            </a:r>
            <a:r>
              <a:rPr lang="nb-NO" dirty="0" err="1">
                <a:effectLst/>
              </a:rPr>
              <a:t>level</a:t>
            </a:r>
            <a:endParaRPr lang="nb-NO" dirty="0">
              <a:effectLst/>
            </a:endParaRPr>
          </a:p>
          <a:p>
            <a:pPr lvl="4" rtl="0"/>
            <a:r>
              <a:rPr lang="nb-NO" dirty="0" err="1">
                <a:effectLst/>
              </a:rPr>
              <a:t>fifth</a:t>
            </a:r>
            <a:r>
              <a:rPr lang="nb-NO" dirty="0">
                <a:effectLst/>
              </a:rPr>
              <a:t> </a:t>
            </a:r>
            <a:r>
              <a:rPr lang="nb-NO" dirty="0" err="1">
                <a:effectLst/>
              </a:rPr>
              <a:t>level</a:t>
            </a:r>
            <a:endParaRPr lang="nb-NO" dirty="0">
              <a:effectLst/>
            </a:endParaRP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C812-2013-4249-A5D6-AA9D74EA37D3}" type="datetime1">
              <a:rPr lang="nb-NO" smtClean="0"/>
              <a:t>23.02.2023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First name Last name | Faculty</a:t>
            </a: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852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apittelside 1-Blaa">
    <p:bg>
      <p:bgPr>
        <a:solidFill>
          <a:srgbClr val="A396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1E3B7C-4BCE-0246-87A2-E17DC34110E8}" type="datetime1">
              <a:rPr lang="nb-NO" smtClean="0"/>
              <a:t>23.02.2023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b-NO"/>
              <a:t>First name Last name | Faculty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Kapittelside 1-Blaa">
    <p:bg>
      <p:bgPr>
        <a:solidFill>
          <a:srgbClr val="C8C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1E3B7C-4BCE-0246-87A2-E17DC34110E8}" type="datetime1">
              <a:rPr lang="nb-NO" smtClean="0"/>
              <a:pPr/>
              <a:t>23.02.2023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First </a:t>
            </a:r>
            <a:r>
              <a:rPr lang="nb-NO" err="1"/>
              <a:t>name</a:t>
            </a:r>
            <a:r>
              <a:rPr lang="nb-NO"/>
              <a:t> Last </a:t>
            </a:r>
            <a:r>
              <a:rPr lang="nb-NO" err="1"/>
              <a:t>name</a:t>
            </a:r>
            <a:r>
              <a:rPr lang="nb-NO"/>
              <a:t> | </a:t>
            </a:r>
            <a:r>
              <a:rPr lang="nb-NO" err="1"/>
              <a:t>Faculty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9" name="Bild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0" y="39869"/>
            <a:ext cx="3417145" cy="7647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telside 1-Hexag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2000"/>
            <a:ext cx="6075947" cy="199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/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439050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 dirty="0"/>
          </a:p>
        </p:txBody>
      </p:sp>
      <p:sp>
        <p:nvSpPr>
          <p:cNvPr id="8" name="Plassholder for dato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1961-C96F-8C4A-AC47-FCDB5782E20C}" type="datetime1">
              <a:rPr lang="nb-NO" smtClean="0"/>
              <a:t>23.02.2023</a:t>
            </a:fld>
            <a:endParaRPr lang="nb-NO"/>
          </a:p>
        </p:txBody>
      </p:sp>
      <p:sp>
        <p:nvSpPr>
          <p:cNvPr id="9" name="Plassholder for bunn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First name Last name | Faculty</a:t>
            </a:r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7898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675105"/>
            <a:ext cx="4040188" cy="95605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675105"/>
            <a:ext cx="4041775" cy="95605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B6AC-387B-1141-B47A-FA154D0AE120}" type="datetime1">
              <a:rPr lang="nb-NO" smtClean="0"/>
              <a:t>23.02.2023</a:t>
            </a:fld>
            <a:endParaRPr lang="nb-NO"/>
          </a:p>
        </p:txBody>
      </p:sp>
      <p:sp>
        <p:nvSpPr>
          <p:cNvPr id="10" name="Plassholder for bunn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First name Last name | Faculty</a:t>
            </a:r>
          </a:p>
        </p:txBody>
      </p:sp>
      <p:sp>
        <p:nvSpPr>
          <p:cNvPr id="11" name="Plassholder for lysbilde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4599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CB05-93CD-1744-B458-F7EECB58F929}" type="datetime1">
              <a:rPr lang="nb-NO" smtClean="0"/>
              <a:t>23.02.2023</a:t>
            </a:fld>
            <a:endParaRPr lang="nb-NO"/>
          </a:p>
        </p:txBody>
      </p:sp>
      <p:sp>
        <p:nvSpPr>
          <p:cNvPr id="7" name="Plassholder for bunn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First name Last name | Faculty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3546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3149-15E5-404B-B323-66EFA187CBEE}" type="datetime1">
              <a:rPr lang="nb-NO" smtClean="0"/>
              <a:t>23.02.2023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First name Last name | Faculty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0449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 hasCustomPrompt="1"/>
          </p:nvPr>
        </p:nvSpPr>
        <p:spPr>
          <a:xfrm>
            <a:off x="0" y="100262"/>
            <a:ext cx="9144000" cy="4485105"/>
          </a:xfrm>
        </p:spPr>
        <p:txBody>
          <a:bodyPr anchor="ctr"/>
          <a:lstStyle>
            <a:lvl1pPr marL="0" indent="0" algn="ctr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err="1"/>
              <a:t>Click</a:t>
            </a:r>
            <a:r>
              <a:rPr lang="nb-NO"/>
              <a:t> to </a:t>
            </a:r>
            <a:r>
              <a:rPr lang="nb-NO" err="1"/>
              <a:t>insert</a:t>
            </a:r>
            <a:r>
              <a:rPr lang="nb-NO"/>
              <a:t> image</a:t>
            </a:r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8BAD-DF40-8740-A282-8FAE99D2307F}" type="datetime1">
              <a:rPr lang="nb-NO" smtClean="0"/>
              <a:t>23.02.2023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First name Last name | Faculty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7453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vileside 1-Gron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60" y="866979"/>
            <a:ext cx="6233814" cy="139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71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vile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60" y="866979"/>
            <a:ext cx="6233814" cy="139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6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1-Gron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 descr="HEX-pp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pic>
        <p:nvPicPr>
          <p:cNvPr id="12" name="Bild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F0609F-AC82-DF42-AFFF-FAE709692D48}" type="datetime1">
              <a:rPr lang="nb-NO" smtClean="0"/>
              <a:t>23.02.2023</a:t>
            </a:fld>
            <a:endParaRPr lang="nb-NO"/>
          </a:p>
        </p:txBody>
      </p:sp>
      <p:sp>
        <p:nvSpPr>
          <p:cNvPr id="7" name="Plassholder for bunn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b-NO"/>
              <a:t>First name Last name | Faculty</a:t>
            </a: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0912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Hvileside 1-Blaa">
    <p:bg>
      <p:bgPr>
        <a:solidFill>
          <a:srgbClr val="D77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60" y="866979"/>
            <a:ext cx="6233814" cy="1392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Hvile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A396A3"/>
          </a:solidFill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60" y="866979"/>
            <a:ext cx="6233814" cy="1392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Hvileside 1-Blaa">
    <p:bg>
      <p:bgPr>
        <a:solidFill>
          <a:srgbClr val="C8C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Bild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98" y="873128"/>
            <a:ext cx="6221242" cy="13923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 descr="HEX-pp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0DC538-88EB-514C-AF97-910F01ED5FAF}" type="datetime1">
              <a:rPr lang="nb-NO" smtClean="0"/>
              <a:t>23.02.2023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b-NO"/>
              <a:t>First name Last name | Faculty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13" name="Bild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r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D77869"/>
          </a:solidFill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0DC538-88EB-514C-AF97-910F01ED5FAF}" type="datetime1">
              <a:rPr lang="nb-NO" smtClean="0"/>
              <a:t>23.02.2023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b-NO"/>
              <a:t>First name Last name | Faculty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13" name="Bild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r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 descr="HEX-pp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A396A3"/>
          </a:solidFill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0DC538-88EB-514C-AF97-910F01ED5FAF}" type="datetime1">
              <a:rPr lang="nb-NO" smtClean="0"/>
              <a:t>23.02.2023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b-NO"/>
              <a:t>First name Last name | Faculty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13" name="Bild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r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 descr="HEX-pp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C8C2BE"/>
          </a:solidFill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0DC538-88EB-514C-AF97-910F01ED5FAF}" type="datetime1">
              <a:rPr lang="nb-NO" smtClean="0"/>
              <a:pPr/>
              <a:t>23.02.2023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First </a:t>
            </a:r>
            <a:r>
              <a:rPr lang="nb-NO" err="1"/>
              <a:t>name</a:t>
            </a:r>
            <a:r>
              <a:rPr lang="nb-NO"/>
              <a:t> Last </a:t>
            </a:r>
            <a:r>
              <a:rPr lang="nb-NO" err="1"/>
              <a:t>name</a:t>
            </a:r>
            <a:r>
              <a:rPr lang="nb-NO"/>
              <a:t> | </a:t>
            </a:r>
            <a:r>
              <a:rPr lang="nb-NO" err="1"/>
              <a:t>Faculty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9" name="Bild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0" y="39869"/>
            <a:ext cx="3417145" cy="7647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telside 1-Gron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88591A-DFDE-C64F-B10A-97A04EF43015}" type="datetime1">
              <a:rPr lang="nb-NO" smtClean="0"/>
              <a:t>23.02.2023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b-NO"/>
              <a:t>First name Last name | Faculty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819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tel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1E3B7C-4BCE-0246-87A2-E17DC34110E8}" type="datetime1">
              <a:rPr lang="nb-NO" smtClean="0"/>
              <a:t>23.02.2023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b-NO"/>
              <a:t>First name Last name | Faculty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363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apittelside 1-Blaa">
    <p:bg>
      <p:bgPr>
        <a:solidFill>
          <a:srgbClr val="D77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1E3B7C-4BCE-0246-87A2-E17DC34110E8}" type="datetime1">
              <a:rPr lang="nb-NO" smtClean="0"/>
              <a:t>23.02.2023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b-NO"/>
              <a:t>First name Last name | Faculty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675104"/>
            <a:ext cx="8229600" cy="454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b-NO">
                <a:effectLst/>
              </a:rPr>
              <a:t>Klikk for å redigere tekststiler i malen</a:t>
            </a:r>
          </a:p>
          <a:p>
            <a:pPr lvl="1" rtl="0"/>
            <a:r>
              <a:rPr lang="nb-NO">
                <a:effectLst/>
              </a:rPr>
              <a:t>Andre nivå</a:t>
            </a:r>
          </a:p>
          <a:p>
            <a:pPr lvl="2" rtl="0"/>
            <a:r>
              <a:rPr lang="nb-NO">
                <a:effectLst/>
              </a:rPr>
              <a:t>Tredje nivå</a:t>
            </a:r>
          </a:p>
          <a:p>
            <a:pPr lvl="3" rtl="0"/>
            <a:r>
              <a:rPr lang="nb-NO">
                <a:effectLst/>
              </a:rPr>
              <a:t>Fjerde nivå</a:t>
            </a:r>
          </a:p>
          <a:p>
            <a:pPr lvl="4" rtl="0"/>
            <a:r>
              <a:rPr lang="nb-NO">
                <a:effectLst/>
              </a:rPr>
              <a:t>Femte nivå</a:t>
            </a:r>
            <a:endParaRPr lang="nb-NO" dirty="0">
              <a:effectLst/>
            </a:endParaRP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697576" y="4768684"/>
            <a:ext cx="16844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Source Sans Pro"/>
              </a:defRPr>
            </a:lvl1pPr>
          </a:lstStyle>
          <a:p>
            <a:fld id="{AB12BD90-583A-DE43-8747-87C3B8A6053C}" type="datetime1">
              <a:rPr lang="nb-NO" smtClean="0"/>
              <a:t>23.02.2023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6835" y="4767263"/>
            <a:ext cx="592622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01820"/>
                </a:solidFill>
                <a:latin typeface="Source Sans Pro"/>
              </a:defRPr>
            </a:lvl1pPr>
          </a:lstStyle>
          <a:p>
            <a:r>
              <a:rPr lang="nb-NO"/>
              <a:t>First </a:t>
            </a:r>
            <a:r>
              <a:rPr lang="nb-NO" err="1"/>
              <a:t>name</a:t>
            </a:r>
            <a:r>
              <a:rPr lang="nb-NO"/>
              <a:t> Last </a:t>
            </a:r>
            <a:r>
              <a:rPr lang="nb-NO" err="1"/>
              <a:t>name</a:t>
            </a:r>
            <a:r>
              <a:rPr lang="nb-NO"/>
              <a:t> | </a:t>
            </a:r>
            <a:r>
              <a:rPr lang="nb-NO" err="1"/>
              <a:t>Faculty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381996" y="4767263"/>
            <a:ext cx="41174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01820"/>
                </a:solidFill>
                <a:latin typeface="Source Sans Pro"/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11" name="Bilde 1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8922"/>
            <a:ext cx="3417151" cy="7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9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3" r:id="rId2"/>
    <p:sldLayoutId id="2147483694" r:id="rId3"/>
    <p:sldLayoutId id="2147483706" r:id="rId4"/>
    <p:sldLayoutId id="2147483707" r:id="rId5"/>
    <p:sldLayoutId id="2147483708" r:id="rId6"/>
    <p:sldLayoutId id="2147483695" r:id="rId7"/>
    <p:sldLayoutId id="2147483696" r:id="rId8"/>
    <p:sldLayoutId id="2147483709" r:id="rId9"/>
    <p:sldLayoutId id="2147483710" r:id="rId10"/>
    <p:sldLayoutId id="2147483711" r:id="rId11"/>
    <p:sldLayoutId id="2147483697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12" r:id="rId20"/>
    <p:sldLayoutId id="2147483713" r:id="rId21"/>
    <p:sldLayoutId id="2147483714" r:id="rId2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 baseline="0">
          <a:solidFill>
            <a:schemeClr val="tx1"/>
          </a:solidFill>
          <a:latin typeface="Source Sans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26"/>
        </a:buBlip>
        <a:defRPr sz="2400" kern="1200">
          <a:solidFill>
            <a:schemeClr val="tx1"/>
          </a:solidFill>
          <a:latin typeface="Source Sans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26"/>
        </a:buBlip>
        <a:defRPr sz="2000" kern="1200">
          <a:solidFill>
            <a:schemeClr val="tx1"/>
          </a:solidFill>
          <a:latin typeface="Source Sans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6"/>
        </a:buBlip>
        <a:defRPr sz="1800" kern="1200">
          <a:solidFill>
            <a:schemeClr val="tx1"/>
          </a:solidFill>
          <a:latin typeface="Source Sans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Source Sans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6"/>
        </a:buBlip>
        <a:defRPr sz="1400" kern="1200">
          <a:solidFill>
            <a:schemeClr val="tx1"/>
          </a:solidFill>
          <a:latin typeface="Source Sans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274053" y="548640"/>
            <a:ext cx="8412748" cy="2439203"/>
          </a:xfrm>
        </p:spPr>
        <p:txBody>
          <a:bodyPr>
            <a:normAutofit fontScale="90000"/>
          </a:bodyPr>
          <a:lstStyle/>
          <a:p>
            <a:r>
              <a:rPr lang="nb-NO" dirty="0"/>
              <a:t>Presentation-1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Chosen</a:t>
            </a:r>
            <a:r>
              <a:rPr lang="nb-NO" dirty="0"/>
              <a:t> Advanced ML Technique –</a:t>
            </a:r>
            <a:r>
              <a:rPr lang="nb-NO" dirty="0" err="1"/>
              <a:t>EfficientDet</a:t>
            </a:r>
            <a:br>
              <a:rPr lang="nb-NO" dirty="0"/>
            </a:br>
            <a:br>
              <a:rPr lang="nb-NO" dirty="0"/>
            </a:br>
            <a:r>
              <a:rPr lang="nb-NO" dirty="0"/>
              <a:t>Advanced Machine Learning ITI41820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6697576" y="4768684"/>
            <a:ext cx="1684420" cy="273844"/>
          </a:xfrm>
        </p:spPr>
        <p:txBody>
          <a:bodyPr/>
          <a:lstStyle/>
          <a:p>
            <a:fld id="{E4D652E1-5E1B-F449-B43B-5F2B1F0D58F1}" type="datetime1">
              <a:rPr lang="nb-NO" smtClean="0"/>
              <a:t>23.02.2023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274053" y="4816222"/>
            <a:ext cx="5926221" cy="273844"/>
          </a:xfrm>
        </p:spPr>
        <p:txBody>
          <a:bodyPr/>
          <a:lstStyle/>
          <a:p>
            <a:r>
              <a:rPr lang="nb-NO" sz="1100" dirty="0" err="1"/>
              <a:t>Sanyam</a:t>
            </a:r>
            <a:r>
              <a:rPr lang="nb-NO" sz="1100" dirty="0"/>
              <a:t> </a:t>
            </a:r>
            <a:r>
              <a:rPr lang="nb-NO" sz="1100" dirty="0" err="1"/>
              <a:t>Jain</a:t>
            </a:r>
            <a:r>
              <a:rPr lang="nb-NO" sz="1100" dirty="0"/>
              <a:t> under </a:t>
            </a:r>
            <a:r>
              <a:rPr lang="nb-NO" sz="1100" dirty="0" err="1"/>
              <a:t>supervision</a:t>
            </a:r>
            <a:r>
              <a:rPr lang="nb-NO" sz="1100" dirty="0"/>
              <a:t> </a:t>
            </a:r>
            <a:r>
              <a:rPr lang="nb-NO" sz="1100" dirty="0" err="1"/>
              <a:t>of</a:t>
            </a:r>
            <a:r>
              <a:rPr lang="nb-NO" sz="1100" dirty="0"/>
              <a:t> Prof. </a:t>
            </a:r>
            <a:r>
              <a:rPr lang="nb-NO" sz="1100" dirty="0" err="1"/>
              <a:t>Kazi</a:t>
            </a:r>
            <a:r>
              <a:rPr lang="nb-NO" sz="1100" dirty="0"/>
              <a:t> Shah Nawaz </a:t>
            </a:r>
            <a:r>
              <a:rPr lang="nb-NO" sz="1100" dirty="0" err="1"/>
              <a:t>Ripon</a:t>
            </a:r>
            <a:r>
              <a:rPr lang="nb-NO" sz="1100" dirty="0"/>
              <a:t>, Dept. </a:t>
            </a:r>
            <a:r>
              <a:rPr lang="nb-NO" sz="1100" dirty="0" err="1"/>
              <a:t>of</a:t>
            </a:r>
            <a:r>
              <a:rPr lang="nb-NO" sz="1100" dirty="0"/>
              <a:t> Computer Science and </a:t>
            </a:r>
            <a:r>
              <a:rPr lang="nb-NO" sz="1100" dirty="0" err="1"/>
              <a:t>Communication</a:t>
            </a:r>
            <a:endParaRPr lang="nb-NO" sz="1100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381996" y="4767263"/>
            <a:ext cx="411747" cy="273844"/>
          </a:xfrm>
        </p:spPr>
        <p:txBody>
          <a:bodyPr/>
          <a:lstStyle/>
          <a:p>
            <a:fld id="{28ECCE09-4EB9-D24E-99A2-F5BDA1BD657E}" type="slidenum">
              <a:rPr lang="nb-NO" smtClean="0"/>
              <a:pPr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77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2500" b="1"/>
              <a:t>5. Advantages and Disadvantages</a:t>
            </a:r>
          </a:p>
        </p:txBody>
      </p:sp>
      <p:sp>
        <p:nvSpPr>
          <p:cNvPr id="8" name="Plassholder for dato 7"/>
          <p:cNvSpPr>
            <a:spLocks noGrp="1"/>
          </p:cNvSpPr>
          <p:nvPr>
            <p:ph type="dt" sz="half" idx="10"/>
          </p:nvPr>
        </p:nvSpPr>
        <p:spPr>
          <a:xfrm>
            <a:off x="6697576" y="4768684"/>
            <a:ext cx="1684420" cy="273844"/>
          </a:xfrm>
        </p:spPr>
        <p:txBody>
          <a:bodyPr/>
          <a:lstStyle/>
          <a:p>
            <a:fld id="{7AA5BBBE-66BD-FD46-802F-536D42DF1234}" type="datetime1">
              <a:rPr lang="nb-NO" smtClean="0"/>
              <a:t>23.02.2023</a:t>
            </a:fld>
            <a:endParaRPr lang="nb-NO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2"/>
          </p:nvPr>
        </p:nvSpPr>
        <p:spPr>
          <a:xfrm>
            <a:off x="8381996" y="4767263"/>
            <a:ext cx="411747" cy="273844"/>
          </a:xfrm>
        </p:spPr>
        <p:txBody>
          <a:bodyPr/>
          <a:lstStyle/>
          <a:p>
            <a:fld id="{28ECCE09-4EB9-D24E-99A2-F5BDA1BD657E}" type="slidenum">
              <a:rPr lang="nb-NO" smtClean="0"/>
              <a:t>10</a:t>
            </a:fld>
            <a:endParaRPr lang="nb-NO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9D8316-7D5E-0728-92CE-7EDA39009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Super efficient and Accurate among other OSOD</a:t>
            </a:r>
          </a:p>
          <a:p>
            <a:pPr lvl="1"/>
            <a:r>
              <a:rPr lang="en-US" dirty="0"/>
              <a:t>Less number of parameters compared to other OSOD</a:t>
            </a:r>
          </a:p>
          <a:p>
            <a:pPr lvl="1"/>
            <a:r>
              <a:rPr lang="en-US" dirty="0"/>
              <a:t>Simple Architecture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Large memory requirement</a:t>
            </a:r>
          </a:p>
          <a:p>
            <a:pPr lvl="1"/>
            <a:r>
              <a:rPr lang="en-US" dirty="0"/>
              <a:t>Train time</a:t>
            </a:r>
          </a:p>
          <a:p>
            <a:pPr lvl="1"/>
            <a:r>
              <a:rPr lang="en-US" dirty="0"/>
              <a:t>Lack of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405163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2500" b="1" dirty="0"/>
              <a:t>6.1 Probable Practical Application</a:t>
            </a:r>
          </a:p>
        </p:txBody>
      </p:sp>
      <p:sp>
        <p:nvSpPr>
          <p:cNvPr id="8" name="Plassholder for dato 7"/>
          <p:cNvSpPr>
            <a:spLocks noGrp="1"/>
          </p:cNvSpPr>
          <p:nvPr>
            <p:ph type="dt" sz="half" idx="10"/>
          </p:nvPr>
        </p:nvSpPr>
        <p:spPr>
          <a:xfrm>
            <a:off x="6697576" y="4768684"/>
            <a:ext cx="1684420" cy="273844"/>
          </a:xfrm>
        </p:spPr>
        <p:txBody>
          <a:bodyPr/>
          <a:lstStyle/>
          <a:p>
            <a:fld id="{7AA5BBBE-66BD-FD46-802F-536D42DF1234}" type="datetime1">
              <a:rPr lang="nb-NO" smtClean="0"/>
              <a:t>23.02.2023</a:t>
            </a:fld>
            <a:endParaRPr lang="nb-NO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2"/>
          </p:nvPr>
        </p:nvSpPr>
        <p:spPr>
          <a:xfrm>
            <a:off x="8381996" y="4767263"/>
            <a:ext cx="411747" cy="273844"/>
          </a:xfrm>
        </p:spPr>
        <p:txBody>
          <a:bodyPr/>
          <a:lstStyle/>
          <a:p>
            <a:fld id="{28ECCE09-4EB9-D24E-99A2-F5BDA1BD657E}" type="slidenum">
              <a:rPr lang="nb-NO" smtClean="0"/>
              <a:t>11</a:t>
            </a:fld>
            <a:endParaRPr lang="nb-NO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9D8316-7D5E-0728-92CE-7EDA39009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Detection of underwater </a:t>
            </a:r>
            <a:r>
              <a:rPr lang="en-US" err="1"/>
              <a:t>martime</a:t>
            </a:r>
            <a:r>
              <a:rPr lang="en-US"/>
              <a:t> objects (Brackish Dataset AALBORG University) – Cross Domain Modalities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6E9881-1DD1-BA62-EEA7-E54CE11FF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732" y="2296086"/>
            <a:ext cx="2563414" cy="152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400AAB-FD6C-DBE6-60BE-F6FA756FEF53}"/>
              </a:ext>
            </a:extLst>
          </p:cNvPr>
          <p:cNvSpPr txBox="1"/>
          <p:nvPr/>
        </p:nvSpPr>
        <p:spPr>
          <a:xfrm>
            <a:off x="457200" y="422529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/>
              <a:t>Source of Dataset: Pedersen, M., </a:t>
            </a:r>
            <a:r>
              <a:rPr lang="en-US" sz="800" err="1"/>
              <a:t>Bruslund</a:t>
            </a:r>
            <a:r>
              <a:rPr lang="en-US" sz="800"/>
              <a:t> </a:t>
            </a:r>
            <a:r>
              <a:rPr lang="en-US" sz="800" err="1"/>
              <a:t>Haurum</a:t>
            </a:r>
            <a:r>
              <a:rPr lang="en-US" sz="800"/>
              <a:t>, J., </a:t>
            </a:r>
            <a:r>
              <a:rPr lang="en-US" sz="800" err="1"/>
              <a:t>Gade</a:t>
            </a:r>
            <a:r>
              <a:rPr lang="en-US" sz="800"/>
              <a:t>, R., &amp; </a:t>
            </a:r>
            <a:r>
              <a:rPr lang="en-US" sz="800" err="1"/>
              <a:t>Moeslund</a:t>
            </a:r>
            <a:r>
              <a:rPr lang="en-US" sz="800"/>
              <a:t>, T. B. (2019). Detection of marine animals in a new underwater dataset with varying visibility. In Proceedings of the IEEE/CVF Conference on Computer Vision and Pattern Recognition Workshops (pp. 18-26).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C0F38D6-E78A-A90D-7998-95AB4127A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566" y="1944487"/>
            <a:ext cx="2232122" cy="28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0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689612"/>
          </a:xfrm>
        </p:spPr>
        <p:txBody>
          <a:bodyPr>
            <a:noAutofit/>
          </a:bodyPr>
          <a:lstStyle/>
          <a:p>
            <a:r>
              <a:rPr lang="nb-NO" sz="2500" b="1" dirty="0"/>
              <a:t>6.2 </a:t>
            </a:r>
            <a:r>
              <a:rPr lang="nb-NO" sz="2500" b="1" dirty="0" err="1"/>
              <a:t>Why</a:t>
            </a:r>
            <a:r>
              <a:rPr lang="nb-NO" sz="2500" b="1" dirty="0"/>
              <a:t> </a:t>
            </a:r>
            <a:r>
              <a:rPr lang="nb-NO" sz="2500" b="1" dirty="0" err="1"/>
              <a:t>EfficientDet</a:t>
            </a:r>
            <a:r>
              <a:rPr lang="nb-NO" sz="2500" b="1" dirty="0"/>
              <a:t> for </a:t>
            </a:r>
            <a:r>
              <a:rPr lang="nb-NO" sz="2500" b="1" dirty="0" err="1"/>
              <a:t>this</a:t>
            </a:r>
            <a:r>
              <a:rPr lang="nb-NO" sz="2500" b="1" dirty="0"/>
              <a:t> </a:t>
            </a:r>
            <a:r>
              <a:rPr lang="nb-NO" sz="2500" b="1" dirty="0" err="1"/>
              <a:t>application</a:t>
            </a:r>
            <a:r>
              <a:rPr lang="nb-NO" sz="2500" b="1" dirty="0"/>
              <a:t> </a:t>
            </a:r>
            <a:r>
              <a:rPr lang="nb-NO" sz="2500" b="1" dirty="0" err="1"/>
              <a:t>than</a:t>
            </a:r>
            <a:r>
              <a:rPr lang="nb-NO" sz="2500" b="1" dirty="0"/>
              <a:t> </a:t>
            </a:r>
            <a:r>
              <a:rPr lang="nb-NO" sz="2500" b="1" dirty="0" err="1"/>
              <a:t>other</a:t>
            </a:r>
            <a:r>
              <a:rPr lang="nb-NO" sz="2500" b="1" dirty="0"/>
              <a:t> OSOD like YOLO, SSD, </a:t>
            </a:r>
            <a:r>
              <a:rPr lang="nb-NO" sz="2500" b="1" dirty="0" err="1"/>
              <a:t>RetinaNet</a:t>
            </a:r>
            <a:endParaRPr lang="nb-NO" sz="2500" b="1" dirty="0"/>
          </a:p>
        </p:txBody>
      </p:sp>
      <p:sp>
        <p:nvSpPr>
          <p:cNvPr id="8" name="Plassholder for dato 7"/>
          <p:cNvSpPr>
            <a:spLocks noGrp="1"/>
          </p:cNvSpPr>
          <p:nvPr>
            <p:ph type="dt" sz="half" idx="10"/>
          </p:nvPr>
        </p:nvSpPr>
        <p:spPr>
          <a:xfrm>
            <a:off x="6697576" y="4768684"/>
            <a:ext cx="1684420" cy="273844"/>
          </a:xfrm>
        </p:spPr>
        <p:txBody>
          <a:bodyPr/>
          <a:lstStyle/>
          <a:p>
            <a:fld id="{7AA5BBBE-66BD-FD46-802F-536D42DF1234}" type="datetime1">
              <a:rPr lang="nb-NO" smtClean="0"/>
              <a:t>23.02.2023</a:t>
            </a:fld>
            <a:endParaRPr lang="nb-NO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2"/>
          </p:nvPr>
        </p:nvSpPr>
        <p:spPr>
          <a:xfrm>
            <a:off x="8381996" y="4767263"/>
            <a:ext cx="411747" cy="273844"/>
          </a:xfrm>
        </p:spPr>
        <p:txBody>
          <a:bodyPr/>
          <a:lstStyle/>
          <a:p>
            <a:fld id="{28ECCE09-4EB9-D24E-99A2-F5BDA1BD657E}" type="slidenum">
              <a:rPr lang="nb-NO" smtClean="0"/>
              <a:t>12</a:t>
            </a:fld>
            <a:endParaRPr lang="nb-NO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9D8316-7D5E-0728-92CE-7EDA39009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4237"/>
            <a:ext cx="8229600" cy="3240385"/>
          </a:xfrm>
        </p:spPr>
        <p:txBody>
          <a:bodyPr>
            <a:normAutofit/>
          </a:bodyPr>
          <a:lstStyle/>
          <a:p>
            <a:r>
              <a:rPr lang="en-US" dirty="0" err="1"/>
              <a:t>EfficientDet</a:t>
            </a:r>
            <a:r>
              <a:rPr lang="en-US" dirty="0"/>
              <a:t> has reportedly proven to work best on</a:t>
            </a:r>
          </a:p>
          <a:p>
            <a:pPr lvl="1"/>
            <a:r>
              <a:rPr lang="en-US" dirty="0"/>
              <a:t>Complex task domains where objects are relatively difficult to identify because of the nature of task.</a:t>
            </a:r>
          </a:p>
          <a:p>
            <a:pPr lvl="2"/>
            <a:r>
              <a:rPr lang="en-US" dirty="0"/>
              <a:t>For example – Crop Detection, Adulteration detection in grains, Defect detection in fabric factory, Efficient site detection for solar power etc.</a:t>
            </a:r>
          </a:p>
          <a:p>
            <a:pPr lvl="1"/>
            <a:r>
              <a:rPr lang="en-US" dirty="0"/>
              <a:t> Most of the researchers has considered YOLO framework because of its fast-to-implement, however, for such complex tasks, </a:t>
            </a:r>
            <a:r>
              <a:rPr lang="en-US" dirty="0" err="1"/>
              <a:t>EfficientDet</a:t>
            </a:r>
            <a:r>
              <a:rPr lang="en-US" dirty="0"/>
              <a:t> is expected to give SOTA accuracy on such tasks. One of such tasks, that I plan to chose is “Detection of underwater </a:t>
            </a:r>
            <a:r>
              <a:rPr lang="en-US" dirty="0" err="1"/>
              <a:t>martime</a:t>
            </a:r>
            <a:r>
              <a:rPr lang="en-US" dirty="0"/>
              <a:t> objects”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9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>
          <a:xfrm>
            <a:off x="457200" y="548878"/>
            <a:ext cx="8229600" cy="689612"/>
          </a:xfrm>
        </p:spPr>
        <p:txBody>
          <a:bodyPr>
            <a:noAutofit/>
          </a:bodyPr>
          <a:lstStyle/>
          <a:p>
            <a:r>
              <a:rPr lang="nb-NO" sz="2500" b="1" err="1"/>
              <a:t>Planned</a:t>
            </a:r>
            <a:r>
              <a:rPr lang="nb-NO" sz="2500" b="1"/>
              <a:t> </a:t>
            </a:r>
            <a:r>
              <a:rPr lang="nb-NO" sz="2500" b="1" err="1"/>
              <a:t>Novel</a:t>
            </a:r>
            <a:r>
              <a:rPr lang="nb-NO" sz="2500" b="1"/>
              <a:t> </a:t>
            </a:r>
            <a:r>
              <a:rPr lang="nb-NO" sz="2500" b="1" err="1"/>
              <a:t>Contributions</a:t>
            </a:r>
            <a:endParaRPr lang="nb-NO" sz="2500" b="1"/>
          </a:p>
        </p:txBody>
      </p:sp>
      <p:sp>
        <p:nvSpPr>
          <p:cNvPr id="8" name="Plassholder for dato 7"/>
          <p:cNvSpPr>
            <a:spLocks noGrp="1"/>
          </p:cNvSpPr>
          <p:nvPr>
            <p:ph type="dt" sz="half" idx="10"/>
          </p:nvPr>
        </p:nvSpPr>
        <p:spPr>
          <a:xfrm>
            <a:off x="6697576" y="4768684"/>
            <a:ext cx="1684420" cy="273844"/>
          </a:xfrm>
        </p:spPr>
        <p:txBody>
          <a:bodyPr/>
          <a:lstStyle/>
          <a:p>
            <a:fld id="{7AA5BBBE-66BD-FD46-802F-536D42DF1234}" type="datetime1">
              <a:rPr lang="nb-NO" smtClean="0"/>
              <a:t>23.02.2023</a:t>
            </a:fld>
            <a:endParaRPr lang="nb-NO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2"/>
          </p:nvPr>
        </p:nvSpPr>
        <p:spPr>
          <a:xfrm>
            <a:off x="8381996" y="4767263"/>
            <a:ext cx="411747" cy="273844"/>
          </a:xfrm>
        </p:spPr>
        <p:txBody>
          <a:bodyPr/>
          <a:lstStyle/>
          <a:p>
            <a:fld id="{28ECCE09-4EB9-D24E-99A2-F5BDA1BD657E}" type="slidenum">
              <a:rPr lang="nb-NO" smtClean="0"/>
              <a:t>13</a:t>
            </a:fld>
            <a:endParaRPr lang="nb-NO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9D8316-7D5E-0728-92CE-7EDA39009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4237"/>
            <a:ext cx="8229600" cy="324038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Replacing backbone for </a:t>
            </a:r>
            <a:r>
              <a:rPr lang="en-US"/>
              <a:t>specific task</a:t>
            </a:r>
            <a:endParaRPr lang="en-US" dirty="0"/>
          </a:p>
          <a:p>
            <a:pPr lvl="1"/>
            <a:r>
              <a:rPr lang="en-US" dirty="0" err="1"/>
              <a:t>EfficientDet</a:t>
            </a:r>
            <a:r>
              <a:rPr lang="en-US" dirty="0"/>
              <a:t> has less interpretability.</a:t>
            </a:r>
          </a:p>
          <a:p>
            <a:pPr lvl="2"/>
            <a:r>
              <a:rPr lang="en-US" dirty="0"/>
              <a:t>To make it more Interpretable.</a:t>
            </a:r>
          </a:p>
          <a:p>
            <a:pPr lvl="2"/>
            <a:r>
              <a:rPr lang="en-US" dirty="0"/>
              <a:t>Make it robust for adversarial attacks, by adversarial training.</a:t>
            </a:r>
          </a:p>
        </p:txBody>
      </p:sp>
    </p:spTree>
    <p:extLst>
      <p:ext uri="{BB962C8B-B14F-4D97-AF65-F5344CB8AC3E}">
        <p14:creationId xmlns:p14="http://schemas.microsoft.com/office/powerpoint/2010/main" val="49239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>
          <a:xfrm>
            <a:off x="1371162" y="132815"/>
            <a:ext cx="6075947" cy="1998578"/>
          </a:xfrm>
        </p:spPr>
        <p:txBody>
          <a:bodyPr/>
          <a:lstStyle/>
          <a:p>
            <a:r>
              <a:rPr lang="nb-NO" dirty="0" err="1"/>
              <a:t>Thank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! Questions?</a:t>
            </a:r>
            <a:br>
              <a:rPr lang="nb-NO" dirty="0"/>
            </a:br>
            <a:r>
              <a:rPr lang="nb-NO" dirty="0"/>
              <a:t>References:</a:t>
            </a:r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43A5F044-BCA2-6268-DC2F-19B49F215242}"/>
              </a:ext>
            </a:extLst>
          </p:cNvPr>
          <p:cNvSpPr txBox="1">
            <a:spLocks/>
          </p:cNvSpPr>
          <p:nvPr/>
        </p:nvSpPr>
        <p:spPr>
          <a:xfrm>
            <a:off x="457200" y="1354237"/>
            <a:ext cx="8229600" cy="32403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Source Sans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Source Sans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Source Sans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Source Sans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Source Sans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49189-A29D-8EA3-C6DB-412961FFCA90}"/>
              </a:ext>
            </a:extLst>
          </p:cNvPr>
          <p:cNvSpPr txBox="1"/>
          <p:nvPr/>
        </p:nvSpPr>
        <p:spPr>
          <a:xfrm>
            <a:off x="1178575" y="1747031"/>
            <a:ext cx="73067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 	</a:t>
            </a:r>
            <a:r>
              <a:rPr lang="en-US" dirty="0" err="1"/>
              <a:t>Girshick</a:t>
            </a:r>
            <a:r>
              <a:rPr lang="en-US" dirty="0"/>
              <a:t>, R., Donahue, J., Darrell, T., &amp; Malik, J. (2014). Rich 	feature hierarchies for accurate object detection and semantic 	segmentation. In Proceedings of the IEEE conference on 	computer vision and pattern recognition (pp. 580-587).</a:t>
            </a:r>
          </a:p>
          <a:p>
            <a:r>
              <a:rPr lang="en-US" dirty="0"/>
              <a:t>[2] 	Tan, M., Pang, R., &amp; Le, Q. V. (2020). </a:t>
            </a:r>
            <a:r>
              <a:rPr lang="en-US" dirty="0" err="1"/>
              <a:t>Efficientdet</a:t>
            </a:r>
            <a:r>
              <a:rPr lang="en-US" dirty="0"/>
              <a:t>: Scalable and 	efficient object detection. In Proceedings of the IEEE/CVF 	conference on computer vision and pattern recognition (pp. 	10781-10790).</a:t>
            </a:r>
          </a:p>
        </p:txBody>
      </p:sp>
    </p:spTree>
    <p:extLst>
      <p:ext uri="{BB962C8B-B14F-4D97-AF65-F5344CB8AC3E}">
        <p14:creationId xmlns:p14="http://schemas.microsoft.com/office/powerpoint/2010/main" val="66195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>
          <a:xfrm>
            <a:off x="1371162" y="132815"/>
            <a:ext cx="6075947" cy="1998578"/>
          </a:xfrm>
        </p:spPr>
        <p:txBody>
          <a:bodyPr/>
          <a:lstStyle/>
          <a:p>
            <a:r>
              <a:rPr lang="nb-NO" dirty="0"/>
              <a:t>Probable </a:t>
            </a:r>
            <a:r>
              <a:rPr lang="nb-NO" dirty="0" err="1"/>
              <a:t>Question</a:t>
            </a:r>
            <a:endParaRPr lang="nb-NO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43A5F044-BCA2-6268-DC2F-19B49F215242}"/>
              </a:ext>
            </a:extLst>
          </p:cNvPr>
          <p:cNvSpPr txBox="1">
            <a:spLocks/>
          </p:cNvSpPr>
          <p:nvPr/>
        </p:nvSpPr>
        <p:spPr>
          <a:xfrm>
            <a:off x="457200" y="1354237"/>
            <a:ext cx="8229600" cy="32403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Source Sans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Source Sans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Source Sans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Source Sans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Source Sans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49189-A29D-8EA3-C6DB-412961FFCA90}"/>
              </a:ext>
            </a:extLst>
          </p:cNvPr>
          <p:cNvSpPr txBox="1"/>
          <p:nvPr/>
        </p:nvSpPr>
        <p:spPr>
          <a:xfrm>
            <a:off x="1178575" y="1747031"/>
            <a:ext cx="73067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But Why I would use </a:t>
            </a:r>
            <a:r>
              <a:rPr lang="en-US" dirty="0" err="1"/>
              <a:t>EfficientDet</a:t>
            </a:r>
            <a:r>
              <a:rPr lang="en-US" dirty="0"/>
              <a:t>? I have been able to solve my tasks with YOLO very well so far. Is it worth to re-establish my whole ML infrastructure and replace YOLO with </a:t>
            </a:r>
            <a:r>
              <a:rPr lang="en-US" dirty="0" err="1"/>
              <a:t>EfficientDet</a:t>
            </a:r>
            <a:r>
              <a:rPr lang="en-US" dirty="0"/>
              <a:t>? Will it be really rewarding?</a:t>
            </a:r>
          </a:p>
        </p:txBody>
      </p:sp>
    </p:spTree>
    <p:extLst>
      <p:ext uri="{BB962C8B-B14F-4D97-AF65-F5344CB8AC3E}">
        <p14:creationId xmlns:p14="http://schemas.microsoft.com/office/powerpoint/2010/main" val="383069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>
          <a:xfrm>
            <a:off x="457200" y="675104"/>
            <a:ext cx="8229600" cy="45452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nb-NO" sz="2600" b="1"/>
              <a:t>What is Object Detection? </a:t>
            </a:r>
            <a:br>
              <a:rPr lang="nb-NO" sz="2600" b="1"/>
            </a:br>
            <a:r>
              <a:rPr lang="nb-NO" sz="2600" b="1"/>
              <a:t>Simply put – Classification and Localisation!</a:t>
            </a:r>
          </a:p>
        </p:txBody>
      </p:sp>
      <p:sp>
        <p:nvSpPr>
          <p:cNvPr id="2" name="Plassholder for innhold 6">
            <a:extLst>
              <a:ext uri="{FF2B5EF4-FFF2-40B4-BE49-F238E27FC236}">
                <a16:creationId xmlns:a16="http://schemas.microsoft.com/office/drawing/2014/main" id="{4C5C1171-F8C1-6C23-899B-D7F3DC074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1129631"/>
            <a:ext cx="4038600" cy="3394472"/>
          </a:xfrm>
        </p:spPr>
        <p:txBody>
          <a:bodyPr>
            <a:normAutofit/>
          </a:bodyPr>
          <a:lstStyle/>
          <a:p>
            <a:pPr lvl="0"/>
            <a:r>
              <a:rPr lang="nb-NO" dirty="0"/>
              <a:t>For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object</a:t>
            </a:r>
            <a:r>
              <a:rPr lang="nb-NO" dirty="0"/>
              <a:t> </a:t>
            </a:r>
            <a:r>
              <a:rPr lang="nb-NO" dirty="0" err="1"/>
              <a:t>detection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  <a:p>
            <a:pPr lvl="1"/>
            <a:r>
              <a:rPr lang="nb-NO" dirty="0"/>
              <a:t>Object </a:t>
            </a:r>
            <a:r>
              <a:rPr lang="nb-NO" dirty="0" err="1"/>
              <a:t>Proposals</a:t>
            </a:r>
            <a:endParaRPr lang="nb-NO" dirty="0"/>
          </a:p>
          <a:p>
            <a:pPr lvl="1"/>
            <a:r>
              <a:rPr lang="nb-NO" sz="2000" dirty="0" err="1"/>
              <a:t>Classification</a:t>
            </a:r>
            <a:endParaRPr lang="nb-NO" sz="2000" dirty="0"/>
          </a:p>
          <a:p>
            <a:pPr lvl="1"/>
            <a:r>
              <a:rPr lang="nb-NO" sz="2000" dirty="0" err="1"/>
              <a:t>Localisation</a:t>
            </a:r>
            <a:endParaRPr lang="nb-NO" sz="2000" dirty="0"/>
          </a:p>
        </p:txBody>
      </p:sp>
      <p:sp>
        <p:nvSpPr>
          <p:cNvPr id="8" name="Plassholder for dato 7"/>
          <p:cNvSpPr>
            <a:spLocks noGrp="1"/>
          </p:cNvSpPr>
          <p:nvPr>
            <p:ph type="dt" sz="half" idx="10"/>
          </p:nvPr>
        </p:nvSpPr>
        <p:spPr>
          <a:xfrm>
            <a:off x="6697576" y="4768684"/>
            <a:ext cx="168442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AA5BBBE-66BD-FD46-802F-536D42DF1234}" type="datetime1">
              <a:rPr lang="nb-NO" smtClean="0"/>
              <a:pPr>
                <a:lnSpc>
                  <a:spcPct val="90000"/>
                </a:lnSpc>
                <a:spcAft>
                  <a:spcPts val="600"/>
                </a:spcAft>
              </a:pPr>
              <a:t>23.02.2023</a:t>
            </a:fld>
            <a:endParaRPr lang="nb-NO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2"/>
          </p:nvPr>
        </p:nvSpPr>
        <p:spPr>
          <a:xfrm>
            <a:off x="8381996" y="4767263"/>
            <a:ext cx="411747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8ECCE09-4EB9-D24E-99A2-F5BDA1BD657E}" type="slidenum">
              <a:rPr lang="nb-NO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nb-NO"/>
          </a:p>
        </p:txBody>
      </p:sp>
      <p:pic>
        <p:nvPicPr>
          <p:cNvPr id="1028" name="Picture 4" descr="A Gentle Introduction to Object Recognition With Deep Learning -  MachineLearningMastery.com">
            <a:extLst>
              <a:ext uri="{FF2B5EF4-FFF2-40B4-BE49-F238E27FC236}">
                <a16:creationId xmlns:a16="http://schemas.microsoft.com/office/drawing/2014/main" id="{C9F5A36F-3B92-A221-ED86-E3E3E19020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5"/>
          <a:stretch/>
        </p:blipFill>
        <p:spPr bwMode="auto">
          <a:xfrm>
            <a:off x="4572001" y="1483105"/>
            <a:ext cx="4038600" cy="134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6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b="1"/>
              <a:t>1. </a:t>
            </a:r>
            <a:r>
              <a:rPr lang="nb-NO" b="1" err="1"/>
              <a:t>What</a:t>
            </a:r>
            <a:r>
              <a:rPr lang="nb-NO" b="1"/>
              <a:t> is </a:t>
            </a:r>
            <a:r>
              <a:rPr lang="nb-NO" b="1" err="1"/>
              <a:t>this</a:t>
            </a:r>
            <a:r>
              <a:rPr lang="nb-NO" b="1"/>
              <a:t> </a:t>
            </a:r>
            <a:r>
              <a:rPr lang="nb-NO" b="1" err="1"/>
              <a:t>technique</a:t>
            </a:r>
            <a:r>
              <a:rPr lang="nb-NO" b="1"/>
              <a:t> / </a:t>
            </a:r>
            <a:r>
              <a:rPr lang="nb-NO" b="1" err="1"/>
              <a:t>algorithm</a:t>
            </a:r>
            <a:r>
              <a:rPr lang="nb-NO" b="1"/>
              <a:t>?</a:t>
            </a:r>
          </a:p>
        </p:txBody>
      </p:sp>
      <p:sp>
        <p:nvSpPr>
          <p:cNvPr id="7" name="Plassholder for innhold 6"/>
          <p:cNvSpPr>
            <a:spLocks noGrp="1"/>
          </p:cNvSpPr>
          <p:nvPr>
            <p:ph idx="1"/>
          </p:nvPr>
        </p:nvSpPr>
        <p:spPr>
          <a:xfrm>
            <a:off x="457200" y="1200151"/>
            <a:ext cx="3784922" cy="3567112"/>
          </a:xfrm>
        </p:spPr>
        <p:txBody>
          <a:bodyPr>
            <a:normAutofit/>
          </a:bodyPr>
          <a:lstStyle/>
          <a:p>
            <a:pPr lvl="0"/>
            <a:r>
              <a:rPr lang="nb-NO" dirty="0" err="1"/>
              <a:t>Chosen</a:t>
            </a:r>
            <a:r>
              <a:rPr lang="nb-NO" dirty="0"/>
              <a:t> Technique / Algorithm : One-Stage Object </a:t>
            </a:r>
            <a:r>
              <a:rPr lang="nb-NO" dirty="0" err="1"/>
              <a:t>Detection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EfficientDet</a:t>
            </a:r>
            <a:r>
              <a:rPr lang="nb-NO" dirty="0"/>
              <a:t> </a:t>
            </a:r>
            <a:r>
              <a:rPr lang="nb-NO" dirty="0" err="1"/>
              <a:t>algorithm</a:t>
            </a:r>
            <a:r>
              <a:rPr lang="nb-NO" dirty="0"/>
              <a:t>.</a:t>
            </a:r>
          </a:p>
        </p:txBody>
      </p:sp>
      <p:sp>
        <p:nvSpPr>
          <p:cNvPr id="8" name="Plassholder for dato 7"/>
          <p:cNvSpPr>
            <a:spLocks noGrp="1"/>
          </p:cNvSpPr>
          <p:nvPr>
            <p:ph type="dt" sz="half" idx="10"/>
          </p:nvPr>
        </p:nvSpPr>
        <p:spPr>
          <a:xfrm>
            <a:off x="6697576" y="4768684"/>
            <a:ext cx="1684420" cy="273844"/>
          </a:xfrm>
        </p:spPr>
        <p:txBody>
          <a:bodyPr/>
          <a:lstStyle/>
          <a:p>
            <a:fld id="{7AA5BBBE-66BD-FD46-802F-536D42DF1234}" type="datetime1">
              <a:rPr lang="nb-NO" smtClean="0"/>
              <a:t>23.02.2023</a:t>
            </a:fld>
            <a:endParaRPr lang="nb-NO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2"/>
          </p:nvPr>
        </p:nvSpPr>
        <p:spPr>
          <a:xfrm>
            <a:off x="8381996" y="4767263"/>
            <a:ext cx="411747" cy="273844"/>
          </a:xfrm>
        </p:spPr>
        <p:txBody>
          <a:bodyPr/>
          <a:lstStyle/>
          <a:p>
            <a:fld id="{28ECCE09-4EB9-D24E-99A2-F5BDA1BD657E}" type="slidenum">
              <a:rPr lang="nb-NO" smtClean="0"/>
              <a:t>3</a:t>
            </a:fld>
            <a:endParaRPr lang="nb-NO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2CB369B-C6BD-41BC-5F1D-40CE684F6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831055"/>
              </p:ext>
            </p:extLst>
          </p:nvPr>
        </p:nvGraphicFramePr>
        <p:xfrm>
          <a:off x="763096" y="2802596"/>
          <a:ext cx="329296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7524">
                  <a:extLst>
                    <a:ext uri="{9D8B030D-6E8A-4147-A177-3AD203B41FA5}">
                      <a16:colId xmlns:a16="http://schemas.microsoft.com/office/drawing/2014/main" val="1126834996"/>
                    </a:ext>
                  </a:extLst>
                </a:gridCol>
                <a:gridCol w="1665436">
                  <a:extLst>
                    <a:ext uri="{9D8B030D-6E8A-4147-A177-3AD203B41FA5}">
                      <a16:colId xmlns:a16="http://schemas.microsoft.com/office/drawing/2014/main" val="38475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TSOD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OSOD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35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RCNN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YOLO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70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Fast RCNN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SSD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99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Faster RCNN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err="1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EfficientDet</a:t>
                      </a:r>
                      <a:endParaRPr lang="en-US" u="sng" dirty="0">
                        <a:solidFill>
                          <a:schemeClr val="bg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139680"/>
                  </a:ext>
                </a:extLst>
              </a:tr>
            </a:tbl>
          </a:graphicData>
        </a:graphic>
      </p:graphicFrame>
      <p:pic>
        <p:nvPicPr>
          <p:cNvPr id="12" name="Picture 11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48286874-8902-0E75-13FB-D35BAD159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088" y="1067642"/>
            <a:ext cx="2610331" cy="7990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D323B1-CF28-5FFD-F15E-AE980130174E}"/>
              </a:ext>
            </a:extLst>
          </p:cNvPr>
          <p:cNvSpPr txBox="1"/>
          <p:nvPr/>
        </p:nvSpPr>
        <p:spPr>
          <a:xfrm>
            <a:off x="7425733" y="129268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TSOD</a:t>
            </a:r>
          </a:p>
        </p:txBody>
      </p:sp>
      <p:pic>
        <p:nvPicPr>
          <p:cNvPr id="16" name="Picture 15" descr="A person sitting in front of a television&#10;&#10;Description automatically generated with medium confidence">
            <a:extLst>
              <a:ext uri="{FF2B5EF4-FFF2-40B4-BE49-F238E27FC236}">
                <a16:creationId xmlns:a16="http://schemas.microsoft.com/office/drawing/2014/main" id="{666DE678-5D68-1947-AAEB-6DD0DF28C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860" y="2662677"/>
            <a:ext cx="896268" cy="799082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85DBE3E8-2449-62BC-ECD8-EF06E0F4A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807" y="2660443"/>
            <a:ext cx="872756" cy="7990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3420A3-4DE9-BF6D-EC70-FA7D634554CF}"/>
              </a:ext>
            </a:extLst>
          </p:cNvPr>
          <p:cNvSpPr txBox="1"/>
          <p:nvPr/>
        </p:nvSpPr>
        <p:spPr>
          <a:xfrm>
            <a:off x="6953242" y="29074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OSOD</a:t>
            </a:r>
          </a:p>
        </p:txBody>
      </p:sp>
    </p:spTree>
    <p:extLst>
      <p:ext uri="{BB962C8B-B14F-4D97-AF65-F5344CB8AC3E}">
        <p14:creationId xmlns:p14="http://schemas.microsoft.com/office/powerpoint/2010/main" val="50629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2500" b="1"/>
              <a:t>2. </a:t>
            </a:r>
            <a:r>
              <a:rPr lang="nb-NO" sz="2500" b="1" err="1"/>
              <a:t>Why</a:t>
            </a:r>
            <a:r>
              <a:rPr lang="nb-NO" sz="2500" b="1"/>
              <a:t> </a:t>
            </a:r>
            <a:r>
              <a:rPr lang="nb-NO" sz="2500" b="1" err="1"/>
              <a:t>EfficientDet</a:t>
            </a:r>
            <a:r>
              <a:rPr lang="nb-NO" sz="2500" b="1"/>
              <a:t> </a:t>
            </a:r>
            <a:r>
              <a:rPr lang="nb-NO" sz="2500" b="1" err="1"/>
              <a:t>special</a:t>
            </a:r>
            <a:r>
              <a:rPr lang="nb-NO" sz="2500" b="1"/>
              <a:t>?</a:t>
            </a:r>
          </a:p>
        </p:txBody>
      </p:sp>
      <p:sp>
        <p:nvSpPr>
          <p:cNvPr id="7" name="Plassholder for innhold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b-NO" dirty="0" err="1"/>
              <a:t>Cost</a:t>
            </a:r>
            <a:r>
              <a:rPr lang="nb-NO" dirty="0"/>
              <a:t> </a:t>
            </a:r>
            <a:r>
              <a:rPr lang="nb-NO" dirty="0" err="1"/>
              <a:t>effective</a:t>
            </a:r>
            <a:r>
              <a:rPr lang="nb-NO" dirty="0"/>
              <a:t> (Less parameters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YOLO)</a:t>
            </a:r>
          </a:p>
          <a:p>
            <a:pPr lvl="1"/>
            <a:r>
              <a:rPr lang="nb-NO" dirty="0"/>
              <a:t>YOLO 61M</a:t>
            </a:r>
          </a:p>
          <a:p>
            <a:pPr lvl="1"/>
            <a:r>
              <a:rPr lang="nb-NO" dirty="0"/>
              <a:t>Faster RCNN 57M</a:t>
            </a:r>
          </a:p>
          <a:p>
            <a:pPr lvl="1"/>
            <a:r>
              <a:rPr lang="nb-NO" dirty="0"/>
              <a:t>SSD 25M</a:t>
            </a:r>
          </a:p>
          <a:p>
            <a:pPr lvl="1"/>
            <a:r>
              <a:rPr lang="nb-NO" dirty="0" err="1"/>
              <a:t>EfficientDet</a:t>
            </a:r>
            <a:r>
              <a:rPr lang="nb-NO" dirty="0"/>
              <a:t> 5.3M</a:t>
            </a:r>
          </a:p>
          <a:p>
            <a:pPr lvl="0"/>
            <a:r>
              <a:rPr lang="nb-NO" dirty="0"/>
              <a:t>Balances </a:t>
            </a:r>
            <a:r>
              <a:rPr lang="nb-NO" dirty="0" err="1"/>
              <a:t>the</a:t>
            </a:r>
            <a:r>
              <a:rPr lang="nb-NO" dirty="0"/>
              <a:t> speed </a:t>
            </a:r>
            <a:r>
              <a:rPr lang="nb-NO" dirty="0" err="1"/>
              <a:t>vs</a:t>
            </a:r>
            <a:r>
              <a:rPr lang="nb-NO" dirty="0"/>
              <a:t> </a:t>
            </a:r>
            <a:r>
              <a:rPr lang="nb-NO" dirty="0" err="1"/>
              <a:t>accuracy</a:t>
            </a:r>
            <a:r>
              <a:rPr lang="nb-NO" dirty="0"/>
              <a:t> </a:t>
            </a:r>
            <a:r>
              <a:rPr lang="nb-NO" dirty="0" err="1"/>
              <a:t>tradeoff</a:t>
            </a:r>
            <a:endParaRPr lang="nb-NO" dirty="0"/>
          </a:p>
          <a:p>
            <a:pPr lvl="0"/>
            <a:r>
              <a:rPr lang="nb-NO" dirty="0"/>
              <a:t>Adaptive Transfer Learning</a:t>
            </a:r>
          </a:p>
        </p:txBody>
      </p:sp>
      <p:sp>
        <p:nvSpPr>
          <p:cNvPr id="8" name="Plassholder for dato 7"/>
          <p:cNvSpPr>
            <a:spLocks noGrp="1"/>
          </p:cNvSpPr>
          <p:nvPr>
            <p:ph type="dt" sz="half" idx="10"/>
          </p:nvPr>
        </p:nvSpPr>
        <p:spPr>
          <a:xfrm>
            <a:off x="6697576" y="4768684"/>
            <a:ext cx="1684420" cy="273844"/>
          </a:xfrm>
        </p:spPr>
        <p:txBody>
          <a:bodyPr/>
          <a:lstStyle/>
          <a:p>
            <a:fld id="{7AA5BBBE-66BD-FD46-802F-536D42DF1234}" type="datetime1">
              <a:rPr lang="nb-NO" smtClean="0"/>
              <a:t>23.02.2023</a:t>
            </a:fld>
            <a:endParaRPr lang="nb-NO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2"/>
          </p:nvPr>
        </p:nvSpPr>
        <p:spPr>
          <a:xfrm>
            <a:off x="8381996" y="4767263"/>
            <a:ext cx="411747" cy="273844"/>
          </a:xfrm>
        </p:spPr>
        <p:txBody>
          <a:bodyPr/>
          <a:lstStyle/>
          <a:p>
            <a:fld id="{28ECCE09-4EB9-D24E-99A2-F5BDA1BD657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345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2500" b="1" dirty="0"/>
              <a:t>3.1 How is it different from </a:t>
            </a:r>
            <a:r>
              <a:rPr lang="nb-NO" sz="2500" b="1" dirty="0" err="1"/>
              <a:t>other</a:t>
            </a:r>
            <a:r>
              <a:rPr lang="nb-NO" sz="2500" b="1" dirty="0"/>
              <a:t> </a:t>
            </a:r>
            <a:r>
              <a:rPr lang="nb-NO" sz="2500" b="1" dirty="0" err="1"/>
              <a:t>similar</a:t>
            </a:r>
            <a:r>
              <a:rPr lang="nb-NO" sz="2500" b="1" dirty="0"/>
              <a:t> </a:t>
            </a:r>
            <a:r>
              <a:rPr lang="nb-NO" sz="2500" b="1" dirty="0" err="1"/>
              <a:t>techniques</a:t>
            </a:r>
            <a:r>
              <a:rPr lang="nb-NO" sz="2500" b="1" dirty="0"/>
              <a:t> </a:t>
            </a:r>
          </a:p>
        </p:txBody>
      </p:sp>
      <p:sp>
        <p:nvSpPr>
          <p:cNvPr id="7" name="Plassholder for innhold 6"/>
          <p:cNvSpPr>
            <a:spLocks noGrp="1"/>
          </p:cNvSpPr>
          <p:nvPr>
            <p:ph idx="1"/>
          </p:nvPr>
        </p:nvSpPr>
        <p:spPr>
          <a:xfrm>
            <a:off x="457200" y="1200151"/>
            <a:ext cx="6157732" cy="40294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nb-NO" err="1"/>
              <a:t>BiFPN</a:t>
            </a:r>
            <a:r>
              <a:rPr lang="nb-NO"/>
              <a:t> - Bilateral </a:t>
            </a:r>
            <a:r>
              <a:rPr lang="nb-NO" err="1"/>
              <a:t>Fusion</a:t>
            </a:r>
            <a:r>
              <a:rPr lang="nb-NO"/>
              <a:t> Pyramid Network</a:t>
            </a:r>
          </a:p>
          <a:p>
            <a:pPr lvl="0"/>
            <a:endParaRPr lang="nb-NO"/>
          </a:p>
          <a:p>
            <a:pPr lvl="0"/>
            <a:endParaRPr lang="nb-NO"/>
          </a:p>
        </p:txBody>
      </p:sp>
      <p:sp>
        <p:nvSpPr>
          <p:cNvPr id="8" name="Plassholder for dato 7"/>
          <p:cNvSpPr>
            <a:spLocks noGrp="1"/>
          </p:cNvSpPr>
          <p:nvPr>
            <p:ph type="dt" sz="half" idx="10"/>
          </p:nvPr>
        </p:nvSpPr>
        <p:spPr>
          <a:xfrm>
            <a:off x="6697576" y="4768684"/>
            <a:ext cx="1684420" cy="273844"/>
          </a:xfrm>
        </p:spPr>
        <p:txBody>
          <a:bodyPr/>
          <a:lstStyle/>
          <a:p>
            <a:fld id="{7AA5BBBE-66BD-FD46-802F-536D42DF1234}" type="datetime1">
              <a:rPr lang="nb-NO" smtClean="0"/>
              <a:t>23.02.2023</a:t>
            </a:fld>
            <a:endParaRPr lang="nb-NO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2"/>
          </p:nvPr>
        </p:nvSpPr>
        <p:spPr>
          <a:xfrm>
            <a:off x="8381996" y="4767263"/>
            <a:ext cx="411747" cy="273844"/>
          </a:xfrm>
        </p:spPr>
        <p:txBody>
          <a:bodyPr/>
          <a:lstStyle/>
          <a:p>
            <a:fld id="{28ECCE09-4EB9-D24E-99A2-F5BDA1BD657E}" type="slidenum">
              <a:rPr lang="nb-NO" smtClean="0"/>
              <a:t>5</a:t>
            </a:fld>
            <a:endParaRPr lang="nb-NO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94E41A4-5C3A-6AAB-CB4D-0D246FFF8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6" y="1765020"/>
            <a:ext cx="7047682" cy="28275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CC630F-7605-5A4D-8466-856AB6B3C34C}"/>
              </a:ext>
            </a:extLst>
          </p:cNvPr>
          <p:cNvSpPr txBox="1"/>
          <p:nvPr/>
        </p:nvSpPr>
        <p:spPr>
          <a:xfrm>
            <a:off x="457200" y="4468396"/>
            <a:ext cx="1830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Used in SSD (top down)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3BF936-9C7C-A046-6D88-2A32C96B01BA}"/>
              </a:ext>
            </a:extLst>
          </p:cNvPr>
          <p:cNvSpPr txBox="1"/>
          <p:nvPr/>
        </p:nvSpPr>
        <p:spPr>
          <a:xfrm>
            <a:off x="6297830" y="1565474"/>
            <a:ext cx="220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in </a:t>
            </a:r>
            <a:r>
              <a:rPr lang="en-US" dirty="0" err="1"/>
              <a:t>EfficientDet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6E9AFA-F532-5638-BFE7-1D3A0215A828}"/>
              </a:ext>
            </a:extLst>
          </p:cNvPr>
          <p:cNvSpPr/>
          <p:nvPr/>
        </p:nvSpPr>
        <p:spPr>
          <a:xfrm>
            <a:off x="4063713" y="1819136"/>
            <a:ext cx="1887166" cy="27734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A58038-08D3-5D40-64D0-E6F8EF8F7D1A}"/>
              </a:ext>
            </a:extLst>
          </p:cNvPr>
          <p:cNvSpPr txBox="1"/>
          <p:nvPr/>
        </p:nvSpPr>
        <p:spPr>
          <a:xfrm>
            <a:off x="2288150" y="1750140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Used in YOLOv5 </a:t>
            </a:r>
          </a:p>
          <a:p>
            <a:r>
              <a:rPr lang="en-US" sz="1200" dirty="0"/>
              <a:t>(top </a:t>
            </a:r>
            <a:r>
              <a:rPr lang="en-US" sz="1200" dirty="0" err="1"/>
              <a:t>down+bottom</a:t>
            </a:r>
            <a:r>
              <a:rPr lang="en-US" sz="1200" dirty="0"/>
              <a:t> up)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BEE44-0839-4529-1616-F882309B847E}"/>
              </a:ext>
            </a:extLst>
          </p:cNvPr>
          <p:cNvSpPr txBox="1"/>
          <p:nvPr/>
        </p:nvSpPr>
        <p:spPr>
          <a:xfrm>
            <a:off x="7539786" y="2370649"/>
            <a:ext cx="26829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(top down+</a:t>
            </a:r>
          </a:p>
          <a:p>
            <a:r>
              <a:rPr lang="en-US" sz="1400" dirty="0"/>
              <a:t>bottom up+</a:t>
            </a:r>
          </a:p>
          <a:p>
            <a:r>
              <a:rPr lang="en-US" sz="1400" dirty="0"/>
              <a:t>skip Connections)</a:t>
            </a:r>
          </a:p>
        </p:txBody>
      </p:sp>
    </p:spTree>
    <p:extLst>
      <p:ext uri="{BB962C8B-B14F-4D97-AF65-F5344CB8AC3E}">
        <p14:creationId xmlns:p14="http://schemas.microsoft.com/office/powerpoint/2010/main" val="147587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2500" b="1"/>
              <a:t>3.2 How is it different from </a:t>
            </a:r>
            <a:r>
              <a:rPr lang="nb-NO" sz="2500" b="1" err="1"/>
              <a:t>other</a:t>
            </a:r>
            <a:r>
              <a:rPr lang="nb-NO" sz="2500" b="1"/>
              <a:t> </a:t>
            </a:r>
            <a:r>
              <a:rPr lang="nb-NO" sz="2500" b="1" err="1"/>
              <a:t>similar</a:t>
            </a:r>
            <a:r>
              <a:rPr lang="nb-NO" sz="2500" b="1"/>
              <a:t> </a:t>
            </a:r>
            <a:r>
              <a:rPr lang="nb-NO" sz="2500" b="1" err="1"/>
              <a:t>techniques</a:t>
            </a:r>
            <a:r>
              <a:rPr lang="nb-NO" sz="2500" b="1"/>
              <a:t> </a:t>
            </a:r>
          </a:p>
        </p:txBody>
      </p:sp>
      <p:sp>
        <p:nvSpPr>
          <p:cNvPr id="7" name="Plassholder for innhold 6"/>
          <p:cNvSpPr>
            <a:spLocks noGrp="1"/>
          </p:cNvSpPr>
          <p:nvPr>
            <p:ph idx="1"/>
          </p:nvPr>
        </p:nvSpPr>
        <p:spPr>
          <a:xfrm>
            <a:off x="457200" y="1200151"/>
            <a:ext cx="6157732" cy="40294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nb-NO" err="1"/>
              <a:t>Compound</a:t>
            </a:r>
            <a:r>
              <a:rPr lang="nb-NO"/>
              <a:t> </a:t>
            </a:r>
            <a:r>
              <a:rPr lang="nb-NO" err="1"/>
              <a:t>Scaling</a:t>
            </a:r>
            <a:r>
              <a:rPr lang="nb-NO"/>
              <a:t> </a:t>
            </a:r>
            <a:r>
              <a:rPr lang="nb-NO" err="1"/>
              <a:t>method</a:t>
            </a:r>
            <a:r>
              <a:rPr lang="nb-NO"/>
              <a:t> for Uniform </a:t>
            </a:r>
            <a:r>
              <a:rPr lang="nb-NO" err="1"/>
              <a:t>Scaling</a:t>
            </a:r>
            <a:endParaRPr lang="nb-NO"/>
          </a:p>
          <a:p>
            <a:pPr lvl="0"/>
            <a:endParaRPr lang="nb-NO"/>
          </a:p>
          <a:p>
            <a:pPr lvl="0"/>
            <a:endParaRPr lang="nb-NO"/>
          </a:p>
        </p:txBody>
      </p:sp>
      <p:sp>
        <p:nvSpPr>
          <p:cNvPr id="8" name="Plassholder for dato 7"/>
          <p:cNvSpPr>
            <a:spLocks noGrp="1"/>
          </p:cNvSpPr>
          <p:nvPr>
            <p:ph type="dt" sz="half" idx="10"/>
          </p:nvPr>
        </p:nvSpPr>
        <p:spPr>
          <a:xfrm>
            <a:off x="6697576" y="4768684"/>
            <a:ext cx="1684420" cy="273844"/>
          </a:xfrm>
        </p:spPr>
        <p:txBody>
          <a:bodyPr/>
          <a:lstStyle/>
          <a:p>
            <a:fld id="{7AA5BBBE-66BD-FD46-802F-536D42DF1234}" type="datetime1">
              <a:rPr lang="nb-NO" smtClean="0"/>
              <a:t>23.02.2023</a:t>
            </a:fld>
            <a:endParaRPr lang="nb-NO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2"/>
          </p:nvPr>
        </p:nvSpPr>
        <p:spPr>
          <a:xfrm>
            <a:off x="8381996" y="4767263"/>
            <a:ext cx="411747" cy="273844"/>
          </a:xfrm>
        </p:spPr>
        <p:txBody>
          <a:bodyPr/>
          <a:lstStyle/>
          <a:p>
            <a:fld id="{28ECCE09-4EB9-D24E-99A2-F5BDA1BD657E}" type="slidenum">
              <a:rPr lang="nb-NO" smtClean="0"/>
              <a:t>6</a:t>
            </a:fld>
            <a:endParaRPr lang="nb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1AEF98-EE19-B046-A54E-215491AA622F}"/>
              </a:ext>
            </a:extLst>
          </p:cNvPr>
          <p:cNvSpPr txBox="1"/>
          <p:nvPr/>
        </p:nvSpPr>
        <p:spPr>
          <a:xfrm>
            <a:off x="609596" y="151135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Tan, M., &amp; Le, Q. (2019, May). </a:t>
            </a:r>
            <a:r>
              <a:rPr lang="en-GB" sz="800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Efficientnet</a:t>
            </a:r>
            <a:r>
              <a:rPr lang="en-GB" sz="8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Rethinking model scaling for convolutional neural networks. In </a:t>
            </a:r>
            <a:r>
              <a:rPr lang="en-GB" sz="8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GB" sz="8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6105-6114). PMLR.</a:t>
            </a:r>
            <a:endParaRPr lang="en-US" sz="700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BA47B2C7-A9A4-1A81-2FD0-5E44F136C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861" y="1963986"/>
            <a:ext cx="6306277" cy="2659204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A62FF682-153F-B530-93D4-4309BE471B91}"/>
              </a:ext>
            </a:extLst>
          </p:cNvPr>
          <p:cNvSpPr/>
          <p:nvPr/>
        </p:nvSpPr>
        <p:spPr>
          <a:xfrm rot="16200000">
            <a:off x="1779817" y="4188218"/>
            <a:ext cx="376177" cy="10980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D5BA05-7C86-E5F8-D555-FFEB89FA176E}"/>
              </a:ext>
            </a:extLst>
          </p:cNvPr>
          <p:cNvSpPr txBox="1"/>
          <p:nvPr/>
        </p:nvSpPr>
        <p:spPr>
          <a:xfrm>
            <a:off x="2576278" y="44831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7D17A7D0-1824-DDAF-3DF3-80A032AD27EA}"/>
              </a:ext>
            </a:extLst>
          </p:cNvPr>
          <p:cNvSpPr/>
          <p:nvPr/>
        </p:nvSpPr>
        <p:spPr>
          <a:xfrm rot="16200000">
            <a:off x="4320487" y="3157930"/>
            <a:ext cx="376177" cy="315651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4048D4-8CE2-A178-9B08-A35545907B5B}"/>
              </a:ext>
            </a:extLst>
          </p:cNvPr>
          <p:cNvSpPr txBox="1"/>
          <p:nvPr/>
        </p:nvSpPr>
        <p:spPr>
          <a:xfrm>
            <a:off x="6180883" y="45348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131E16D-C957-809E-65E1-001418BFBE4C}"/>
              </a:ext>
            </a:extLst>
          </p:cNvPr>
          <p:cNvSpPr/>
          <p:nvPr/>
        </p:nvSpPr>
        <p:spPr>
          <a:xfrm rot="16200000">
            <a:off x="6861157" y="4187142"/>
            <a:ext cx="376177" cy="10980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2500" b="1" dirty="0"/>
              <a:t>3.3 Practical </a:t>
            </a:r>
            <a:r>
              <a:rPr lang="nb-NO" sz="2500" b="1" dirty="0" err="1"/>
              <a:t>Example</a:t>
            </a:r>
            <a:endParaRPr lang="nb-NO" sz="2500" b="1" dirty="0"/>
          </a:p>
        </p:txBody>
      </p:sp>
      <p:sp>
        <p:nvSpPr>
          <p:cNvPr id="8" name="Plassholder for dato 7"/>
          <p:cNvSpPr>
            <a:spLocks noGrp="1"/>
          </p:cNvSpPr>
          <p:nvPr>
            <p:ph type="dt" sz="half" idx="10"/>
          </p:nvPr>
        </p:nvSpPr>
        <p:spPr>
          <a:xfrm>
            <a:off x="6697576" y="4768684"/>
            <a:ext cx="1684420" cy="273844"/>
          </a:xfrm>
        </p:spPr>
        <p:txBody>
          <a:bodyPr/>
          <a:lstStyle/>
          <a:p>
            <a:fld id="{7AA5BBBE-66BD-FD46-802F-536D42DF1234}" type="datetime1">
              <a:rPr lang="nb-NO" smtClean="0"/>
              <a:t>23.02.2023</a:t>
            </a:fld>
            <a:endParaRPr lang="nb-NO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2"/>
          </p:nvPr>
        </p:nvSpPr>
        <p:spPr>
          <a:xfrm>
            <a:off x="8381996" y="4767263"/>
            <a:ext cx="411747" cy="273844"/>
          </a:xfrm>
        </p:spPr>
        <p:txBody>
          <a:bodyPr/>
          <a:lstStyle/>
          <a:p>
            <a:fld id="{28ECCE09-4EB9-D24E-99A2-F5BDA1BD657E}" type="slidenum">
              <a:rPr lang="nb-NO" smtClean="0"/>
              <a:t>7</a:t>
            </a:fld>
            <a:endParaRPr lang="nb-NO"/>
          </a:p>
        </p:txBody>
      </p:sp>
      <p:sp>
        <p:nvSpPr>
          <p:cNvPr id="2" name="Plassholder for innhold 6">
            <a:extLst>
              <a:ext uri="{FF2B5EF4-FFF2-40B4-BE49-F238E27FC236}">
                <a16:creationId xmlns:a16="http://schemas.microsoft.com/office/drawing/2014/main" id="{3CA87805-CC2D-B03A-786D-4D6B58EC0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067554" cy="3499171"/>
          </a:xfrm>
        </p:spPr>
        <p:txBody>
          <a:bodyPr>
            <a:normAutofit/>
          </a:bodyPr>
          <a:lstStyle/>
          <a:p>
            <a:pPr lvl="0"/>
            <a:r>
              <a:rPr lang="nb-NO" dirty="0" err="1"/>
              <a:t>Widely</a:t>
            </a:r>
            <a:r>
              <a:rPr lang="nb-NO" dirty="0"/>
              <a:t> used in real time </a:t>
            </a:r>
            <a:r>
              <a:rPr lang="nb-NO" dirty="0" err="1"/>
              <a:t>edge</a:t>
            </a:r>
            <a:r>
              <a:rPr lang="nb-NO" dirty="0"/>
              <a:t> </a:t>
            </a:r>
            <a:r>
              <a:rPr lang="nb-NO" dirty="0" err="1"/>
              <a:t>computing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high</a:t>
            </a:r>
            <a:r>
              <a:rPr lang="nb-NO" dirty="0"/>
              <a:t> time </a:t>
            </a:r>
            <a:r>
              <a:rPr lang="nb-NO" dirty="0" err="1"/>
              <a:t>constraints</a:t>
            </a:r>
            <a:endParaRPr lang="nb-NO" dirty="0"/>
          </a:p>
          <a:p>
            <a:pPr lvl="1"/>
            <a:r>
              <a:rPr lang="nb-NO" dirty="0" err="1"/>
              <a:t>EfficientDet</a:t>
            </a:r>
            <a:r>
              <a:rPr lang="nb-NO" dirty="0"/>
              <a:t> for </a:t>
            </a:r>
            <a:r>
              <a:rPr lang="nb-NO" dirty="0" err="1"/>
              <a:t>fabric</a:t>
            </a:r>
            <a:r>
              <a:rPr lang="nb-NO" dirty="0"/>
              <a:t> </a:t>
            </a:r>
            <a:r>
              <a:rPr lang="nb-NO" dirty="0" err="1"/>
              <a:t>defect</a:t>
            </a:r>
            <a:r>
              <a:rPr lang="nb-NO" dirty="0"/>
              <a:t> </a:t>
            </a:r>
            <a:r>
              <a:rPr lang="nb-NO" dirty="0" err="1"/>
              <a:t>detection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edge</a:t>
            </a:r>
            <a:r>
              <a:rPr lang="nb-NO" dirty="0"/>
              <a:t> </a:t>
            </a:r>
            <a:r>
              <a:rPr lang="nb-NO" dirty="0" err="1"/>
              <a:t>computing</a:t>
            </a:r>
            <a:r>
              <a:rPr lang="nb-NO" dirty="0"/>
              <a:t> (2021, S. Song et al)</a:t>
            </a:r>
          </a:p>
          <a:p>
            <a:pPr lvl="1"/>
            <a:r>
              <a:rPr lang="nb-NO" dirty="0" err="1"/>
              <a:t>EfficientDet</a:t>
            </a:r>
            <a:r>
              <a:rPr lang="nb-NO" dirty="0"/>
              <a:t> for Crop </a:t>
            </a:r>
            <a:r>
              <a:rPr lang="nb-NO" dirty="0" err="1"/>
              <a:t>Circle</a:t>
            </a:r>
            <a:r>
              <a:rPr lang="nb-NO" dirty="0"/>
              <a:t> </a:t>
            </a:r>
            <a:r>
              <a:rPr lang="nb-NO" dirty="0" err="1"/>
              <a:t>Detection</a:t>
            </a:r>
            <a:r>
              <a:rPr lang="nb-NO" dirty="0"/>
              <a:t> in </a:t>
            </a:r>
            <a:r>
              <a:rPr lang="nb-NO" dirty="0" err="1"/>
              <a:t>Desert</a:t>
            </a:r>
            <a:r>
              <a:rPr lang="nb-NO" dirty="0"/>
              <a:t> (</a:t>
            </a:r>
            <a:r>
              <a:rPr lang="nb-NO" dirty="0" err="1"/>
              <a:t>M.L.Mekhalfi</a:t>
            </a:r>
            <a:r>
              <a:rPr lang="nb-NO" dirty="0"/>
              <a:t> et al 2022)</a:t>
            </a:r>
          </a:p>
          <a:p>
            <a:pPr marL="457200" lvl="1" indent="0">
              <a:buNone/>
            </a:pPr>
            <a:endParaRPr lang="nb-NO" dirty="0"/>
          </a:p>
          <a:p>
            <a:pPr lvl="0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9108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2500" b="1"/>
              <a:t>4.1 </a:t>
            </a:r>
            <a:r>
              <a:rPr lang="nb-NO" sz="2500" b="1" err="1"/>
              <a:t>Working</a:t>
            </a:r>
            <a:r>
              <a:rPr lang="nb-NO" sz="2500" b="1"/>
              <a:t> </a:t>
            </a:r>
            <a:r>
              <a:rPr lang="nb-NO" sz="2500" b="1" err="1"/>
              <a:t>Principle</a:t>
            </a:r>
            <a:endParaRPr lang="nb-NO" sz="2500" b="1"/>
          </a:p>
        </p:txBody>
      </p:sp>
      <p:sp>
        <p:nvSpPr>
          <p:cNvPr id="7" name="Plassholder for innhold 6"/>
          <p:cNvSpPr>
            <a:spLocks noGrp="1"/>
          </p:cNvSpPr>
          <p:nvPr>
            <p:ph idx="1"/>
          </p:nvPr>
        </p:nvSpPr>
        <p:spPr>
          <a:xfrm>
            <a:off x="457200" y="1200151"/>
            <a:ext cx="6157732" cy="40294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nb-NO" err="1"/>
              <a:t>EfficientDet</a:t>
            </a:r>
            <a:r>
              <a:rPr lang="nb-NO"/>
              <a:t> Architecture</a:t>
            </a:r>
          </a:p>
          <a:p>
            <a:pPr lvl="0"/>
            <a:endParaRPr lang="nb-NO"/>
          </a:p>
          <a:p>
            <a:pPr lvl="0"/>
            <a:endParaRPr lang="nb-NO"/>
          </a:p>
        </p:txBody>
      </p:sp>
      <p:sp>
        <p:nvSpPr>
          <p:cNvPr id="8" name="Plassholder for dato 7"/>
          <p:cNvSpPr>
            <a:spLocks noGrp="1"/>
          </p:cNvSpPr>
          <p:nvPr>
            <p:ph type="dt" sz="half" idx="10"/>
          </p:nvPr>
        </p:nvSpPr>
        <p:spPr>
          <a:xfrm>
            <a:off x="6697576" y="4768684"/>
            <a:ext cx="1684420" cy="273844"/>
          </a:xfrm>
        </p:spPr>
        <p:txBody>
          <a:bodyPr/>
          <a:lstStyle/>
          <a:p>
            <a:fld id="{7AA5BBBE-66BD-FD46-802F-536D42DF1234}" type="datetime1">
              <a:rPr lang="nb-NO" smtClean="0"/>
              <a:t>23.02.2023</a:t>
            </a:fld>
            <a:endParaRPr lang="nb-NO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2"/>
          </p:nvPr>
        </p:nvSpPr>
        <p:spPr>
          <a:xfrm>
            <a:off x="8381996" y="4767263"/>
            <a:ext cx="411747" cy="273844"/>
          </a:xfrm>
        </p:spPr>
        <p:txBody>
          <a:bodyPr/>
          <a:lstStyle/>
          <a:p>
            <a:fld id="{28ECCE09-4EB9-D24E-99A2-F5BDA1BD657E}" type="slidenum">
              <a:rPr lang="nb-NO" smtClean="0"/>
              <a:t>8</a:t>
            </a:fld>
            <a:endParaRPr lang="nb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1AEF98-EE19-B046-A54E-215491AA622F}"/>
              </a:ext>
            </a:extLst>
          </p:cNvPr>
          <p:cNvSpPr txBox="1"/>
          <p:nvPr/>
        </p:nvSpPr>
        <p:spPr>
          <a:xfrm>
            <a:off x="609596" y="1511359"/>
            <a:ext cx="411368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Tan, M., Pang, R., &amp; Le, Q. V. (2020). </a:t>
            </a:r>
            <a:r>
              <a:rPr lang="en-US" sz="700" dirty="0" err="1"/>
              <a:t>Efficientdet</a:t>
            </a:r>
            <a:r>
              <a:rPr lang="en-US" sz="700" dirty="0"/>
              <a:t>: Scalable and efficient object detection. In Proceedings of the IEEE/CVF conference on computer vision and pattern recognition (pp. 10781-10790).</a:t>
            </a:r>
          </a:p>
        </p:txBody>
      </p:sp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BF650A12-8F70-63E4-0E3B-DF5A34FC9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19136"/>
            <a:ext cx="7772400" cy="30522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911160-E0E0-0695-4FB4-8FB6BEFB396D}"/>
              </a:ext>
            </a:extLst>
          </p:cNvPr>
          <p:cNvSpPr txBox="1"/>
          <p:nvPr/>
        </p:nvSpPr>
        <p:spPr>
          <a:xfrm>
            <a:off x="115746" y="228644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Backbone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25B5E-57DF-FCA8-99B7-E79FE1E9E551}"/>
              </a:ext>
            </a:extLst>
          </p:cNvPr>
          <p:cNvSpPr txBox="1"/>
          <p:nvPr/>
        </p:nvSpPr>
        <p:spPr>
          <a:xfrm>
            <a:off x="4343400" y="428373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7D927-3012-4D82-4AC6-E45F118315DC}"/>
              </a:ext>
            </a:extLst>
          </p:cNvPr>
          <p:cNvSpPr txBox="1"/>
          <p:nvPr/>
        </p:nvSpPr>
        <p:spPr>
          <a:xfrm>
            <a:off x="6614932" y="22024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66891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2500" b="1"/>
              <a:t>4.2 </a:t>
            </a:r>
            <a:r>
              <a:rPr lang="nb-NO" sz="2500" b="1" err="1"/>
              <a:t>Working</a:t>
            </a:r>
            <a:r>
              <a:rPr lang="nb-NO" sz="2500" b="1"/>
              <a:t> </a:t>
            </a:r>
            <a:r>
              <a:rPr lang="nb-NO" sz="2500" b="1" err="1"/>
              <a:t>Principle</a:t>
            </a:r>
            <a:endParaRPr lang="nb-NO" sz="2500" b="1"/>
          </a:p>
        </p:txBody>
      </p:sp>
      <p:sp>
        <p:nvSpPr>
          <p:cNvPr id="8" name="Plassholder for dato 7"/>
          <p:cNvSpPr>
            <a:spLocks noGrp="1"/>
          </p:cNvSpPr>
          <p:nvPr>
            <p:ph type="dt" sz="half" idx="10"/>
          </p:nvPr>
        </p:nvSpPr>
        <p:spPr>
          <a:xfrm>
            <a:off x="6697576" y="4768684"/>
            <a:ext cx="1684420" cy="273844"/>
          </a:xfrm>
        </p:spPr>
        <p:txBody>
          <a:bodyPr/>
          <a:lstStyle/>
          <a:p>
            <a:fld id="{7AA5BBBE-66BD-FD46-802F-536D42DF1234}" type="datetime1">
              <a:rPr lang="nb-NO" smtClean="0"/>
              <a:t>23.02.2023</a:t>
            </a:fld>
            <a:endParaRPr lang="nb-NO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2"/>
          </p:nvPr>
        </p:nvSpPr>
        <p:spPr>
          <a:xfrm>
            <a:off x="8381996" y="4767263"/>
            <a:ext cx="411747" cy="273844"/>
          </a:xfrm>
        </p:spPr>
        <p:txBody>
          <a:bodyPr/>
          <a:lstStyle/>
          <a:p>
            <a:fld id="{28ECCE09-4EB9-D24E-99A2-F5BDA1BD657E}" type="slidenum">
              <a:rPr lang="nb-NO" smtClean="0"/>
              <a:t>9</a:t>
            </a:fld>
            <a:endParaRPr lang="nb-NO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9D8316-7D5E-0728-92CE-7EDA39009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  <a:p>
            <a:pPr lvl="1"/>
            <a:r>
              <a:rPr lang="en-US" dirty="0"/>
              <a:t>Classification Loss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Localisation</a:t>
            </a:r>
            <a:r>
              <a:rPr lang="en-US" dirty="0"/>
              <a:t> Loss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Anchor Matching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AA0E25-5F5B-F313-E2D6-6583A98DF1C8}"/>
                  </a:ext>
                </a:extLst>
              </p:cNvPr>
              <p:cNvSpPr txBox="1"/>
              <p:nvPr/>
            </p:nvSpPr>
            <p:spPr>
              <a:xfrm>
                <a:off x="3437466" y="1599146"/>
                <a:ext cx="5072069" cy="1298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O" sz="1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O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NO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𝑐𝑙</m:t>
                          </m:r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𝑎𝑠</m:t>
                          </m:r>
                          <m:r>
                            <a:rPr lang="en-NO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𝑖𝑓𝑖𝑐𝑎𝑡𝑖𝑜𝑛</m:t>
                          </m:r>
                        </m:sub>
                      </m:sSub>
                      <m:r>
                        <a:rPr lang="en-NO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NO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NO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NO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NO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NO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NO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NO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NO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NO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NO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NO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NO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O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NO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NO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NO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NO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NO" sz="16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NO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NO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NO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NO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NO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NO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ctrlPr>
                                            <a:rPr lang="en-NO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NO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NO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NO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NO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NO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ctrlPr>
                                            <a:rPr lang="en-NO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NO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NO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NO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NO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NO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⁡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N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NO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N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AA0E25-5F5B-F313-E2D6-6583A98DF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466" y="1599146"/>
                <a:ext cx="5072069" cy="1298241"/>
              </a:xfrm>
              <a:prstGeom prst="rect">
                <a:avLst/>
              </a:prstGeom>
              <a:blipFill>
                <a:blip r:embed="rId3"/>
                <a:stretch>
                  <a:fillRect l="-2244" t="-37500" b="-7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080CE5-C1B9-8982-0A71-23190DF4DA8B}"/>
                  </a:ext>
                </a:extLst>
              </p:cNvPr>
              <p:cNvSpPr txBox="1"/>
              <p:nvPr/>
            </p:nvSpPr>
            <p:spPr>
              <a:xfrm>
                <a:off x="3020993" y="2781524"/>
                <a:ext cx="4572000" cy="1215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O" sz="1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O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NO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𝑙𝑜𝑐</m:t>
                          </m:r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𝑎𝑙𝑖𝑠𝑎𝑡𝑖𝑜𝑛</m:t>
                          </m:r>
                        </m:sub>
                      </m:sSub>
                      <m:r>
                        <a:rPr lang="en-NO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NO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NO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NO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NO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NO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NO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NO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NO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NO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NO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NO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lang="en-NO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NO" sz="16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NO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NO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𝑡𝑖</m:t>
                                  </m:r>
                                  <m:r>
                                    <a:rPr lang="en-NO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NO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NO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NO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NO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NO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NO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NO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NO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080CE5-C1B9-8982-0A71-23190DF4D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993" y="2781524"/>
                <a:ext cx="4572000" cy="1215526"/>
              </a:xfrm>
              <a:prstGeom prst="rect">
                <a:avLst/>
              </a:prstGeom>
              <a:blipFill>
                <a:blip r:embed="rId4"/>
                <a:stretch>
                  <a:fillRect t="-61856" b="-62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97D4E-4E18-28F1-E342-1641B27D518A}"/>
                  </a:ext>
                </a:extLst>
              </p:cNvPr>
              <p:cNvSpPr txBox="1"/>
              <p:nvPr/>
            </p:nvSpPr>
            <p:spPr>
              <a:xfrm>
                <a:off x="2967786" y="4140649"/>
                <a:ext cx="4572000" cy="1253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O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O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NO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NO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NO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NO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NO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NO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NO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NO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NO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NO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NO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NO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NO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NO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NO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NO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NO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NO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O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NO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NO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NO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NO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NO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NO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γ</m:t>
                                  </m:r>
                                </m:sup>
                              </m:sSup>
                            </m:e>
                          </m:nary>
                          <m:func>
                            <m:funcPr>
                              <m:ctrlPr>
                                <a:rPr lang="en-NO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NO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NO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NO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NO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NO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NO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NO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N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N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N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N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N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97D4E-4E18-28F1-E342-1641B27D5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86" y="4140649"/>
                <a:ext cx="4572000" cy="1253228"/>
              </a:xfrm>
              <a:prstGeom prst="rect">
                <a:avLst/>
              </a:prstGeom>
              <a:blipFill>
                <a:blip r:embed="rId5"/>
                <a:stretch>
                  <a:fillRect t="-51000" b="-3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405682"/>
      </p:ext>
    </p:extLst>
  </p:cSld>
  <p:clrMapOvr>
    <a:masterClrMapping/>
  </p:clrMapOvr>
</p:sld>
</file>

<file path=ppt/theme/theme1.xml><?xml version="1.0" encoding="utf-8"?>
<a:theme xmlns:a="http://schemas.openxmlformats.org/drawingml/2006/main" name="HIOF-template-7.13.Presentasjonsmal-ENG-v.0.0.2">
  <a:themeElements>
    <a:clrScheme name="HIOF-palett">
      <a:dk1>
        <a:srgbClr val="101820"/>
      </a:dk1>
      <a:lt1>
        <a:srgbClr val="101820"/>
      </a:lt1>
      <a:dk2>
        <a:srgbClr val="EDEBE9"/>
      </a:dk2>
      <a:lt2>
        <a:srgbClr val="FFFFFF"/>
      </a:lt2>
      <a:accent1>
        <a:srgbClr val="3CBFAE"/>
      </a:accent1>
      <a:accent2>
        <a:srgbClr val="C76D62"/>
      </a:accent2>
      <a:accent3>
        <a:srgbClr val="457A7C"/>
      </a:accent3>
      <a:accent4>
        <a:srgbClr val="D7D2CB"/>
      </a:accent4>
      <a:accent5>
        <a:srgbClr val="978794"/>
      </a:accent5>
      <a:accent6>
        <a:srgbClr val="C0B8B0"/>
      </a:accent6>
      <a:hlink>
        <a:srgbClr val="457A7C"/>
      </a:hlink>
      <a:folHlink>
        <a:srgbClr val="3CBFAE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IOF-template-7.13.Presentasjonsmal-ENG-v.1.1.0" id="{6562F666-66CC-AA49-A9BC-14FA587A2EAE}" vid="{39648153-586F-DF4A-84A6-DFC5D724916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Words>809</Words>
  <Application>Microsoft Macintosh PowerPoint</Application>
  <PresentationFormat>On-screen Show (16:9)</PresentationFormat>
  <Paragraphs>135</Paragraphs>
  <Slides>15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Source Sans Pro</vt:lpstr>
      <vt:lpstr>HIOF-template-7.13.Presentasjonsmal-ENG-v.0.0.2</vt:lpstr>
      <vt:lpstr>Presentation-1 on Chosen Advanced ML Technique –EfficientDet  Advanced Machine Learning ITI41820</vt:lpstr>
      <vt:lpstr>What is Object Detection?  Simply put – Classification and Localisation!</vt:lpstr>
      <vt:lpstr>1. What is this technique / algorithm?</vt:lpstr>
      <vt:lpstr>2. Why EfficientDet special?</vt:lpstr>
      <vt:lpstr>3.1 How is it different from other similar techniques </vt:lpstr>
      <vt:lpstr>3.2 How is it different from other similar techniques </vt:lpstr>
      <vt:lpstr>3.3 Practical Example</vt:lpstr>
      <vt:lpstr>4.1 Working Principle</vt:lpstr>
      <vt:lpstr>4.2 Working Principle</vt:lpstr>
      <vt:lpstr>5. Advantages and Disadvantages</vt:lpstr>
      <vt:lpstr>6.1 Probable Practical Application</vt:lpstr>
      <vt:lpstr>6.2 Why EfficientDet for this application than other OSOD like YOLO, SSD, RetinaNet</vt:lpstr>
      <vt:lpstr>Planned Novel Contributions</vt:lpstr>
      <vt:lpstr>Thank You! Questions? References:</vt:lpstr>
      <vt:lpstr>Probable Question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Presentation-1 Technique</dc:title>
  <dc:subject/>
  <dc:creator>Sanyam Jain</dc:creator>
  <cp:keywords/>
  <dc:description/>
  <cp:lastModifiedBy>Sanyam Jain</cp:lastModifiedBy>
  <cp:revision>423</cp:revision>
  <dcterms:created xsi:type="dcterms:W3CDTF">2023-02-04T11:21:56Z</dcterms:created>
  <dcterms:modified xsi:type="dcterms:W3CDTF">2023-02-23T06:07:14Z</dcterms:modified>
  <cp:category/>
</cp:coreProperties>
</file>