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9" r:id="rId3"/>
    <p:sldId id="257" r:id="rId4"/>
    <p:sldId id="262" r:id="rId5"/>
    <p:sldId id="263" r:id="rId6"/>
    <p:sldId id="261" r:id="rId7"/>
    <p:sldId id="264" r:id="rId8"/>
    <p:sldId id="260" r:id="rId9"/>
    <p:sldId id="265" r:id="rId10"/>
    <p:sldId id="270" r:id="rId1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5846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119A-DDE3-F470-2B46-4B1CC0657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7AE9B-18A1-D222-C3B2-D524C54F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E452-3D46-641D-C853-2A7BF5A0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40370-3BE7-35A7-B5D4-72D8B1DA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2931-0339-D7DF-884D-E68D8151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3F43-D0C0-0995-CD8F-3D3EF92C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2D21A-5CAE-28CE-497E-1B2F71F80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7733-7992-7F3F-D5E3-50B34685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B8BD-0A0F-36B7-6D6F-DD7C9DDE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4B556-4BC3-AC56-EA66-EE9A7223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7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867F2-1293-68C5-165B-18E6E9BCA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18B70-BC50-A79F-ACF5-D3B86F69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5882-CEDC-6F29-20E7-1E6C056A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C026-6C22-2C82-9B3E-6F17A9F2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09A4-60F0-EEE1-2C14-4AF6EC74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BF98-3839-4742-078C-725FF3F7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741E-EE10-EBF2-B7AF-791D5B62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9408-A922-7706-6664-70B38944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326C-E390-CB50-8A9A-3CBF2998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223F-4432-0C4C-9994-B9DD2047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9EC1-9F79-5E48-FB89-7D214950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5A90-91D3-E7A0-7528-FAF71DA2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8EB4-1010-876C-9220-E02A41B5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1D97-E981-4E48-B764-8EEA512D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243E-7A7C-637D-3DDB-7EC53F2A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EA68-DDA9-A170-7AA0-83BAD227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F293-56B0-F576-403D-45588B1B7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18F5C-34E7-14DD-B40E-588DEB80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F7E3-8F56-04B1-47BC-739A35BF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01376-8239-6FE5-3D01-34A98CB9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8161-8E5A-1089-117E-406B02B8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D9F7-5866-2D60-0494-32710428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8FBFF-04ED-5272-585F-23B9E706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1825F-A2CF-DE25-4ABD-59B88152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FB540-9D20-C921-8423-2F3015B0D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27154-E0FB-7371-6340-41C4CB77C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976BF-8500-864F-3E8A-CA34C4CE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01C4E-3225-DFAD-40CC-99A09721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D103D-F4F5-F809-3153-943A7993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7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E8F8-AC64-DEDC-B575-B6D7BBA0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2448C-BA72-E4A0-5C3B-1D86408D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B1678-2E53-0DC6-7E30-CD0B5F20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F1201-5E9F-B500-74C8-457F33B5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0344B-1AF9-26C6-0AB4-75A05A3A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6BD81-A963-C3E4-D07F-3286A3F1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5F38F-2AD5-94B1-FF05-5122742D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26B3-0EC1-8AD1-EBEB-C3D92B63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7D46-F586-4DE3-8BB7-3DBDBF5E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90264-C621-9F13-BDBE-2F2779268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0C565-AEEF-316B-1F43-1DF84735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75F36-AFD4-5B2C-76F5-89CE97CC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47E9B-83E4-F704-CABB-6C5AE2AA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24F0-D115-60CC-D595-C00EDA75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B8CAF-510A-20CD-2A16-D3937B115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5708F-34F5-48EB-BEE5-A0BF8D488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338EE-E064-B1E5-3C09-22173D75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7919-22B6-8AED-DF83-4B1EFBAF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FADD-75B8-5D9F-9D37-A5929B6D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0A3F9-7BAC-3F22-DC2B-10D64677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6DEE-1D8F-0CD7-7D8A-F6F3CD5A3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1F37-71C9-2737-363A-357415E4B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DE25-871B-1745-9224-76C68FD78AF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3024-CF97-C41B-0798-640B9FB76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4E24-8A4F-5B9D-F481-68C8AA3C8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7F34-E067-CB4D-91FF-255C49D0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E0C33-0558-AEA6-2BEC-D8720DF81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dirty="0"/>
              <a:t>Experiments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5AF40-2D20-2FC2-8629-1D12B612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2800" dirty="0" err="1"/>
              <a:t>Sanyam</a:t>
            </a:r>
            <a:r>
              <a:rPr lang="en-US" sz="2800" dirty="0"/>
              <a:t>*Stefano</a:t>
            </a:r>
          </a:p>
          <a:p>
            <a:r>
              <a:rPr lang="en-US" sz="2800" dirty="0" err="1"/>
              <a:t>Østfold</a:t>
            </a:r>
            <a:r>
              <a:rPr lang="en-US" sz="2800" dirty="0"/>
              <a:t> University College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30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5998-9FD7-108A-F919-979DB754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= 10, Generation = 10 (running on cluster now) , </a:t>
            </a:r>
            <a:r>
              <a:rPr lang="en-US" dirty="0" err="1"/>
              <a:t>nh</a:t>
            </a:r>
            <a:r>
              <a:rPr lang="en-US" dirty="0"/>
              <a:t>=3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CD56-E7D2-6931-8C27-3D8828B0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297"/>
          </a:xfrm>
        </p:spPr>
        <p:txBody>
          <a:bodyPr/>
          <a:lstStyle/>
          <a:p>
            <a:r>
              <a:rPr lang="en-US" dirty="0"/>
              <a:t>File name - emnca_p10_g10_nh3.ipynb</a:t>
            </a:r>
          </a:p>
          <a:p>
            <a:r>
              <a:rPr lang="en-US" dirty="0"/>
              <a:t>Output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E32049E9-C3EF-EE9C-A34E-EE1BC57C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578" y="914098"/>
            <a:ext cx="1438145" cy="1836666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5FEAF3B6-EC5E-926C-57AF-2960B3246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171" y="1183042"/>
            <a:ext cx="1438145" cy="1836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C83FF-E9A4-8A82-BF46-E29F45CB2728}"/>
              </a:ext>
            </a:extLst>
          </p:cNvPr>
          <p:cNvSpPr txBox="1"/>
          <p:nvPr/>
        </p:nvSpPr>
        <p:spPr>
          <a:xfrm>
            <a:off x="6912253" y="2778390"/>
            <a:ext cx="132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mask_c1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21ACA-22A4-89CE-EE01-73C88FDEB648}"/>
              </a:ext>
            </a:extLst>
          </p:cNvPr>
          <p:cNvSpPr txBox="1"/>
          <p:nvPr/>
        </p:nvSpPr>
        <p:spPr>
          <a:xfrm>
            <a:off x="9871458" y="3675903"/>
            <a:ext cx="1185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mask_c3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BFA4C-F469-BC68-590B-4F1C011E2BF8}"/>
              </a:ext>
            </a:extLst>
          </p:cNvPr>
          <p:cNvSpPr txBox="1"/>
          <p:nvPr/>
        </p:nvSpPr>
        <p:spPr>
          <a:xfrm>
            <a:off x="8496171" y="3181726"/>
            <a:ext cx="1185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mask_c2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2EF5253-A37A-8347-7F29-824700FBC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9764" y="1331843"/>
            <a:ext cx="1896527" cy="2097157"/>
          </a:xfrm>
          <a:prstGeom prst="rect">
            <a:avLst/>
          </a:prstGeom>
        </p:spPr>
      </p:pic>
      <p:pic>
        <p:nvPicPr>
          <p:cNvPr id="6" name="cellular_automaton">
            <a:hlinkClick r:id="" action="ppaction://media"/>
            <a:extLst>
              <a:ext uri="{FF2B5EF4-FFF2-40B4-BE49-F238E27FC236}">
                <a16:creationId xmlns:a16="http://schemas.microsoft.com/office/drawing/2014/main" id="{5F153DBA-6656-F7D9-0FEE-CADDB2D9E3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8826" y="2885158"/>
            <a:ext cx="5175075" cy="38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0C33-0558-AEA6-2BEC-D8720DF81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dirty="0"/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324555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D75-490A-FA28-4D5F-C8FD2DD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MNCA details for experiment1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D717-0EB0-8CEA-92A6-AD0AF856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State - Random with probability (0,1)</a:t>
            </a:r>
          </a:p>
          <a:p>
            <a:r>
              <a:rPr lang="en-US" dirty="0"/>
              <a:t>W=100</a:t>
            </a:r>
          </a:p>
          <a:p>
            <a:r>
              <a:rPr lang="en-US" dirty="0"/>
              <a:t>H=100</a:t>
            </a:r>
          </a:p>
          <a:p>
            <a:r>
              <a:rPr lang="en-US" dirty="0"/>
              <a:t>Border Conditions = </a:t>
            </a:r>
            <a:r>
              <a:rPr lang="en-US" dirty="0" err="1"/>
              <a:t>wrap_around</a:t>
            </a:r>
            <a:endParaRPr lang="en-US" dirty="0"/>
          </a:p>
          <a:p>
            <a:r>
              <a:rPr lang="en-US" dirty="0" err="1"/>
              <a:t>CASteps</a:t>
            </a:r>
            <a:r>
              <a:rPr lang="en-US" dirty="0"/>
              <a:t> = 1-50</a:t>
            </a:r>
          </a:p>
          <a:p>
            <a:r>
              <a:rPr lang="en-US" dirty="0"/>
              <a:t>Fixed 2 neighbors </a:t>
            </a:r>
            <a:r>
              <a:rPr lang="en-US" dirty="0">
                <a:sym typeface="Wingdings" pitchFamily="2" charset="2"/>
              </a:rPr>
              <a:t>        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231D8E-FB94-A309-E604-9035A437E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74" y="1772958"/>
            <a:ext cx="546533" cy="5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D0BB3A04-B702-B910-D6BA-693181F2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527" y="3700584"/>
            <a:ext cx="1438145" cy="1836666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D0F25EC-F5C3-784A-6201-B9557B812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17" y="3700584"/>
            <a:ext cx="1438145" cy="1836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24BCA-D132-CCDB-A45D-250E525732AF}"/>
              </a:ext>
            </a:extLst>
          </p:cNvPr>
          <p:cNvSpPr txBox="1"/>
          <p:nvPr/>
        </p:nvSpPr>
        <p:spPr>
          <a:xfrm>
            <a:off x="8028527" y="5537250"/>
            <a:ext cx="132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mask_c1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D7617-5196-4B91-E1BB-B9DF9B41CC95}"/>
              </a:ext>
            </a:extLst>
          </p:cNvPr>
          <p:cNvSpPr txBox="1"/>
          <p:nvPr/>
        </p:nvSpPr>
        <p:spPr>
          <a:xfrm>
            <a:off x="9669827" y="5538404"/>
            <a:ext cx="1185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mask_c2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3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D75-490A-FA28-4D5F-C8FD2DD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pictorial explanation for a population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68860-F8A0-9F08-99A0-0493E2607807}"/>
              </a:ext>
            </a:extLst>
          </p:cNvPr>
          <p:cNvSpPr txBox="1"/>
          <p:nvPr/>
        </p:nvSpPr>
        <p:spPr>
          <a:xfrm>
            <a:off x="642173" y="2302579"/>
            <a:ext cx="9269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</a:p>
          <a:p>
            <a:r>
              <a:rPr lang="en-US" dirty="0">
                <a:solidFill>
                  <a:srgbClr val="00B050"/>
                </a:solidFill>
              </a:rPr>
              <a:t>[	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rgbClr val="002060"/>
                </a:solidFill>
              </a:rPr>
              <a:t>], 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rgbClr val="002060"/>
                </a:solidFill>
              </a:rPr>
              <a:t>], 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[	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rgbClr val="002060"/>
                </a:solidFill>
              </a:rPr>
              <a:t>], 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rgbClr val="002060"/>
                </a:solidFill>
              </a:rPr>
              <a:t>], 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C2890-DDD3-4BBD-09C6-572A96116270}"/>
              </a:ext>
            </a:extLst>
          </p:cNvPr>
          <p:cNvSpPr txBox="1"/>
          <p:nvPr/>
        </p:nvSpPr>
        <p:spPr>
          <a:xfrm>
            <a:off x="8010889" y="3519215"/>
            <a:ext cx="5346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[] = POPULATION = 2 </a:t>
            </a:r>
            <a:r>
              <a:rPr lang="en-US" dirty="0">
                <a:solidFill>
                  <a:srgbClr val="00B050"/>
                </a:solidFill>
              </a:rPr>
              <a:t>[], []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[] = NEIGHBORHOODS AVG/SUM= 3 </a:t>
            </a:r>
            <a:r>
              <a:rPr lang="en-US" dirty="0">
                <a:solidFill>
                  <a:srgbClr val="002060"/>
                </a:solidFill>
              </a:rPr>
              <a:t>[], [], []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[] = BOUNDS IN EACH NEIGHBORHOOD = </a:t>
            </a:r>
          </a:p>
          <a:p>
            <a:r>
              <a:rPr lang="en-US" dirty="0">
                <a:solidFill>
                  <a:srgbClr val="002060"/>
                </a:solidFill>
              </a:rPr>
              <a:t>			4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(), (), (), ()</a:t>
            </a: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905C5FA9-164E-B5C5-5F6F-A4A4D71D0950}"/>
              </a:ext>
            </a:extLst>
          </p:cNvPr>
          <p:cNvSpPr/>
          <p:nvPr/>
        </p:nvSpPr>
        <p:spPr>
          <a:xfrm>
            <a:off x="1507713" y="2512855"/>
            <a:ext cx="3155029" cy="1040043"/>
          </a:xfrm>
          <a:prstGeom prst="brace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E4B21407-4F7E-5CF1-6A19-01E5C1D6E2EC}"/>
              </a:ext>
            </a:extLst>
          </p:cNvPr>
          <p:cNvSpPr/>
          <p:nvPr/>
        </p:nvSpPr>
        <p:spPr>
          <a:xfrm>
            <a:off x="1507713" y="3872239"/>
            <a:ext cx="3155029" cy="1040043"/>
          </a:xfrm>
          <a:prstGeom prst="brace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B322F-4518-8E4B-ABEA-7A91A8E42DF0}"/>
              </a:ext>
            </a:extLst>
          </p:cNvPr>
          <p:cNvCxnSpPr/>
          <p:nvPr/>
        </p:nvCxnSpPr>
        <p:spPr>
          <a:xfrm>
            <a:off x="4662742" y="3032876"/>
            <a:ext cx="3434235" cy="708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D01D9F-12AB-3100-F997-9453F8EF1B18}"/>
              </a:ext>
            </a:extLst>
          </p:cNvPr>
          <p:cNvCxnSpPr>
            <a:cxnSpLocks/>
          </p:cNvCxnSpPr>
          <p:nvPr/>
        </p:nvCxnSpPr>
        <p:spPr>
          <a:xfrm flipV="1">
            <a:off x="4662742" y="3741362"/>
            <a:ext cx="3434235" cy="657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E1995B6-38E5-1A32-A5D0-80EF36C0FE71}"/>
              </a:ext>
            </a:extLst>
          </p:cNvPr>
          <p:cNvSpPr/>
          <p:nvPr/>
        </p:nvSpPr>
        <p:spPr>
          <a:xfrm>
            <a:off x="1591476" y="3971707"/>
            <a:ext cx="2973545" cy="31410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E8A525-E3A4-BCF6-EE21-958FD2820F92}"/>
              </a:ext>
            </a:extLst>
          </p:cNvPr>
          <p:cNvSpPr/>
          <p:nvPr/>
        </p:nvSpPr>
        <p:spPr>
          <a:xfrm>
            <a:off x="1629866" y="4284940"/>
            <a:ext cx="2973545" cy="31410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326563-840E-B7AE-1841-ABE43CB02537}"/>
              </a:ext>
            </a:extLst>
          </p:cNvPr>
          <p:cNvSpPr/>
          <p:nvPr/>
        </p:nvSpPr>
        <p:spPr>
          <a:xfrm>
            <a:off x="1629865" y="4575232"/>
            <a:ext cx="2973545" cy="28862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6DF678-E8A9-02AB-77CF-C0A1826A5B7F}"/>
              </a:ext>
            </a:extLst>
          </p:cNvPr>
          <p:cNvCxnSpPr/>
          <p:nvPr/>
        </p:nvCxnSpPr>
        <p:spPr>
          <a:xfrm flipV="1">
            <a:off x="4565021" y="4014563"/>
            <a:ext cx="3462155" cy="11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B61CDB-FFC4-0FC2-ECC0-920FEDA03358}"/>
              </a:ext>
            </a:extLst>
          </p:cNvPr>
          <p:cNvCxnSpPr>
            <a:cxnSpLocks/>
          </p:cNvCxnSpPr>
          <p:nvPr/>
        </p:nvCxnSpPr>
        <p:spPr>
          <a:xfrm flipV="1">
            <a:off x="4585961" y="4020131"/>
            <a:ext cx="3434235" cy="416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A19174-6717-5B75-7C2C-7AAE72B4A991}"/>
              </a:ext>
            </a:extLst>
          </p:cNvPr>
          <p:cNvCxnSpPr>
            <a:cxnSpLocks/>
          </p:cNvCxnSpPr>
          <p:nvPr/>
        </p:nvCxnSpPr>
        <p:spPr>
          <a:xfrm flipV="1">
            <a:off x="4572000" y="4013203"/>
            <a:ext cx="3455176" cy="7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1C50E3-7B34-BD29-2C18-5878E690F837}"/>
              </a:ext>
            </a:extLst>
          </p:cNvPr>
          <p:cNvSpPr txBox="1"/>
          <p:nvPr/>
        </p:nvSpPr>
        <p:spPr>
          <a:xfrm rot="20893596">
            <a:off x="5250259" y="4264229"/>
            <a:ext cx="24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Chromosome/Individual</a:t>
            </a:r>
          </a:p>
        </p:txBody>
      </p:sp>
    </p:spTree>
    <p:extLst>
      <p:ext uri="{BB962C8B-B14F-4D97-AF65-F5344CB8AC3E}">
        <p14:creationId xmlns:p14="http://schemas.microsoft.com/office/powerpoint/2010/main" val="81789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D75-490A-FA28-4D5F-C8FD2DD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pictorial explanation for a population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2DF32-CD21-E8C7-B3A9-76164BF33857}"/>
              </a:ext>
            </a:extLst>
          </p:cNvPr>
          <p:cNvSpPr txBox="1"/>
          <p:nvPr/>
        </p:nvSpPr>
        <p:spPr>
          <a:xfrm>
            <a:off x="1785173" y="1465782"/>
            <a:ext cx="73239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[</a:t>
            </a: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(0.745, 0.791, 0), (0.107, 0.892, 0), (0.739, 0.942, 1), (0.95, 0.962, 0)</a:t>
            </a:r>
            <a:r>
              <a:rPr lang="en-US" dirty="0">
                <a:solidFill>
                  <a:srgbClr val="002060"/>
                </a:solidFill>
              </a:rPr>
              <a:t>]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(0.752, 0.983, 1), (0.205, 0.954, 0), (0.637, 0.874, 1), (0.132, 0.864, 0)</a:t>
            </a:r>
            <a:r>
              <a:rPr lang="en-US" dirty="0">
                <a:solidFill>
                  <a:srgbClr val="002060"/>
                </a:solidFill>
              </a:rPr>
              <a:t>]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(0.646, 0.666, 1), (0.749, 0.87, 1), (0.469, 0.921, 1), (0.748, 0.834, 0)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[</a:t>
            </a: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(0.698, 0.769, 1), (0.083, 0.771, 1), (0.871, 0.987, 0), (0.111, 0.391, 1)</a:t>
            </a:r>
            <a:r>
              <a:rPr lang="en-US" dirty="0">
                <a:solidFill>
                  <a:srgbClr val="002060"/>
                </a:solidFill>
              </a:rPr>
              <a:t>]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(0.696, 0.918, 0), (0.717, 0.965, 1), (0.371, 0.935, 0), (0.616, 0.761, 1)</a:t>
            </a:r>
            <a:r>
              <a:rPr lang="en-US" dirty="0">
                <a:solidFill>
                  <a:srgbClr val="002060"/>
                </a:solidFill>
              </a:rPr>
              <a:t>]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(0.024, 0.172, 1), (0.738, 0.857, 1), (0.721, 0.874, 1), (0.219, 0.941, 0)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r>
              <a:rPr lang="en-US" dirty="0">
                <a:solidFill>
                  <a:srgbClr val="00B050"/>
                </a:solidFill>
              </a:rPr>
              <a:t>]</a:t>
            </a:r>
          </a:p>
          <a:p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0F04C-89ED-A8C2-9184-1F9E99F575AA}"/>
              </a:ext>
            </a:extLst>
          </p:cNvPr>
          <p:cNvSpPr txBox="1"/>
          <p:nvPr/>
        </p:nvSpPr>
        <p:spPr>
          <a:xfrm>
            <a:off x="3280673" y="5392218"/>
            <a:ext cx="5402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[] = POPULATION = 2 </a:t>
            </a:r>
            <a:r>
              <a:rPr lang="en-US" dirty="0">
                <a:solidFill>
                  <a:srgbClr val="00B050"/>
                </a:solidFill>
              </a:rPr>
              <a:t>[], []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[] = NEIGHBORHOODS AVG/SUM= 3 </a:t>
            </a:r>
            <a:r>
              <a:rPr lang="en-US" dirty="0">
                <a:solidFill>
                  <a:srgbClr val="002060"/>
                </a:solidFill>
              </a:rPr>
              <a:t>[], [], []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[] = BOUNDS IN EACH NEIGHBORHOOD = 4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(), (), (), 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3C33-A11E-6499-5C4B-5C40B70221CD}"/>
              </a:ext>
            </a:extLst>
          </p:cNvPr>
          <p:cNvSpPr txBox="1"/>
          <p:nvPr/>
        </p:nvSpPr>
        <p:spPr>
          <a:xfrm>
            <a:off x="7064469" y="6259758"/>
            <a:ext cx="32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Bounds can also be kept random</a:t>
            </a:r>
          </a:p>
        </p:txBody>
      </p:sp>
    </p:spTree>
    <p:extLst>
      <p:ext uri="{BB962C8B-B14F-4D97-AF65-F5344CB8AC3E}">
        <p14:creationId xmlns:p14="http://schemas.microsoft.com/office/powerpoint/2010/main" val="38170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D75-490A-FA28-4D5F-C8FD2DD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EC details for experiment1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D717-0EB0-8CEA-92A6-AD0AF856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POPULATION_SIZE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chemeClr val="accent6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10</a:t>
            </a:r>
          </a:p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GENERATION_SIZE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chemeClr val="accent6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10</a:t>
            </a:r>
          </a:p>
          <a:p>
            <a:r>
              <a:rPr lang="en-GB" sz="1600" b="1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GB" sz="1600" b="1" dirty="0">
                <a:latin typeface="Menlo" panose="020B0609030804020204" pitchFamily="49" charset="0"/>
              </a:rPr>
              <a:t>Genotype Details – for generating population</a:t>
            </a:r>
            <a:endParaRPr lang="en-GB" sz="1600" b="1" dirty="0">
              <a:effectLst/>
              <a:latin typeface="Menlo" panose="020B0609030804020204" pitchFamily="49" charset="0"/>
            </a:endParaRPr>
          </a:p>
          <a:p>
            <a:pPr lvl="1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NUMBER_OF_NEIGHBORHOODS</a:t>
            </a:r>
            <a:r>
              <a:rPr lang="en-GB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chemeClr val="accent6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for random number of </a:t>
            </a:r>
            <a:r>
              <a:rPr lang="en-GB" sz="1600" b="1" dirty="0" err="1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nh</a:t>
            </a:r>
            <a:r>
              <a:rPr lang="en-GB" sz="1600" b="1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put random function here</a:t>
            </a:r>
            <a:endParaRPr lang="en-GB" sz="1600" b="1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NUMBER_OF_BOUNDS_IN_EACH_NEIGHBORHOOD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3</a:t>
            </a:r>
            <a:r>
              <a:rPr lang="en-GB" sz="1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for random number of </a:t>
            </a:r>
            <a:r>
              <a:rPr lang="en-GB" sz="1600" b="1" dirty="0" err="1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nh</a:t>
            </a:r>
            <a:r>
              <a:rPr lang="en-GB" sz="1600" b="1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bounds put random function here</a:t>
            </a:r>
          </a:p>
          <a:p>
            <a:r>
              <a:rPr lang="en-GB" sz="1600" b="1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GB" sz="1600" b="1" dirty="0">
                <a:latin typeface="Menlo" panose="020B0609030804020204" pitchFamily="49" charset="0"/>
              </a:rPr>
              <a:t>Mutation Details</a:t>
            </a:r>
          </a:p>
          <a:p>
            <a:pPr lvl="1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PROBABILITY_OF_INSERTING_A_NEW_RULE =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0.2</a:t>
            </a:r>
          </a:p>
          <a:p>
            <a:pPr lvl="1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PROBABILITY_OF_REMOVING_A_RULE =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0.1</a:t>
            </a:r>
          </a:p>
          <a:p>
            <a:pPr lvl="1"/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PROBABILITY_OF_CHANGING_A_RULE =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0.7</a:t>
            </a:r>
          </a:p>
          <a:p>
            <a:pPr lvl="1"/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</a:rPr>
              <a:t>Why do we need to bother these values Because we decided something that is on slide 20 in p4.pptx?</a:t>
            </a:r>
          </a:p>
          <a:p>
            <a:pPr lvl="1"/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Answer: next slide!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5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90AE-1E7C-2964-0190-CAAAC4C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b="1" dirty="0">
                <a:latin typeface="Menlo" panose="020B0609030804020204" pitchFamily="49" charset="0"/>
              </a:rPr>
              <a:t>Why do we need to bother these values Because we decided something that is on slide 20 in p4.pptx?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26AD-3DA9-37FA-04BD-777F7D5E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b="1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We did that because at th</a:t>
            </a:r>
            <a:r>
              <a:rPr lang="en-GB" sz="2800" b="1" dirty="0">
                <a:solidFill>
                  <a:srgbClr val="B5CEA8"/>
                </a:solidFill>
                <a:latin typeface="Menlo" panose="020B0609030804020204" pitchFamily="49" charset="0"/>
              </a:rPr>
              <a:t>at time we were not very sure about what are we calling a rule to. We cannot perform this operation within an inner genomic material. Consider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_,_,_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GB" sz="2800" b="1" dirty="0">
                <a:solidFill>
                  <a:srgbClr val="B5CEA8"/>
                </a:solidFill>
                <a:latin typeface="Menlo" panose="020B0609030804020204" pitchFamily="49" charset="0"/>
              </a:rPr>
              <a:t>as a rule/</a:t>
            </a:r>
            <a:r>
              <a:rPr lang="en-GB" sz="2800" b="1" dirty="0" err="1">
                <a:solidFill>
                  <a:srgbClr val="B5CEA8"/>
                </a:solidFill>
                <a:latin typeface="Menlo" panose="020B0609030804020204" pitchFamily="49" charset="0"/>
              </a:rPr>
              <a:t>chromosone</a:t>
            </a:r>
            <a:r>
              <a:rPr lang="en-GB" sz="2800" b="1" dirty="0">
                <a:solidFill>
                  <a:srgbClr val="B5CEA8"/>
                </a:solidFill>
                <a:latin typeface="Menlo" panose="020B0609030804020204" pitchFamily="49" charset="0"/>
              </a:rPr>
              <a:t>. It can be for example -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(0.745, 0.791, 0), (0.107, 0.892, 0), (0.739, 0.942, 1), (0.95, 0.962, 0)</a:t>
            </a:r>
            <a:r>
              <a:rPr lang="en-US" dirty="0">
                <a:solidFill>
                  <a:srgbClr val="002060"/>
                </a:solidFill>
              </a:rPr>
              <a:t>] </a:t>
            </a:r>
            <a:r>
              <a:rPr lang="en-GB" sz="2800" b="1" dirty="0">
                <a:solidFill>
                  <a:srgbClr val="B5CEA8"/>
                </a:solidFill>
                <a:latin typeface="Menlo" panose="020B0609030804020204" pitchFamily="49" charset="0"/>
              </a:rPr>
              <a:t>where each tuple is in the form </a:t>
            </a:r>
            <a:r>
              <a:rPr lang="en-GB" sz="2800" b="1" dirty="0">
                <a:solidFill>
                  <a:srgbClr val="B5CEA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GB" sz="2800" b="1" dirty="0" err="1">
                <a:solidFill>
                  <a:srgbClr val="B5CEA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lower,</a:t>
            </a:r>
            <a:r>
              <a:rPr lang="en-GB" b="1" dirty="0" err="1">
                <a:solidFill>
                  <a:srgbClr val="B5CEA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upper</a:t>
            </a:r>
            <a:r>
              <a:rPr lang="en-GB" b="1" dirty="0">
                <a:solidFill>
                  <a:srgbClr val="B5CEA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 state0/1</a:t>
            </a:r>
            <a:r>
              <a:rPr lang="en-GB" sz="2800" b="1" dirty="0">
                <a:solidFill>
                  <a:srgbClr val="B5CEA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GB" sz="2800" b="1" dirty="0">
                <a:solidFill>
                  <a:srgbClr val="B5CEA8"/>
                </a:solidFill>
                <a:latin typeface="Menlo" panose="020B0609030804020204" pitchFamily="49" charset="0"/>
              </a:rPr>
              <a:t>Now, it is unclear to me how we are going to alter (_,_,_) this to add, remove or change this genomic </a:t>
            </a:r>
            <a:r>
              <a:rPr lang="en-GB" b="1" dirty="0">
                <a:solidFill>
                  <a:srgbClr val="B5CEA8"/>
                </a:solidFill>
                <a:latin typeface="Menlo" panose="020B0609030804020204" pitchFamily="49" charset="0"/>
              </a:rPr>
              <a:t>m</a:t>
            </a:r>
            <a:r>
              <a:rPr lang="en-GB" sz="2800" b="1" dirty="0">
                <a:solidFill>
                  <a:srgbClr val="B5CEA8"/>
                </a:solidFill>
                <a:latin typeface="Menlo" panose="020B0609030804020204" pitchFamily="49" charset="0"/>
              </a:rPr>
              <a:t>aterial. However what we can do is we can perform mutation operations on genome itself as in (_,_,_) itself. Replacing (_,_,_) with </a:t>
            </a:r>
            <a:r>
              <a:rPr lang="en-GB" sz="2800" b="1" dirty="0">
                <a:solidFill>
                  <a:schemeClr val="accent1"/>
                </a:solidFill>
                <a:latin typeface="Menlo" panose="020B0609030804020204" pitchFamily="49" charset="0"/>
              </a:rPr>
              <a:t>(_,_,_)</a:t>
            </a:r>
            <a:r>
              <a:rPr lang="en-GB" sz="2800" b="1" dirty="0">
                <a:solidFill>
                  <a:srgbClr val="B5CEA8"/>
                </a:solidFill>
                <a:latin typeface="Menlo" panose="020B0609030804020204" pitchFamily="49" charset="0"/>
              </a:rPr>
              <a:t>,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</a:rPr>
              <a:t>(_,_,_)</a:t>
            </a:r>
            <a:r>
              <a:rPr lang="en-GB" sz="2800" b="1" dirty="0">
                <a:solidFill>
                  <a:srgbClr val="B5CEA8"/>
                </a:solidFill>
                <a:latin typeface="Menlo" panose="020B0609030804020204" pitchFamily="49" charset="0"/>
              </a:rPr>
              <a:t>, </a:t>
            </a:r>
            <a:r>
              <a:rPr lang="en-GB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" panose="020B0609030804020204" pitchFamily="49" charset="0"/>
              </a:rPr>
              <a:t>(_,_,_)</a:t>
            </a:r>
            <a:r>
              <a:rPr lang="en-GB" sz="2800" b="1" dirty="0">
                <a:solidFill>
                  <a:srgbClr val="B5CEA8"/>
                </a:solidFill>
                <a:latin typeface="Menlo" panose="020B0609030804020204" pitchFamily="49" charset="0"/>
              </a:rPr>
              <a:t> or any other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1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0C33-0558-AEA6-2BEC-D8720DF81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dirty="0"/>
              <a:t>Please check the code in editor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0C604-8A68-64BF-8264-A3D37082251F}"/>
              </a:ext>
            </a:extLst>
          </p:cNvPr>
          <p:cNvSpPr txBox="1"/>
          <p:nvPr/>
        </p:nvSpPr>
        <p:spPr>
          <a:xfrm>
            <a:off x="1331173" y="4936380"/>
            <a:ext cx="9529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/Users/</a:t>
            </a:r>
            <a:r>
              <a:rPr lang="en-US" dirty="0" err="1"/>
              <a:t>sanyamjain</a:t>
            </a:r>
            <a:r>
              <a:rPr lang="en-US" dirty="0"/>
              <a:t>/Desktop/RA/MNCA Feb/mnca_v10_EC/Emnca_v10.2(Fix multi neighbors)/</a:t>
            </a:r>
            <a:r>
              <a:rPr lang="en-US" dirty="0" err="1"/>
              <a:t>EC.py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6AAB7-48CC-2F0C-F388-E72E8520611A}"/>
              </a:ext>
            </a:extLst>
          </p:cNvPr>
          <p:cNvSpPr txBox="1"/>
          <p:nvPr/>
        </p:nvSpPr>
        <p:spPr>
          <a:xfrm>
            <a:off x="7985295" y="415521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93</a:t>
            </a:r>
          </a:p>
        </p:txBody>
      </p:sp>
    </p:spTree>
    <p:extLst>
      <p:ext uri="{BB962C8B-B14F-4D97-AF65-F5344CB8AC3E}">
        <p14:creationId xmlns:p14="http://schemas.microsoft.com/office/powerpoint/2010/main" val="322216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5998-9FD7-108A-F919-979DB754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= 10, Generation = 10 (ran on cluster), </a:t>
            </a:r>
            <a:r>
              <a:rPr lang="en-US" dirty="0" err="1"/>
              <a:t>nh</a:t>
            </a:r>
            <a:r>
              <a:rPr lang="en-US" dirty="0"/>
              <a:t>=2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CD56-E7D2-6931-8C27-3D8828B0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297"/>
          </a:xfrm>
        </p:spPr>
        <p:txBody>
          <a:bodyPr/>
          <a:lstStyle/>
          <a:p>
            <a:r>
              <a:rPr lang="en-US" dirty="0"/>
              <a:t>File name : emnca_p10_g10.ipynb</a:t>
            </a:r>
          </a:p>
          <a:p>
            <a:r>
              <a:rPr lang="en-US" dirty="0"/>
              <a:t>Output</a:t>
            </a:r>
          </a:p>
        </p:txBody>
      </p:sp>
      <p:pic>
        <p:nvPicPr>
          <p:cNvPr id="4" name="emnca_p10g10">
            <a:hlinkClick r:id="" action="ppaction://media"/>
            <a:extLst>
              <a:ext uri="{FF2B5EF4-FFF2-40B4-BE49-F238E27FC236}">
                <a16:creationId xmlns:a16="http://schemas.microsoft.com/office/drawing/2014/main" id="{FA2BD0EC-F724-FE72-AB85-FC6E70A6F3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15670" y="2840922"/>
            <a:ext cx="5160660" cy="3870495"/>
          </a:xfrm>
          <a:prstGeom prst="rect">
            <a:avLst/>
          </a:prstGeom>
        </p:spPr>
      </p:pic>
      <p:pic>
        <p:nvPicPr>
          <p:cNvPr id="6" name="Picture 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FA4A4A32-129A-04F8-BA68-FD4C03EC6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240" y="1249733"/>
            <a:ext cx="4227555" cy="2179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90CE4-D6F5-7C8B-D324-0C628E8D20D5}"/>
              </a:ext>
            </a:extLst>
          </p:cNvPr>
          <p:cNvSpPr txBox="1"/>
          <p:nvPr/>
        </p:nvSpPr>
        <p:spPr>
          <a:xfrm>
            <a:off x="191081" y="3134089"/>
            <a:ext cx="360612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  <a:latin typeface="var(--colab-code-font-family)"/>
              </a:rPr>
              <a:t>FINAL BEST CHROMOSOME IS: [[(0.306, 0.448, 0), (0.35, 0.853, 1), (0.991, 0.991, 0), (0.209, 0.446, 1), (0.247, 0.462, 1), (0.935, 0.936, 0), (0.523, 0.53, 0), (0.499, 0.589, 1), (0.232, 0.375, 1), (0.651, 0.973, 1), (0.267, 0.582, 1), (0.17, 0.548, 1), (0.435, 0.952, 0), (0.233, 0.543, 1), (0.174, 0.993, 0), (0.663, 0.671, 1), (0.202, 0.261, 1)], [(0.381, 0.837, 0), (0.624, 0.98, 1), (0.705, 0.976, 1), (0.46, 0.719, 0), (0.435, 0.715, 0), (0.806, 0.931, 0), (0.723, 0.811, 1), (0.456, 0.913, 0), (0.147, 0.273, 1), (0.9, 0.946, 0), (0.772, 0.879, 1), (0.951, 0.967, 1), (0.423, 0.567, 0), (0.717, 0.829, 1), (0.572, 0.876, 1), (0.922, 0.961, 0), (0.378, 0.681, 1), (0.101, 0.205, 1), (0.288, 0.339, 1), (0.978, 0.986, 1), (0.143, 0.506, 1), (0.638, 0.911, 0), (0.29, 0.687, 1), (0.143, 0.639, 1), (0.936, 0.957, 1), (0.881, 0.967, 0)], [(0.177, 0.377, 1), (0.587, 0.807, 0), (0.057, 0.212, 1), (0.722, 0.844, 1), (0.488, 0.531, 1), (0.344, 0.867, 0), (0.25, 0.556, 0), (0.373, 0.98, 1), (0.953, 0.983, 0), (0.651, 0.96, 1), (0.555, 0.839, 0), (0.035, 0.218, 0), (0.071, 0.31, 0), (0.536, 0.744, 1), (0.373, 0.635, 1), (0.064, 0.975, 1), (0.782, 0.896, 0), (0.023, 0.59, 1), (0.575, 0.949, 0), (0.056, 0.419, 1), (0.02, 0.337, 0), (0.776, 0.899, 1), (0.519, 0.918, 1)]] </a:t>
            </a:r>
          </a:p>
          <a:p>
            <a:pPr algn="l"/>
            <a:br>
              <a:rPr lang="en-GB" sz="1100" b="0" i="0" dirty="0">
                <a:effectLst/>
                <a:latin typeface="Roboto" panose="020F0502020204030204" pitchFamily="34" charset="0"/>
              </a:rPr>
            </a:br>
            <a:endParaRPr lang="en-GB" sz="1100" b="0" i="0" dirty="0">
              <a:effectLst/>
              <a:latin typeface="Roboto" panose="020F0502020204030204" pitchFamily="34" charset="0"/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CEDFDAE-66B3-E6FE-2E5E-5A9B0612D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95" y="4151875"/>
            <a:ext cx="1438145" cy="1836666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D062A25-74DA-E42F-5F52-F8C1BED1D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0485" y="4151875"/>
            <a:ext cx="1438145" cy="1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1218</Words>
  <Application>Microsoft Macintosh PowerPoint</Application>
  <PresentationFormat>Widescreen</PresentationFormat>
  <Paragraphs>73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Roboto</vt:lpstr>
      <vt:lpstr>var(--colab-code-font-family)</vt:lpstr>
      <vt:lpstr>Office Theme</vt:lpstr>
      <vt:lpstr>Experiments Slide Deck</vt:lpstr>
      <vt:lpstr>Experiment 1</vt:lpstr>
      <vt:lpstr>Fixed MNCA details for experiment1</vt:lpstr>
      <vt:lpstr>A pictorial explanation for a population</vt:lpstr>
      <vt:lpstr>A pictorial explanation for a population</vt:lpstr>
      <vt:lpstr>Fixed EC details for experiment1</vt:lpstr>
      <vt:lpstr>Why do we need to bother these values Because we decided something that is on slide 20 in p4.pptx?</vt:lpstr>
      <vt:lpstr>Please check the code in editor</vt:lpstr>
      <vt:lpstr>Population = 10, Generation = 10 (ran on cluster), nh=2</vt:lpstr>
      <vt:lpstr>Population = 10, Generation = 10 (running on cluster now) , nh=3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4 (P4) Long term Emergent Dynamics in Evo-MNCA</dc:title>
  <dc:creator>Sanyam Jain</dc:creator>
  <cp:lastModifiedBy>Sanyam Jain</cp:lastModifiedBy>
  <cp:revision>316</cp:revision>
  <dcterms:created xsi:type="dcterms:W3CDTF">2023-02-07T15:11:11Z</dcterms:created>
  <dcterms:modified xsi:type="dcterms:W3CDTF">2023-02-13T13:58:16Z</dcterms:modified>
</cp:coreProperties>
</file>