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xls" ContentType="application/vnd.ms-exce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9"/>
  </p:notesMasterIdLst>
  <p:handoutMasterIdLst>
    <p:handoutMasterId r:id="rId40"/>
  </p:handoutMasterIdLst>
  <p:sldIdLst>
    <p:sldId id="256" r:id="rId2"/>
    <p:sldId id="404" r:id="rId3"/>
    <p:sldId id="508" r:id="rId4"/>
    <p:sldId id="572" r:id="rId5"/>
    <p:sldId id="573" r:id="rId6"/>
    <p:sldId id="574" r:id="rId7"/>
    <p:sldId id="576" r:id="rId8"/>
    <p:sldId id="577" r:id="rId9"/>
    <p:sldId id="578" r:id="rId10"/>
    <p:sldId id="579" r:id="rId11"/>
    <p:sldId id="580" r:id="rId12"/>
    <p:sldId id="581" r:id="rId13"/>
    <p:sldId id="582" r:id="rId14"/>
    <p:sldId id="583" r:id="rId15"/>
    <p:sldId id="429" r:id="rId16"/>
    <p:sldId id="430" r:id="rId17"/>
    <p:sldId id="448" r:id="rId18"/>
    <p:sldId id="451" r:id="rId19"/>
    <p:sldId id="452" r:id="rId20"/>
    <p:sldId id="397" r:id="rId21"/>
    <p:sldId id="529" r:id="rId22"/>
    <p:sldId id="398" r:id="rId23"/>
    <p:sldId id="399" r:id="rId24"/>
    <p:sldId id="473" r:id="rId25"/>
    <p:sldId id="592" r:id="rId26"/>
    <p:sldId id="599" r:id="rId27"/>
    <p:sldId id="606" r:id="rId28"/>
    <p:sldId id="607" r:id="rId29"/>
    <p:sldId id="608" r:id="rId30"/>
    <p:sldId id="537" r:id="rId31"/>
    <p:sldId id="538" r:id="rId32"/>
    <p:sldId id="539" r:id="rId33"/>
    <p:sldId id="540" r:id="rId34"/>
    <p:sldId id="541" r:id="rId35"/>
    <p:sldId id="542" r:id="rId36"/>
    <p:sldId id="543" r:id="rId37"/>
    <p:sldId id="544" r:id="rId3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870" autoAdjust="0"/>
    <p:restoredTop sz="90929"/>
  </p:normalViewPr>
  <p:slideViewPr>
    <p:cSldViewPr>
      <p:cViewPr varScale="1">
        <p:scale>
          <a:sx n="66" d="100"/>
          <a:sy n="66" d="100"/>
        </p:scale>
        <p:origin x="-127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229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229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229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7F099F2-3B70-4989-BE74-D9CBC3642275}"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2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950019A-6773-494C-BA3A-F92853BF1507}"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577952FB-5DD1-48BE-A5E2-79AA92E1A63F}" type="slidenum">
              <a:rPr lang="en-US"/>
              <a:pPr/>
              <a:t>25</a:t>
            </a:fld>
            <a:endParaRPr lang="en-US"/>
          </a:p>
        </p:txBody>
      </p:sp>
      <p:sp>
        <p:nvSpPr>
          <p:cNvPr id="36659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36659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15</a:t>
            </a:r>
          </a:p>
        </p:txBody>
      </p:sp>
      <p:sp>
        <p:nvSpPr>
          <p:cNvPr id="36659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36659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366598"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366599" name="Rectangle 7"/>
          <p:cNvSpPr>
            <a:spLocks noGrp="1" noChangeArrowheads="1"/>
          </p:cNvSpPr>
          <p:nvPr>
            <p:ph type="body" idx="1"/>
          </p:nvPr>
        </p:nvSpPr>
        <p:spPr>
          <a:ln/>
        </p:spPr>
        <p:txBody>
          <a:bodyPr lIns="90488" tIns="44450" rIns="90488" bIns="44450"/>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3E9E90-431C-4B46-A590-DC0496864CD0}" type="slidenum">
              <a:rPr lang="en-US"/>
              <a:pPr/>
              <a:t>32</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170" name="Group 1026"/>
          <p:cNvGrpSpPr>
            <a:grpSpLocks/>
          </p:cNvGrpSpPr>
          <p:nvPr/>
        </p:nvGrpSpPr>
        <p:grpSpPr bwMode="auto">
          <a:xfrm>
            <a:off x="0" y="0"/>
            <a:ext cx="9144000" cy="6856413"/>
            <a:chOff x="0" y="0"/>
            <a:chExt cx="5760" cy="4319"/>
          </a:xfrm>
        </p:grpSpPr>
        <p:sp>
          <p:nvSpPr>
            <p:cNvPr id="7171" name="Rectangle 1027"/>
            <p:cNvSpPr>
              <a:spLocks noChangeArrowheads="1"/>
            </p:cNvSpPr>
            <p:nvPr/>
          </p:nvSpPr>
          <p:spPr bwMode="white">
            <a:xfrm>
              <a:off x="0" y="0"/>
              <a:ext cx="2871" cy="1632"/>
            </a:xfrm>
            <a:prstGeom prst="rect">
              <a:avLst/>
            </a:prstGeom>
            <a:gradFill rotWithShape="0">
              <a:gsLst>
                <a:gs pos="0">
                  <a:schemeClr val="bg1"/>
                </a:gs>
                <a:gs pos="100000">
                  <a:schemeClr val="hlink"/>
                </a:gs>
              </a:gsLst>
              <a:path path="rect">
                <a:fillToRect r="100000" b="100000"/>
              </a:path>
            </a:gradFill>
            <a:ln w="9525">
              <a:noFill/>
              <a:miter lim="800000"/>
              <a:headEnd/>
              <a:tailEnd/>
            </a:ln>
            <a:effectLst/>
          </p:spPr>
          <p:txBody>
            <a:bodyPr wrap="none" anchor="ctr"/>
            <a:lstStyle/>
            <a:p>
              <a:endParaRPr lang="en-US"/>
            </a:p>
          </p:txBody>
        </p:sp>
        <p:sp>
          <p:nvSpPr>
            <p:cNvPr id="7172" name="Rectangle 1028"/>
            <p:cNvSpPr>
              <a:spLocks noChangeArrowheads="1"/>
            </p:cNvSpPr>
            <p:nvPr/>
          </p:nvSpPr>
          <p:spPr bwMode="white">
            <a:xfrm>
              <a:off x="0" y="1632"/>
              <a:ext cx="2870" cy="2687"/>
            </a:xfrm>
            <a:prstGeom prst="rect">
              <a:avLst/>
            </a:prstGeom>
            <a:gradFill rotWithShape="0">
              <a:gsLst>
                <a:gs pos="0">
                  <a:schemeClr val="bg1"/>
                </a:gs>
                <a:gs pos="100000">
                  <a:schemeClr val="hlink"/>
                </a:gs>
              </a:gsLst>
              <a:path path="rect">
                <a:fillToRect t="100000" r="100000"/>
              </a:path>
            </a:gradFill>
            <a:ln w="9525">
              <a:noFill/>
              <a:miter lim="800000"/>
              <a:headEnd/>
              <a:tailEnd/>
            </a:ln>
            <a:effectLst/>
          </p:spPr>
          <p:txBody>
            <a:bodyPr wrap="none" anchor="ctr"/>
            <a:lstStyle/>
            <a:p>
              <a:endParaRPr lang="en-US"/>
            </a:p>
          </p:txBody>
        </p:sp>
        <p:sp>
          <p:nvSpPr>
            <p:cNvPr id="7173" name="Rectangle 1029"/>
            <p:cNvSpPr>
              <a:spLocks noChangeArrowheads="1"/>
            </p:cNvSpPr>
            <p:nvPr/>
          </p:nvSpPr>
          <p:spPr bwMode="white">
            <a:xfrm>
              <a:off x="2882" y="0"/>
              <a:ext cx="2871" cy="1632"/>
            </a:xfrm>
            <a:prstGeom prst="rect">
              <a:avLst/>
            </a:prstGeom>
            <a:gradFill rotWithShape="0">
              <a:gsLst>
                <a:gs pos="0">
                  <a:schemeClr val="bg1"/>
                </a:gs>
                <a:gs pos="100000">
                  <a:schemeClr val="hlink"/>
                </a:gs>
              </a:gsLst>
              <a:path path="rect">
                <a:fillToRect l="100000" b="100000"/>
              </a:path>
            </a:gradFill>
            <a:ln w="9525">
              <a:noFill/>
              <a:miter lim="800000"/>
              <a:headEnd/>
              <a:tailEnd/>
            </a:ln>
            <a:effectLst/>
          </p:spPr>
          <p:txBody>
            <a:bodyPr wrap="none" anchor="ctr"/>
            <a:lstStyle/>
            <a:p>
              <a:endParaRPr lang="en-US"/>
            </a:p>
          </p:txBody>
        </p:sp>
        <p:sp>
          <p:nvSpPr>
            <p:cNvPr id="7174" name="Rectangle 1030"/>
            <p:cNvSpPr>
              <a:spLocks noChangeArrowheads="1"/>
            </p:cNvSpPr>
            <p:nvPr/>
          </p:nvSpPr>
          <p:spPr bwMode="white">
            <a:xfrm>
              <a:off x="2882" y="1632"/>
              <a:ext cx="2871" cy="2684"/>
            </a:xfrm>
            <a:prstGeom prst="rect">
              <a:avLst/>
            </a:prstGeom>
            <a:gradFill rotWithShape="0">
              <a:gsLst>
                <a:gs pos="0">
                  <a:schemeClr val="bg1"/>
                </a:gs>
                <a:gs pos="100000">
                  <a:schemeClr val="hlink"/>
                </a:gs>
              </a:gsLst>
              <a:path path="rect">
                <a:fillToRect l="100000" t="100000"/>
              </a:path>
            </a:gradFill>
            <a:ln w="9525">
              <a:noFill/>
              <a:miter lim="800000"/>
              <a:headEnd/>
              <a:tailEnd/>
            </a:ln>
            <a:effectLst/>
          </p:spPr>
          <p:txBody>
            <a:bodyPr wrap="none" anchor="ctr"/>
            <a:lstStyle/>
            <a:p>
              <a:endParaRPr lang="en-US"/>
            </a:p>
          </p:txBody>
        </p:sp>
        <p:sp>
          <p:nvSpPr>
            <p:cNvPr id="7175" name="Rectangle 1031"/>
            <p:cNvSpPr>
              <a:spLocks noChangeArrowheads="1"/>
            </p:cNvSpPr>
            <p:nvPr/>
          </p:nvSpPr>
          <p:spPr bwMode="white">
            <a:xfrm>
              <a:off x="192" y="2832"/>
              <a:ext cx="5376" cy="1152"/>
            </a:xfrm>
            <a:prstGeom prst="rect">
              <a:avLst/>
            </a:prstGeom>
            <a:gradFill rotWithShape="0">
              <a:gsLst>
                <a:gs pos="0">
                  <a:schemeClr val="hlink"/>
                </a:gs>
                <a:gs pos="50000">
                  <a:schemeClr val="bg1"/>
                </a:gs>
                <a:gs pos="100000">
                  <a:schemeClr val="hlink"/>
                </a:gs>
              </a:gsLst>
              <a:lin ang="0" scaled="1"/>
            </a:gradFill>
            <a:ln w="9525">
              <a:noFill/>
              <a:miter lim="800000"/>
              <a:headEnd/>
              <a:tailEnd/>
            </a:ln>
            <a:effectLst/>
          </p:spPr>
          <p:txBody>
            <a:bodyPr wrap="none" anchor="ctr"/>
            <a:lstStyle/>
            <a:p>
              <a:endParaRPr lang="en-US"/>
            </a:p>
          </p:txBody>
        </p:sp>
        <p:sp useBgFill="1">
          <p:nvSpPr>
            <p:cNvPr id="7176" name="Rectangle 1032"/>
            <p:cNvSpPr>
              <a:spLocks noChangeArrowheads="1"/>
            </p:cNvSpPr>
            <p:nvPr/>
          </p:nvSpPr>
          <p:spPr bwMode="ltGray">
            <a:xfrm>
              <a:off x="184" y="461"/>
              <a:ext cx="5396" cy="2390"/>
            </a:xfrm>
            <a:prstGeom prst="rect">
              <a:avLst/>
            </a:prstGeom>
            <a:ln w="12700">
              <a:solidFill>
                <a:schemeClr val="hlink"/>
              </a:solidFill>
              <a:miter lim="800000"/>
              <a:headEnd/>
              <a:tailEnd/>
            </a:ln>
            <a:effectLst/>
          </p:spPr>
          <p:txBody>
            <a:bodyPr wrap="none" anchor="ctr"/>
            <a:lstStyle/>
            <a:p>
              <a:endParaRPr lang="en-US"/>
            </a:p>
          </p:txBody>
        </p:sp>
        <p:sp>
          <p:nvSpPr>
            <p:cNvPr id="7177" name="Rectangle 1033"/>
            <p:cNvSpPr>
              <a:spLocks noChangeArrowheads="1"/>
            </p:cNvSpPr>
            <p:nvPr/>
          </p:nvSpPr>
          <p:spPr bwMode="auto">
            <a:xfrm>
              <a:off x="250" y="520"/>
              <a:ext cx="5264" cy="2272"/>
            </a:xfrm>
            <a:prstGeom prst="rect">
              <a:avLst/>
            </a:prstGeom>
            <a:solidFill>
              <a:schemeClr val="folHlink"/>
            </a:solidFill>
            <a:ln w="12700">
              <a:solidFill>
                <a:schemeClr val="bg2"/>
              </a:solidFill>
              <a:miter lim="800000"/>
              <a:headEnd/>
              <a:tailEnd/>
            </a:ln>
            <a:effectLst/>
          </p:spPr>
          <p:txBody>
            <a:bodyPr wrap="none" anchor="ctr"/>
            <a:lstStyle/>
            <a:p>
              <a:endParaRPr lang="en-US"/>
            </a:p>
          </p:txBody>
        </p:sp>
        <p:sp>
          <p:nvSpPr>
            <p:cNvPr id="7178" name="Rectangle 1034"/>
            <p:cNvSpPr>
              <a:spLocks noChangeArrowheads="1"/>
            </p:cNvSpPr>
            <p:nvPr/>
          </p:nvSpPr>
          <p:spPr bwMode="white">
            <a:xfrm>
              <a:off x="294" y="573"/>
              <a:ext cx="5173" cy="2163"/>
            </a:xfrm>
            <a:prstGeom prst="rect">
              <a:avLst/>
            </a:prstGeom>
            <a:solidFill>
              <a:schemeClr val="bg1"/>
            </a:solidFill>
            <a:ln w="9525">
              <a:noFill/>
              <a:miter lim="800000"/>
              <a:headEnd/>
              <a:tailEnd/>
            </a:ln>
            <a:effectLst/>
          </p:spPr>
          <p:txBody>
            <a:bodyPr wrap="none" anchor="ctr"/>
            <a:lstStyle/>
            <a:p>
              <a:endParaRPr lang="en-US"/>
            </a:p>
          </p:txBody>
        </p:sp>
        <p:grpSp>
          <p:nvGrpSpPr>
            <p:cNvPr id="7179" name="Group 1035"/>
            <p:cNvGrpSpPr>
              <a:grpSpLocks/>
            </p:cNvGrpSpPr>
            <p:nvPr/>
          </p:nvGrpSpPr>
          <p:grpSpPr bwMode="auto">
            <a:xfrm>
              <a:off x="2586" y="0"/>
              <a:ext cx="562" cy="577"/>
              <a:chOff x="2586" y="0"/>
              <a:chExt cx="562" cy="577"/>
            </a:xfrm>
          </p:grpSpPr>
          <p:sp>
            <p:nvSpPr>
              <p:cNvPr id="7180" name="Freeform 1036"/>
              <p:cNvSpPr>
                <a:spLocks/>
              </p:cNvSpPr>
              <p:nvPr/>
            </p:nvSpPr>
            <p:spPr bwMode="ltGray">
              <a:xfrm>
                <a:off x="2682" y="0"/>
                <a:ext cx="95" cy="577"/>
              </a:xfrm>
              <a:custGeom>
                <a:avLst/>
                <a:gdLst/>
                <a:ahLst/>
                <a:cxnLst>
                  <a:cxn ang="0">
                    <a:pos x="90" y="0"/>
                  </a:cxn>
                  <a:cxn ang="0">
                    <a:pos x="94" y="458"/>
                  </a:cxn>
                  <a:cxn ang="0">
                    <a:pos x="0" y="576"/>
                  </a:cxn>
                  <a:cxn ang="0">
                    <a:pos x="0" y="0"/>
                  </a:cxn>
                  <a:cxn ang="0">
                    <a:pos x="90" y="0"/>
                  </a:cxn>
                </a:cxnLst>
                <a:rect l="0" t="0" r="r" b="b"/>
                <a:pathLst>
                  <a:path w="95" h="577">
                    <a:moveTo>
                      <a:pt x="90" y="0"/>
                    </a:moveTo>
                    <a:lnTo>
                      <a:pt x="94" y="458"/>
                    </a:lnTo>
                    <a:lnTo>
                      <a:pt x="0" y="576"/>
                    </a:lnTo>
                    <a:lnTo>
                      <a:pt x="0" y="0"/>
                    </a:lnTo>
                    <a:lnTo>
                      <a:pt x="90" y="0"/>
                    </a:lnTo>
                  </a:path>
                </a:pathLst>
              </a:custGeom>
              <a:solidFill>
                <a:schemeClr val="hlink"/>
              </a:solidFill>
              <a:ln w="9525" cap="rnd">
                <a:noFill/>
                <a:round/>
                <a:headEnd/>
                <a:tailEnd/>
              </a:ln>
              <a:effectLst/>
            </p:spPr>
            <p:txBody>
              <a:bodyPr/>
              <a:lstStyle/>
              <a:p>
                <a:endParaRPr lang="en-US"/>
              </a:p>
            </p:txBody>
          </p:sp>
          <p:sp>
            <p:nvSpPr>
              <p:cNvPr id="7181" name="Freeform 1037"/>
              <p:cNvSpPr>
                <a:spLocks/>
              </p:cNvSpPr>
              <p:nvPr/>
            </p:nvSpPr>
            <p:spPr bwMode="ltGray">
              <a:xfrm>
                <a:off x="2586" y="0"/>
                <a:ext cx="97" cy="577"/>
              </a:xfrm>
              <a:custGeom>
                <a:avLst/>
                <a:gdLst/>
                <a:ahLst/>
                <a:cxnLst>
                  <a:cxn ang="0">
                    <a:pos x="0" y="0"/>
                  </a:cxn>
                  <a:cxn ang="0">
                    <a:pos x="1" y="458"/>
                  </a:cxn>
                  <a:cxn ang="0">
                    <a:pos x="96" y="576"/>
                  </a:cxn>
                  <a:cxn ang="0">
                    <a:pos x="96" y="0"/>
                  </a:cxn>
                  <a:cxn ang="0">
                    <a:pos x="0" y="0"/>
                  </a:cxn>
                </a:cxnLst>
                <a:rect l="0" t="0" r="r" b="b"/>
                <a:pathLst>
                  <a:path w="97" h="577">
                    <a:moveTo>
                      <a:pt x="0" y="0"/>
                    </a:moveTo>
                    <a:lnTo>
                      <a:pt x="1" y="458"/>
                    </a:lnTo>
                    <a:lnTo>
                      <a:pt x="96" y="576"/>
                    </a:lnTo>
                    <a:lnTo>
                      <a:pt x="96" y="0"/>
                    </a:lnTo>
                    <a:lnTo>
                      <a:pt x="0" y="0"/>
                    </a:lnTo>
                  </a:path>
                </a:pathLst>
              </a:custGeom>
              <a:solidFill>
                <a:schemeClr val="bg2"/>
              </a:solidFill>
              <a:ln w="9525" cap="rnd">
                <a:noFill/>
                <a:round/>
                <a:headEnd/>
                <a:tailEnd/>
              </a:ln>
              <a:effectLst/>
            </p:spPr>
            <p:txBody>
              <a:bodyPr/>
              <a:lstStyle/>
              <a:p>
                <a:endParaRPr lang="en-US"/>
              </a:p>
            </p:txBody>
          </p:sp>
          <p:sp>
            <p:nvSpPr>
              <p:cNvPr id="7182" name="Freeform 1038"/>
              <p:cNvSpPr>
                <a:spLocks/>
              </p:cNvSpPr>
              <p:nvPr/>
            </p:nvSpPr>
            <p:spPr bwMode="ltGray">
              <a:xfrm>
                <a:off x="2868" y="0"/>
                <a:ext cx="95" cy="577"/>
              </a:xfrm>
              <a:custGeom>
                <a:avLst/>
                <a:gdLst/>
                <a:ahLst/>
                <a:cxnLst>
                  <a:cxn ang="0">
                    <a:pos x="90" y="0"/>
                  </a:cxn>
                  <a:cxn ang="0">
                    <a:pos x="94" y="458"/>
                  </a:cxn>
                  <a:cxn ang="0">
                    <a:pos x="0" y="576"/>
                  </a:cxn>
                  <a:cxn ang="0">
                    <a:pos x="0" y="0"/>
                  </a:cxn>
                  <a:cxn ang="0">
                    <a:pos x="90" y="0"/>
                  </a:cxn>
                </a:cxnLst>
                <a:rect l="0" t="0" r="r" b="b"/>
                <a:pathLst>
                  <a:path w="95" h="577">
                    <a:moveTo>
                      <a:pt x="90" y="0"/>
                    </a:moveTo>
                    <a:lnTo>
                      <a:pt x="94" y="458"/>
                    </a:lnTo>
                    <a:lnTo>
                      <a:pt x="0" y="576"/>
                    </a:lnTo>
                    <a:lnTo>
                      <a:pt x="0" y="0"/>
                    </a:lnTo>
                    <a:lnTo>
                      <a:pt x="90" y="0"/>
                    </a:lnTo>
                  </a:path>
                </a:pathLst>
              </a:custGeom>
              <a:solidFill>
                <a:schemeClr val="hlink"/>
              </a:solidFill>
              <a:ln w="9525" cap="rnd">
                <a:noFill/>
                <a:round/>
                <a:headEnd/>
                <a:tailEnd/>
              </a:ln>
              <a:effectLst/>
            </p:spPr>
            <p:txBody>
              <a:bodyPr/>
              <a:lstStyle/>
              <a:p>
                <a:endParaRPr lang="en-US"/>
              </a:p>
            </p:txBody>
          </p:sp>
          <p:sp>
            <p:nvSpPr>
              <p:cNvPr id="7183" name="Freeform 1039"/>
              <p:cNvSpPr>
                <a:spLocks/>
              </p:cNvSpPr>
              <p:nvPr/>
            </p:nvSpPr>
            <p:spPr bwMode="ltGray">
              <a:xfrm>
                <a:off x="2772" y="0"/>
                <a:ext cx="97" cy="577"/>
              </a:xfrm>
              <a:custGeom>
                <a:avLst/>
                <a:gdLst/>
                <a:ahLst/>
                <a:cxnLst>
                  <a:cxn ang="0">
                    <a:pos x="0" y="0"/>
                  </a:cxn>
                  <a:cxn ang="0">
                    <a:pos x="1" y="458"/>
                  </a:cxn>
                  <a:cxn ang="0">
                    <a:pos x="96" y="576"/>
                  </a:cxn>
                  <a:cxn ang="0">
                    <a:pos x="96" y="0"/>
                  </a:cxn>
                  <a:cxn ang="0">
                    <a:pos x="0" y="0"/>
                  </a:cxn>
                </a:cxnLst>
                <a:rect l="0" t="0" r="r" b="b"/>
                <a:pathLst>
                  <a:path w="97" h="577">
                    <a:moveTo>
                      <a:pt x="0" y="0"/>
                    </a:moveTo>
                    <a:lnTo>
                      <a:pt x="1" y="458"/>
                    </a:lnTo>
                    <a:lnTo>
                      <a:pt x="96" y="576"/>
                    </a:lnTo>
                    <a:lnTo>
                      <a:pt x="96" y="0"/>
                    </a:lnTo>
                    <a:lnTo>
                      <a:pt x="0" y="0"/>
                    </a:lnTo>
                  </a:path>
                </a:pathLst>
              </a:custGeom>
              <a:solidFill>
                <a:schemeClr val="bg2"/>
              </a:solidFill>
              <a:ln w="9525" cap="rnd">
                <a:noFill/>
                <a:round/>
                <a:headEnd/>
                <a:tailEnd/>
              </a:ln>
              <a:effectLst/>
            </p:spPr>
            <p:txBody>
              <a:bodyPr/>
              <a:lstStyle/>
              <a:p>
                <a:endParaRPr lang="en-US"/>
              </a:p>
            </p:txBody>
          </p:sp>
          <p:sp>
            <p:nvSpPr>
              <p:cNvPr id="7184" name="Freeform 1040"/>
              <p:cNvSpPr>
                <a:spLocks/>
              </p:cNvSpPr>
              <p:nvPr/>
            </p:nvSpPr>
            <p:spPr bwMode="ltGray">
              <a:xfrm>
                <a:off x="3053" y="0"/>
                <a:ext cx="95" cy="577"/>
              </a:xfrm>
              <a:custGeom>
                <a:avLst/>
                <a:gdLst/>
                <a:ahLst/>
                <a:cxnLst>
                  <a:cxn ang="0">
                    <a:pos x="90" y="0"/>
                  </a:cxn>
                  <a:cxn ang="0">
                    <a:pos x="94" y="458"/>
                  </a:cxn>
                  <a:cxn ang="0">
                    <a:pos x="0" y="576"/>
                  </a:cxn>
                  <a:cxn ang="0">
                    <a:pos x="0" y="0"/>
                  </a:cxn>
                  <a:cxn ang="0">
                    <a:pos x="90" y="0"/>
                  </a:cxn>
                </a:cxnLst>
                <a:rect l="0" t="0" r="r" b="b"/>
                <a:pathLst>
                  <a:path w="95" h="577">
                    <a:moveTo>
                      <a:pt x="90" y="0"/>
                    </a:moveTo>
                    <a:lnTo>
                      <a:pt x="94" y="458"/>
                    </a:lnTo>
                    <a:lnTo>
                      <a:pt x="0" y="576"/>
                    </a:lnTo>
                    <a:lnTo>
                      <a:pt x="0" y="0"/>
                    </a:lnTo>
                    <a:lnTo>
                      <a:pt x="90" y="0"/>
                    </a:lnTo>
                  </a:path>
                </a:pathLst>
              </a:custGeom>
              <a:solidFill>
                <a:schemeClr val="hlink"/>
              </a:solidFill>
              <a:ln w="9525" cap="rnd">
                <a:noFill/>
                <a:round/>
                <a:headEnd/>
                <a:tailEnd/>
              </a:ln>
              <a:effectLst/>
            </p:spPr>
            <p:txBody>
              <a:bodyPr/>
              <a:lstStyle/>
              <a:p>
                <a:endParaRPr lang="en-US"/>
              </a:p>
            </p:txBody>
          </p:sp>
          <p:sp>
            <p:nvSpPr>
              <p:cNvPr id="7185" name="Freeform 1041"/>
              <p:cNvSpPr>
                <a:spLocks/>
              </p:cNvSpPr>
              <p:nvPr/>
            </p:nvSpPr>
            <p:spPr bwMode="ltGray">
              <a:xfrm>
                <a:off x="2957" y="0"/>
                <a:ext cx="97" cy="577"/>
              </a:xfrm>
              <a:custGeom>
                <a:avLst/>
                <a:gdLst/>
                <a:ahLst/>
                <a:cxnLst>
                  <a:cxn ang="0">
                    <a:pos x="0" y="0"/>
                  </a:cxn>
                  <a:cxn ang="0">
                    <a:pos x="1" y="458"/>
                  </a:cxn>
                  <a:cxn ang="0">
                    <a:pos x="96" y="576"/>
                  </a:cxn>
                  <a:cxn ang="0">
                    <a:pos x="96" y="0"/>
                  </a:cxn>
                  <a:cxn ang="0">
                    <a:pos x="0" y="0"/>
                  </a:cxn>
                </a:cxnLst>
                <a:rect l="0" t="0" r="r" b="b"/>
                <a:pathLst>
                  <a:path w="97" h="577">
                    <a:moveTo>
                      <a:pt x="0" y="0"/>
                    </a:moveTo>
                    <a:lnTo>
                      <a:pt x="1" y="458"/>
                    </a:lnTo>
                    <a:lnTo>
                      <a:pt x="96" y="576"/>
                    </a:lnTo>
                    <a:lnTo>
                      <a:pt x="96" y="0"/>
                    </a:lnTo>
                    <a:lnTo>
                      <a:pt x="0" y="0"/>
                    </a:lnTo>
                  </a:path>
                </a:pathLst>
              </a:custGeom>
              <a:solidFill>
                <a:schemeClr val="bg2"/>
              </a:solidFill>
              <a:ln w="9525" cap="rnd">
                <a:noFill/>
                <a:round/>
                <a:headEnd/>
                <a:tailEnd/>
              </a:ln>
              <a:effectLst/>
            </p:spPr>
            <p:txBody>
              <a:bodyPr/>
              <a:lstStyle/>
              <a:p>
                <a:endParaRPr lang="en-US"/>
              </a:p>
            </p:txBody>
          </p:sp>
        </p:grpSp>
        <p:grpSp>
          <p:nvGrpSpPr>
            <p:cNvPr id="7186" name="Group 1042"/>
            <p:cNvGrpSpPr>
              <a:grpSpLocks/>
            </p:cNvGrpSpPr>
            <p:nvPr/>
          </p:nvGrpSpPr>
          <p:grpSpPr bwMode="auto">
            <a:xfrm>
              <a:off x="0" y="1307"/>
              <a:ext cx="313" cy="667"/>
              <a:chOff x="0" y="1307"/>
              <a:chExt cx="313" cy="667"/>
            </a:xfrm>
          </p:grpSpPr>
          <p:sp>
            <p:nvSpPr>
              <p:cNvPr id="7187" name="Freeform 1043"/>
              <p:cNvSpPr>
                <a:spLocks/>
              </p:cNvSpPr>
              <p:nvPr/>
            </p:nvSpPr>
            <p:spPr bwMode="ltGray">
              <a:xfrm>
                <a:off x="0" y="1862"/>
                <a:ext cx="313" cy="112"/>
              </a:xfrm>
              <a:custGeom>
                <a:avLst/>
                <a:gdLst/>
                <a:ahLst/>
                <a:cxnLst>
                  <a:cxn ang="0">
                    <a:pos x="0" y="111"/>
                  </a:cxn>
                  <a:cxn ang="0">
                    <a:pos x="202" y="111"/>
                  </a:cxn>
                  <a:cxn ang="0">
                    <a:pos x="312" y="0"/>
                  </a:cxn>
                  <a:cxn ang="0">
                    <a:pos x="0" y="0"/>
                  </a:cxn>
                  <a:cxn ang="0">
                    <a:pos x="0" y="111"/>
                  </a:cxn>
                </a:cxnLst>
                <a:rect l="0" t="0" r="r" b="b"/>
                <a:pathLst>
                  <a:path w="313" h="112">
                    <a:moveTo>
                      <a:pt x="0" y="111"/>
                    </a:moveTo>
                    <a:lnTo>
                      <a:pt x="202" y="111"/>
                    </a:lnTo>
                    <a:lnTo>
                      <a:pt x="312" y="0"/>
                    </a:lnTo>
                    <a:lnTo>
                      <a:pt x="0" y="0"/>
                    </a:lnTo>
                    <a:lnTo>
                      <a:pt x="0" y="111"/>
                    </a:lnTo>
                  </a:path>
                </a:pathLst>
              </a:custGeom>
              <a:solidFill>
                <a:schemeClr val="hlink"/>
              </a:solidFill>
              <a:ln w="9525" cap="rnd">
                <a:noFill/>
                <a:round/>
                <a:headEnd/>
                <a:tailEnd/>
              </a:ln>
              <a:effectLst/>
            </p:spPr>
            <p:txBody>
              <a:bodyPr/>
              <a:lstStyle/>
              <a:p>
                <a:endParaRPr lang="en-US"/>
              </a:p>
            </p:txBody>
          </p:sp>
          <p:sp>
            <p:nvSpPr>
              <p:cNvPr id="7188" name="Freeform 1044"/>
              <p:cNvSpPr>
                <a:spLocks/>
              </p:cNvSpPr>
              <p:nvPr/>
            </p:nvSpPr>
            <p:spPr bwMode="ltGray">
              <a:xfrm>
                <a:off x="0" y="1751"/>
                <a:ext cx="313" cy="112"/>
              </a:xfrm>
              <a:custGeom>
                <a:avLst/>
                <a:gdLst/>
                <a:ahLst/>
                <a:cxnLst>
                  <a:cxn ang="0">
                    <a:pos x="0" y="0"/>
                  </a:cxn>
                  <a:cxn ang="0">
                    <a:pos x="202" y="0"/>
                  </a:cxn>
                  <a:cxn ang="0">
                    <a:pos x="312" y="111"/>
                  </a:cxn>
                  <a:cxn ang="0">
                    <a:pos x="0" y="111"/>
                  </a:cxn>
                  <a:cxn ang="0">
                    <a:pos x="0" y="0"/>
                  </a:cxn>
                </a:cxnLst>
                <a:rect l="0" t="0" r="r" b="b"/>
                <a:pathLst>
                  <a:path w="313" h="112">
                    <a:moveTo>
                      <a:pt x="0" y="0"/>
                    </a:moveTo>
                    <a:lnTo>
                      <a:pt x="202" y="0"/>
                    </a:lnTo>
                    <a:lnTo>
                      <a:pt x="312" y="111"/>
                    </a:lnTo>
                    <a:lnTo>
                      <a:pt x="0" y="111"/>
                    </a:lnTo>
                    <a:lnTo>
                      <a:pt x="0" y="0"/>
                    </a:lnTo>
                  </a:path>
                </a:pathLst>
              </a:custGeom>
              <a:solidFill>
                <a:schemeClr val="bg2"/>
              </a:solidFill>
              <a:ln w="9525" cap="rnd">
                <a:noFill/>
                <a:round/>
                <a:headEnd/>
                <a:tailEnd/>
              </a:ln>
              <a:effectLst/>
            </p:spPr>
            <p:txBody>
              <a:bodyPr/>
              <a:lstStyle/>
              <a:p>
                <a:endParaRPr lang="en-US"/>
              </a:p>
            </p:txBody>
          </p:sp>
          <p:sp>
            <p:nvSpPr>
              <p:cNvPr id="7189" name="Freeform 1045"/>
              <p:cNvSpPr>
                <a:spLocks/>
              </p:cNvSpPr>
              <p:nvPr/>
            </p:nvSpPr>
            <p:spPr bwMode="ltGray">
              <a:xfrm>
                <a:off x="0" y="1640"/>
                <a:ext cx="313" cy="112"/>
              </a:xfrm>
              <a:custGeom>
                <a:avLst/>
                <a:gdLst/>
                <a:ahLst/>
                <a:cxnLst>
                  <a:cxn ang="0">
                    <a:pos x="0" y="111"/>
                  </a:cxn>
                  <a:cxn ang="0">
                    <a:pos x="202" y="111"/>
                  </a:cxn>
                  <a:cxn ang="0">
                    <a:pos x="312" y="0"/>
                  </a:cxn>
                  <a:cxn ang="0">
                    <a:pos x="0" y="0"/>
                  </a:cxn>
                  <a:cxn ang="0">
                    <a:pos x="0" y="111"/>
                  </a:cxn>
                </a:cxnLst>
                <a:rect l="0" t="0" r="r" b="b"/>
                <a:pathLst>
                  <a:path w="313" h="112">
                    <a:moveTo>
                      <a:pt x="0" y="111"/>
                    </a:moveTo>
                    <a:lnTo>
                      <a:pt x="202" y="111"/>
                    </a:lnTo>
                    <a:lnTo>
                      <a:pt x="312" y="0"/>
                    </a:lnTo>
                    <a:lnTo>
                      <a:pt x="0" y="0"/>
                    </a:lnTo>
                    <a:lnTo>
                      <a:pt x="0" y="111"/>
                    </a:lnTo>
                  </a:path>
                </a:pathLst>
              </a:custGeom>
              <a:solidFill>
                <a:schemeClr val="hlink"/>
              </a:solidFill>
              <a:ln w="9525" cap="rnd">
                <a:noFill/>
                <a:round/>
                <a:headEnd/>
                <a:tailEnd/>
              </a:ln>
              <a:effectLst/>
            </p:spPr>
            <p:txBody>
              <a:bodyPr/>
              <a:lstStyle/>
              <a:p>
                <a:endParaRPr lang="en-US"/>
              </a:p>
            </p:txBody>
          </p:sp>
          <p:sp>
            <p:nvSpPr>
              <p:cNvPr id="7190" name="Freeform 1046"/>
              <p:cNvSpPr>
                <a:spLocks/>
              </p:cNvSpPr>
              <p:nvPr/>
            </p:nvSpPr>
            <p:spPr bwMode="ltGray">
              <a:xfrm>
                <a:off x="0" y="1529"/>
                <a:ext cx="313" cy="112"/>
              </a:xfrm>
              <a:custGeom>
                <a:avLst/>
                <a:gdLst/>
                <a:ahLst/>
                <a:cxnLst>
                  <a:cxn ang="0">
                    <a:pos x="0" y="0"/>
                  </a:cxn>
                  <a:cxn ang="0">
                    <a:pos x="202" y="0"/>
                  </a:cxn>
                  <a:cxn ang="0">
                    <a:pos x="312" y="111"/>
                  </a:cxn>
                  <a:cxn ang="0">
                    <a:pos x="0" y="111"/>
                  </a:cxn>
                  <a:cxn ang="0">
                    <a:pos x="0" y="0"/>
                  </a:cxn>
                </a:cxnLst>
                <a:rect l="0" t="0" r="r" b="b"/>
                <a:pathLst>
                  <a:path w="313" h="112">
                    <a:moveTo>
                      <a:pt x="0" y="0"/>
                    </a:moveTo>
                    <a:lnTo>
                      <a:pt x="202" y="0"/>
                    </a:lnTo>
                    <a:lnTo>
                      <a:pt x="312" y="111"/>
                    </a:lnTo>
                    <a:lnTo>
                      <a:pt x="0" y="111"/>
                    </a:lnTo>
                    <a:lnTo>
                      <a:pt x="0" y="0"/>
                    </a:lnTo>
                  </a:path>
                </a:pathLst>
              </a:custGeom>
              <a:solidFill>
                <a:schemeClr val="bg2"/>
              </a:solidFill>
              <a:ln w="9525" cap="rnd">
                <a:noFill/>
                <a:round/>
                <a:headEnd/>
                <a:tailEnd/>
              </a:ln>
              <a:effectLst/>
            </p:spPr>
            <p:txBody>
              <a:bodyPr/>
              <a:lstStyle/>
              <a:p>
                <a:endParaRPr lang="en-US"/>
              </a:p>
            </p:txBody>
          </p:sp>
          <p:sp>
            <p:nvSpPr>
              <p:cNvPr id="7191" name="Freeform 1047"/>
              <p:cNvSpPr>
                <a:spLocks/>
              </p:cNvSpPr>
              <p:nvPr/>
            </p:nvSpPr>
            <p:spPr bwMode="ltGray">
              <a:xfrm>
                <a:off x="0" y="1418"/>
                <a:ext cx="313" cy="112"/>
              </a:xfrm>
              <a:custGeom>
                <a:avLst/>
                <a:gdLst/>
                <a:ahLst/>
                <a:cxnLst>
                  <a:cxn ang="0">
                    <a:pos x="0" y="111"/>
                  </a:cxn>
                  <a:cxn ang="0">
                    <a:pos x="202" y="111"/>
                  </a:cxn>
                  <a:cxn ang="0">
                    <a:pos x="312" y="0"/>
                  </a:cxn>
                  <a:cxn ang="0">
                    <a:pos x="0" y="0"/>
                  </a:cxn>
                  <a:cxn ang="0">
                    <a:pos x="0" y="111"/>
                  </a:cxn>
                </a:cxnLst>
                <a:rect l="0" t="0" r="r" b="b"/>
                <a:pathLst>
                  <a:path w="313" h="112">
                    <a:moveTo>
                      <a:pt x="0" y="111"/>
                    </a:moveTo>
                    <a:lnTo>
                      <a:pt x="202" y="111"/>
                    </a:lnTo>
                    <a:lnTo>
                      <a:pt x="312" y="0"/>
                    </a:lnTo>
                    <a:lnTo>
                      <a:pt x="0" y="0"/>
                    </a:lnTo>
                    <a:lnTo>
                      <a:pt x="0" y="111"/>
                    </a:lnTo>
                  </a:path>
                </a:pathLst>
              </a:custGeom>
              <a:solidFill>
                <a:schemeClr val="hlink"/>
              </a:solidFill>
              <a:ln w="9525" cap="rnd">
                <a:noFill/>
                <a:round/>
                <a:headEnd/>
                <a:tailEnd/>
              </a:ln>
              <a:effectLst/>
            </p:spPr>
            <p:txBody>
              <a:bodyPr/>
              <a:lstStyle/>
              <a:p>
                <a:endParaRPr lang="en-US"/>
              </a:p>
            </p:txBody>
          </p:sp>
          <p:sp>
            <p:nvSpPr>
              <p:cNvPr id="7192" name="Freeform 1048"/>
              <p:cNvSpPr>
                <a:spLocks/>
              </p:cNvSpPr>
              <p:nvPr/>
            </p:nvSpPr>
            <p:spPr bwMode="ltGray">
              <a:xfrm>
                <a:off x="0" y="1307"/>
                <a:ext cx="313" cy="112"/>
              </a:xfrm>
              <a:custGeom>
                <a:avLst/>
                <a:gdLst/>
                <a:ahLst/>
                <a:cxnLst>
                  <a:cxn ang="0">
                    <a:pos x="0" y="0"/>
                  </a:cxn>
                  <a:cxn ang="0">
                    <a:pos x="202" y="0"/>
                  </a:cxn>
                  <a:cxn ang="0">
                    <a:pos x="312" y="111"/>
                  </a:cxn>
                  <a:cxn ang="0">
                    <a:pos x="0" y="111"/>
                  </a:cxn>
                  <a:cxn ang="0">
                    <a:pos x="0" y="0"/>
                  </a:cxn>
                </a:cxnLst>
                <a:rect l="0" t="0" r="r" b="b"/>
                <a:pathLst>
                  <a:path w="313" h="112">
                    <a:moveTo>
                      <a:pt x="0" y="0"/>
                    </a:moveTo>
                    <a:lnTo>
                      <a:pt x="202" y="0"/>
                    </a:lnTo>
                    <a:lnTo>
                      <a:pt x="312" y="111"/>
                    </a:lnTo>
                    <a:lnTo>
                      <a:pt x="0" y="111"/>
                    </a:lnTo>
                    <a:lnTo>
                      <a:pt x="0" y="0"/>
                    </a:lnTo>
                  </a:path>
                </a:pathLst>
              </a:custGeom>
              <a:solidFill>
                <a:schemeClr val="bg2"/>
              </a:solidFill>
              <a:ln w="9525" cap="rnd">
                <a:noFill/>
                <a:round/>
                <a:headEnd/>
                <a:tailEnd/>
              </a:ln>
              <a:effectLst/>
            </p:spPr>
            <p:txBody>
              <a:bodyPr/>
              <a:lstStyle/>
              <a:p>
                <a:endParaRPr lang="en-US"/>
              </a:p>
            </p:txBody>
          </p:sp>
        </p:grpSp>
        <p:grpSp>
          <p:nvGrpSpPr>
            <p:cNvPr id="7193" name="Group 1049"/>
            <p:cNvGrpSpPr>
              <a:grpSpLocks/>
            </p:cNvGrpSpPr>
            <p:nvPr/>
          </p:nvGrpSpPr>
          <p:grpSpPr bwMode="auto">
            <a:xfrm>
              <a:off x="5442" y="1307"/>
              <a:ext cx="318" cy="637"/>
              <a:chOff x="5442" y="1307"/>
              <a:chExt cx="318" cy="637"/>
            </a:xfrm>
          </p:grpSpPr>
          <p:sp>
            <p:nvSpPr>
              <p:cNvPr id="7194" name="Freeform 1050"/>
              <p:cNvSpPr>
                <a:spLocks/>
              </p:cNvSpPr>
              <p:nvPr/>
            </p:nvSpPr>
            <p:spPr bwMode="ltGray">
              <a:xfrm>
                <a:off x="5442" y="1837"/>
                <a:ext cx="318" cy="107"/>
              </a:xfrm>
              <a:custGeom>
                <a:avLst/>
                <a:gdLst/>
                <a:ahLst/>
                <a:cxnLst>
                  <a:cxn ang="0">
                    <a:pos x="317" y="106"/>
                  </a:cxn>
                  <a:cxn ang="0">
                    <a:pos x="111" y="106"/>
                  </a:cxn>
                  <a:cxn ang="0">
                    <a:pos x="0" y="0"/>
                  </a:cxn>
                  <a:cxn ang="0">
                    <a:pos x="317" y="0"/>
                  </a:cxn>
                  <a:cxn ang="0">
                    <a:pos x="317" y="106"/>
                  </a:cxn>
                </a:cxnLst>
                <a:rect l="0" t="0" r="r" b="b"/>
                <a:pathLst>
                  <a:path w="318" h="107">
                    <a:moveTo>
                      <a:pt x="317" y="106"/>
                    </a:moveTo>
                    <a:lnTo>
                      <a:pt x="111" y="106"/>
                    </a:lnTo>
                    <a:lnTo>
                      <a:pt x="0" y="0"/>
                    </a:lnTo>
                    <a:lnTo>
                      <a:pt x="317" y="0"/>
                    </a:lnTo>
                    <a:lnTo>
                      <a:pt x="317" y="106"/>
                    </a:lnTo>
                  </a:path>
                </a:pathLst>
              </a:custGeom>
              <a:solidFill>
                <a:schemeClr val="hlink"/>
              </a:solidFill>
              <a:ln w="9525" cap="rnd">
                <a:noFill/>
                <a:round/>
                <a:headEnd/>
                <a:tailEnd/>
              </a:ln>
              <a:effectLst/>
            </p:spPr>
            <p:txBody>
              <a:bodyPr/>
              <a:lstStyle/>
              <a:p>
                <a:endParaRPr lang="en-US"/>
              </a:p>
            </p:txBody>
          </p:sp>
          <p:sp>
            <p:nvSpPr>
              <p:cNvPr id="7195" name="Freeform 1051"/>
              <p:cNvSpPr>
                <a:spLocks/>
              </p:cNvSpPr>
              <p:nvPr/>
            </p:nvSpPr>
            <p:spPr bwMode="ltGray">
              <a:xfrm>
                <a:off x="5442" y="1731"/>
                <a:ext cx="318" cy="107"/>
              </a:xfrm>
              <a:custGeom>
                <a:avLst/>
                <a:gdLst/>
                <a:ahLst/>
                <a:cxnLst>
                  <a:cxn ang="0">
                    <a:pos x="317" y="0"/>
                  </a:cxn>
                  <a:cxn ang="0">
                    <a:pos x="111" y="0"/>
                  </a:cxn>
                  <a:cxn ang="0">
                    <a:pos x="0" y="106"/>
                  </a:cxn>
                  <a:cxn ang="0">
                    <a:pos x="317" y="106"/>
                  </a:cxn>
                  <a:cxn ang="0">
                    <a:pos x="317" y="0"/>
                  </a:cxn>
                </a:cxnLst>
                <a:rect l="0" t="0" r="r" b="b"/>
                <a:pathLst>
                  <a:path w="318" h="107">
                    <a:moveTo>
                      <a:pt x="317" y="0"/>
                    </a:moveTo>
                    <a:lnTo>
                      <a:pt x="111" y="0"/>
                    </a:lnTo>
                    <a:lnTo>
                      <a:pt x="0" y="106"/>
                    </a:lnTo>
                    <a:lnTo>
                      <a:pt x="317" y="106"/>
                    </a:lnTo>
                    <a:lnTo>
                      <a:pt x="317" y="0"/>
                    </a:lnTo>
                  </a:path>
                </a:pathLst>
              </a:custGeom>
              <a:solidFill>
                <a:schemeClr val="bg2"/>
              </a:solidFill>
              <a:ln w="9525" cap="rnd">
                <a:noFill/>
                <a:round/>
                <a:headEnd/>
                <a:tailEnd/>
              </a:ln>
              <a:effectLst/>
            </p:spPr>
            <p:txBody>
              <a:bodyPr/>
              <a:lstStyle/>
              <a:p>
                <a:endParaRPr lang="en-US"/>
              </a:p>
            </p:txBody>
          </p:sp>
          <p:sp>
            <p:nvSpPr>
              <p:cNvPr id="7196" name="Freeform 1052"/>
              <p:cNvSpPr>
                <a:spLocks/>
              </p:cNvSpPr>
              <p:nvPr/>
            </p:nvSpPr>
            <p:spPr bwMode="ltGray">
              <a:xfrm>
                <a:off x="5442" y="1625"/>
                <a:ext cx="318" cy="107"/>
              </a:xfrm>
              <a:custGeom>
                <a:avLst/>
                <a:gdLst/>
                <a:ahLst/>
                <a:cxnLst>
                  <a:cxn ang="0">
                    <a:pos x="317" y="106"/>
                  </a:cxn>
                  <a:cxn ang="0">
                    <a:pos x="111" y="106"/>
                  </a:cxn>
                  <a:cxn ang="0">
                    <a:pos x="0" y="0"/>
                  </a:cxn>
                  <a:cxn ang="0">
                    <a:pos x="317" y="0"/>
                  </a:cxn>
                  <a:cxn ang="0">
                    <a:pos x="317" y="106"/>
                  </a:cxn>
                </a:cxnLst>
                <a:rect l="0" t="0" r="r" b="b"/>
                <a:pathLst>
                  <a:path w="318" h="107">
                    <a:moveTo>
                      <a:pt x="317" y="106"/>
                    </a:moveTo>
                    <a:lnTo>
                      <a:pt x="111" y="106"/>
                    </a:lnTo>
                    <a:lnTo>
                      <a:pt x="0" y="0"/>
                    </a:lnTo>
                    <a:lnTo>
                      <a:pt x="317" y="0"/>
                    </a:lnTo>
                    <a:lnTo>
                      <a:pt x="317" y="106"/>
                    </a:lnTo>
                  </a:path>
                </a:pathLst>
              </a:custGeom>
              <a:solidFill>
                <a:schemeClr val="hlink"/>
              </a:solidFill>
              <a:ln w="9525" cap="rnd">
                <a:noFill/>
                <a:round/>
                <a:headEnd/>
                <a:tailEnd/>
              </a:ln>
              <a:effectLst/>
            </p:spPr>
            <p:txBody>
              <a:bodyPr/>
              <a:lstStyle/>
              <a:p>
                <a:endParaRPr lang="en-US"/>
              </a:p>
            </p:txBody>
          </p:sp>
          <p:sp>
            <p:nvSpPr>
              <p:cNvPr id="7197" name="Freeform 1053"/>
              <p:cNvSpPr>
                <a:spLocks/>
              </p:cNvSpPr>
              <p:nvPr/>
            </p:nvSpPr>
            <p:spPr bwMode="ltGray">
              <a:xfrm>
                <a:off x="5442" y="1519"/>
                <a:ext cx="318" cy="107"/>
              </a:xfrm>
              <a:custGeom>
                <a:avLst/>
                <a:gdLst/>
                <a:ahLst/>
                <a:cxnLst>
                  <a:cxn ang="0">
                    <a:pos x="317" y="0"/>
                  </a:cxn>
                  <a:cxn ang="0">
                    <a:pos x="111" y="0"/>
                  </a:cxn>
                  <a:cxn ang="0">
                    <a:pos x="0" y="106"/>
                  </a:cxn>
                  <a:cxn ang="0">
                    <a:pos x="317" y="106"/>
                  </a:cxn>
                  <a:cxn ang="0">
                    <a:pos x="317" y="0"/>
                  </a:cxn>
                </a:cxnLst>
                <a:rect l="0" t="0" r="r" b="b"/>
                <a:pathLst>
                  <a:path w="318" h="107">
                    <a:moveTo>
                      <a:pt x="317" y="0"/>
                    </a:moveTo>
                    <a:lnTo>
                      <a:pt x="111" y="0"/>
                    </a:lnTo>
                    <a:lnTo>
                      <a:pt x="0" y="106"/>
                    </a:lnTo>
                    <a:lnTo>
                      <a:pt x="317" y="106"/>
                    </a:lnTo>
                    <a:lnTo>
                      <a:pt x="317" y="0"/>
                    </a:lnTo>
                  </a:path>
                </a:pathLst>
              </a:custGeom>
              <a:solidFill>
                <a:schemeClr val="bg2"/>
              </a:solidFill>
              <a:ln w="9525" cap="rnd">
                <a:noFill/>
                <a:round/>
                <a:headEnd/>
                <a:tailEnd/>
              </a:ln>
              <a:effectLst/>
            </p:spPr>
            <p:txBody>
              <a:bodyPr/>
              <a:lstStyle/>
              <a:p>
                <a:endParaRPr lang="en-US"/>
              </a:p>
            </p:txBody>
          </p:sp>
          <p:sp>
            <p:nvSpPr>
              <p:cNvPr id="7198" name="Freeform 1054"/>
              <p:cNvSpPr>
                <a:spLocks/>
              </p:cNvSpPr>
              <p:nvPr/>
            </p:nvSpPr>
            <p:spPr bwMode="ltGray">
              <a:xfrm>
                <a:off x="5442" y="1413"/>
                <a:ext cx="318" cy="107"/>
              </a:xfrm>
              <a:custGeom>
                <a:avLst/>
                <a:gdLst/>
                <a:ahLst/>
                <a:cxnLst>
                  <a:cxn ang="0">
                    <a:pos x="317" y="106"/>
                  </a:cxn>
                  <a:cxn ang="0">
                    <a:pos x="111" y="106"/>
                  </a:cxn>
                  <a:cxn ang="0">
                    <a:pos x="0" y="0"/>
                  </a:cxn>
                  <a:cxn ang="0">
                    <a:pos x="317" y="0"/>
                  </a:cxn>
                  <a:cxn ang="0">
                    <a:pos x="317" y="106"/>
                  </a:cxn>
                </a:cxnLst>
                <a:rect l="0" t="0" r="r" b="b"/>
                <a:pathLst>
                  <a:path w="318" h="107">
                    <a:moveTo>
                      <a:pt x="317" y="106"/>
                    </a:moveTo>
                    <a:lnTo>
                      <a:pt x="111" y="106"/>
                    </a:lnTo>
                    <a:lnTo>
                      <a:pt x="0" y="0"/>
                    </a:lnTo>
                    <a:lnTo>
                      <a:pt x="317" y="0"/>
                    </a:lnTo>
                    <a:lnTo>
                      <a:pt x="317" y="106"/>
                    </a:lnTo>
                  </a:path>
                </a:pathLst>
              </a:custGeom>
              <a:solidFill>
                <a:schemeClr val="hlink"/>
              </a:solidFill>
              <a:ln w="9525" cap="rnd">
                <a:noFill/>
                <a:round/>
                <a:headEnd/>
                <a:tailEnd/>
              </a:ln>
              <a:effectLst/>
            </p:spPr>
            <p:txBody>
              <a:bodyPr/>
              <a:lstStyle/>
              <a:p>
                <a:endParaRPr lang="en-US"/>
              </a:p>
            </p:txBody>
          </p:sp>
          <p:sp>
            <p:nvSpPr>
              <p:cNvPr id="7199" name="Freeform 1055"/>
              <p:cNvSpPr>
                <a:spLocks/>
              </p:cNvSpPr>
              <p:nvPr/>
            </p:nvSpPr>
            <p:spPr bwMode="ltGray">
              <a:xfrm>
                <a:off x="5442" y="1307"/>
                <a:ext cx="318" cy="107"/>
              </a:xfrm>
              <a:custGeom>
                <a:avLst/>
                <a:gdLst/>
                <a:ahLst/>
                <a:cxnLst>
                  <a:cxn ang="0">
                    <a:pos x="317" y="0"/>
                  </a:cxn>
                  <a:cxn ang="0">
                    <a:pos x="111" y="0"/>
                  </a:cxn>
                  <a:cxn ang="0">
                    <a:pos x="0" y="106"/>
                  </a:cxn>
                  <a:cxn ang="0">
                    <a:pos x="317" y="106"/>
                  </a:cxn>
                  <a:cxn ang="0">
                    <a:pos x="317" y="0"/>
                  </a:cxn>
                </a:cxnLst>
                <a:rect l="0" t="0" r="r" b="b"/>
                <a:pathLst>
                  <a:path w="318" h="107">
                    <a:moveTo>
                      <a:pt x="317" y="0"/>
                    </a:moveTo>
                    <a:lnTo>
                      <a:pt x="111" y="0"/>
                    </a:lnTo>
                    <a:lnTo>
                      <a:pt x="0" y="106"/>
                    </a:lnTo>
                    <a:lnTo>
                      <a:pt x="317" y="106"/>
                    </a:lnTo>
                    <a:lnTo>
                      <a:pt x="317" y="0"/>
                    </a:lnTo>
                  </a:path>
                </a:pathLst>
              </a:custGeom>
              <a:solidFill>
                <a:schemeClr val="bg2"/>
              </a:solidFill>
              <a:ln w="9525" cap="rnd">
                <a:noFill/>
                <a:round/>
                <a:headEnd/>
                <a:tailEnd/>
              </a:ln>
              <a:effectLst/>
            </p:spPr>
            <p:txBody>
              <a:bodyPr/>
              <a:lstStyle/>
              <a:p>
                <a:endParaRPr lang="en-US"/>
              </a:p>
            </p:txBody>
          </p:sp>
        </p:grpSp>
      </p:grpSp>
      <p:sp>
        <p:nvSpPr>
          <p:cNvPr id="7200" name="Rectangle 1056"/>
          <p:cNvSpPr>
            <a:spLocks noGrp="1" noChangeArrowheads="1"/>
          </p:cNvSpPr>
          <p:nvPr>
            <p:ph type="ctrTitle" sz="quarter"/>
          </p:nvPr>
        </p:nvSpPr>
        <p:spPr>
          <a:xfrm>
            <a:off x="685800" y="2057400"/>
            <a:ext cx="7772400" cy="1143000"/>
          </a:xfrm>
        </p:spPr>
        <p:txBody>
          <a:bodyPr anchor="ctr"/>
          <a:lstStyle>
            <a:lvl1pPr>
              <a:defRPr/>
            </a:lvl1pPr>
          </a:lstStyle>
          <a:p>
            <a:r>
              <a:rPr lang="en-US"/>
              <a:t>Click to edit Master title style</a:t>
            </a:r>
          </a:p>
        </p:txBody>
      </p:sp>
      <p:sp>
        <p:nvSpPr>
          <p:cNvPr id="7201" name="Rectangle 1057"/>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r>
              <a:rPr lang="en-US"/>
              <a:t>Click to edit Master subtitle style</a:t>
            </a:r>
          </a:p>
        </p:txBody>
      </p:sp>
      <p:sp>
        <p:nvSpPr>
          <p:cNvPr id="7202" name="Rectangle 1058"/>
          <p:cNvSpPr>
            <a:spLocks noGrp="1" noChangeArrowheads="1"/>
          </p:cNvSpPr>
          <p:nvPr>
            <p:ph type="dt" sz="quarter" idx="2"/>
          </p:nvPr>
        </p:nvSpPr>
        <p:spPr>
          <a:xfrm>
            <a:off x="685800" y="6400800"/>
            <a:ext cx="1905000" cy="457200"/>
          </a:xfrm>
        </p:spPr>
        <p:txBody>
          <a:bodyPr/>
          <a:lstStyle>
            <a:lvl1pPr>
              <a:defRPr/>
            </a:lvl1pPr>
          </a:lstStyle>
          <a:p>
            <a:endParaRPr lang="en-US"/>
          </a:p>
        </p:txBody>
      </p:sp>
      <p:sp>
        <p:nvSpPr>
          <p:cNvPr id="7203" name="Rectangle 1059"/>
          <p:cNvSpPr>
            <a:spLocks noGrp="1" noChangeArrowheads="1"/>
          </p:cNvSpPr>
          <p:nvPr>
            <p:ph type="ftr" sz="quarter" idx="3"/>
          </p:nvPr>
        </p:nvSpPr>
        <p:spPr>
          <a:xfrm>
            <a:off x="3124200" y="6400800"/>
            <a:ext cx="2895600" cy="457200"/>
          </a:xfrm>
        </p:spPr>
        <p:txBody>
          <a:bodyPr/>
          <a:lstStyle>
            <a:lvl1pPr>
              <a:defRPr/>
            </a:lvl1pPr>
          </a:lstStyle>
          <a:p>
            <a:endParaRPr lang="en-US"/>
          </a:p>
        </p:txBody>
      </p:sp>
      <p:sp>
        <p:nvSpPr>
          <p:cNvPr id="7204" name="Rectangle 1060"/>
          <p:cNvSpPr>
            <a:spLocks noGrp="1" noChangeArrowheads="1"/>
          </p:cNvSpPr>
          <p:nvPr>
            <p:ph type="sldNum" sz="quarter" idx="4"/>
          </p:nvPr>
        </p:nvSpPr>
        <p:spPr>
          <a:xfrm>
            <a:off x="6553200" y="6400800"/>
            <a:ext cx="1905000" cy="457200"/>
          </a:xfrm>
        </p:spPr>
        <p:txBody>
          <a:bodyPr/>
          <a:lstStyle>
            <a:lvl1pPr>
              <a:defRPr/>
            </a:lvl1pPr>
          </a:lstStyle>
          <a:p>
            <a:fld id="{C4906377-E6D6-4B04-92E9-D0AC2DE200B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9ED896C-1219-4D55-9BC6-65D792A7B6A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8CF2C3C-A980-47AD-BA5B-6D78622B9F2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988EBF2-708D-4CBD-9CF6-71CA1E97685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1C1EC91-EA07-4678-8512-211D8AB168F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F59ECF6-F7A8-4382-8A45-72D80FF9B5E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7243F47-0121-4282-B5AC-5A8DFD0DD18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00EB472-F4D6-48A7-BACA-7A4271C83750}"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E687A9B-A146-4D5E-AD4B-5BEB61EA2D3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C3C6F55-4AAF-4AF6-BDE1-E530153860B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61A294D-A020-428D-9E5E-DED1D7F5885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46" name="Group 2"/>
          <p:cNvGrpSpPr>
            <a:grpSpLocks/>
          </p:cNvGrpSpPr>
          <p:nvPr/>
        </p:nvGrpSpPr>
        <p:grpSpPr bwMode="auto">
          <a:xfrm>
            <a:off x="0" y="0"/>
            <a:ext cx="9164638" cy="6867525"/>
            <a:chOff x="0" y="0"/>
            <a:chExt cx="5773" cy="4326"/>
          </a:xfrm>
        </p:grpSpPr>
        <p:sp>
          <p:nvSpPr>
            <p:cNvPr id="6147" name="Rectangle 3"/>
            <p:cNvSpPr>
              <a:spLocks noChangeArrowheads="1"/>
            </p:cNvSpPr>
            <p:nvPr/>
          </p:nvSpPr>
          <p:spPr bwMode="white">
            <a:xfrm>
              <a:off x="0" y="0"/>
              <a:ext cx="2871" cy="2162"/>
            </a:xfrm>
            <a:prstGeom prst="rect">
              <a:avLst/>
            </a:prstGeom>
            <a:gradFill rotWithShape="0">
              <a:gsLst>
                <a:gs pos="0">
                  <a:schemeClr val="bg1"/>
                </a:gs>
                <a:gs pos="100000">
                  <a:schemeClr val="hlink"/>
                </a:gs>
              </a:gsLst>
              <a:path path="rect">
                <a:fillToRect r="100000" b="100000"/>
              </a:path>
            </a:gradFill>
            <a:ln w="9525">
              <a:noFill/>
              <a:miter lim="800000"/>
              <a:headEnd/>
              <a:tailEnd/>
            </a:ln>
            <a:effectLst/>
          </p:spPr>
          <p:txBody>
            <a:bodyPr wrap="none" anchor="ctr"/>
            <a:lstStyle/>
            <a:p>
              <a:endParaRPr lang="en-US"/>
            </a:p>
          </p:txBody>
        </p:sp>
        <p:sp>
          <p:nvSpPr>
            <p:cNvPr id="6148" name="Rectangle 4"/>
            <p:cNvSpPr>
              <a:spLocks noChangeArrowheads="1"/>
            </p:cNvSpPr>
            <p:nvPr/>
          </p:nvSpPr>
          <p:spPr bwMode="white">
            <a:xfrm>
              <a:off x="0" y="2162"/>
              <a:ext cx="2870" cy="2154"/>
            </a:xfrm>
            <a:prstGeom prst="rect">
              <a:avLst/>
            </a:prstGeom>
            <a:gradFill rotWithShape="0">
              <a:gsLst>
                <a:gs pos="0">
                  <a:schemeClr val="bg1"/>
                </a:gs>
                <a:gs pos="100000">
                  <a:schemeClr val="hlink"/>
                </a:gs>
              </a:gsLst>
              <a:path path="rect">
                <a:fillToRect t="100000" r="100000"/>
              </a:path>
            </a:gradFill>
            <a:ln w="9525">
              <a:noFill/>
              <a:miter lim="800000"/>
              <a:headEnd/>
              <a:tailEnd/>
            </a:ln>
            <a:effectLst/>
          </p:spPr>
          <p:txBody>
            <a:bodyPr wrap="none" anchor="ctr"/>
            <a:lstStyle/>
            <a:p>
              <a:endParaRPr lang="en-US"/>
            </a:p>
          </p:txBody>
        </p:sp>
        <p:sp>
          <p:nvSpPr>
            <p:cNvPr id="6149" name="Rectangle 5"/>
            <p:cNvSpPr>
              <a:spLocks noChangeArrowheads="1"/>
            </p:cNvSpPr>
            <p:nvPr/>
          </p:nvSpPr>
          <p:spPr bwMode="white">
            <a:xfrm>
              <a:off x="2882" y="0"/>
              <a:ext cx="2871" cy="2162"/>
            </a:xfrm>
            <a:prstGeom prst="rect">
              <a:avLst/>
            </a:prstGeom>
            <a:gradFill rotWithShape="0">
              <a:gsLst>
                <a:gs pos="0">
                  <a:schemeClr val="bg1"/>
                </a:gs>
                <a:gs pos="100000">
                  <a:schemeClr val="hlink"/>
                </a:gs>
              </a:gsLst>
              <a:path path="rect">
                <a:fillToRect l="100000" b="100000"/>
              </a:path>
            </a:gradFill>
            <a:ln w="9525">
              <a:noFill/>
              <a:miter lim="800000"/>
              <a:headEnd/>
              <a:tailEnd/>
            </a:ln>
            <a:effectLst/>
          </p:spPr>
          <p:txBody>
            <a:bodyPr wrap="none" anchor="ctr"/>
            <a:lstStyle/>
            <a:p>
              <a:endParaRPr lang="en-US"/>
            </a:p>
          </p:txBody>
        </p:sp>
        <p:sp>
          <p:nvSpPr>
            <p:cNvPr id="6150" name="Rectangle 6"/>
            <p:cNvSpPr>
              <a:spLocks noChangeArrowheads="1"/>
            </p:cNvSpPr>
            <p:nvPr/>
          </p:nvSpPr>
          <p:spPr bwMode="white">
            <a:xfrm>
              <a:off x="2882" y="2162"/>
              <a:ext cx="2871" cy="2154"/>
            </a:xfrm>
            <a:prstGeom prst="rect">
              <a:avLst/>
            </a:prstGeom>
            <a:gradFill rotWithShape="0">
              <a:gsLst>
                <a:gs pos="0">
                  <a:schemeClr val="bg1"/>
                </a:gs>
                <a:gs pos="100000">
                  <a:schemeClr val="hlink"/>
                </a:gs>
              </a:gsLst>
              <a:path path="rect">
                <a:fillToRect l="100000" t="100000"/>
              </a:path>
            </a:gradFill>
            <a:ln w="9525">
              <a:noFill/>
              <a:miter lim="800000"/>
              <a:headEnd/>
              <a:tailEnd/>
            </a:ln>
            <a:effectLst/>
          </p:spPr>
          <p:txBody>
            <a:bodyPr wrap="none" anchor="ctr"/>
            <a:lstStyle/>
            <a:p>
              <a:endParaRPr lang="en-US"/>
            </a:p>
          </p:txBody>
        </p:sp>
        <p:sp useBgFill="1">
          <p:nvSpPr>
            <p:cNvPr id="6151" name="Rectangle 7"/>
            <p:cNvSpPr>
              <a:spLocks noChangeArrowheads="1"/>
            </p:cNvSpPr>
            <p:nvPr/>
          </p:nvSpPr>
          <p:spPr bwMode="ltGray">
            <a:xfrm>
              <a:off x="184" y="208"/>
              <a:ext cx="5396" cy="3908"/>
            </a:xfrm>
            <a:prstGeom prst="rect">
              <a:avLst/>
            </a:prstGeom>
            <a:ln w="12700">
              <a:solidFill>
                <a:schemeClr val="hlink"/>
              </a:solidFill>
              <a:miter lim="800000"/>
              <a:headEnd/>
              <a:tailEnd/>
            </a:ln>
            <a:effectLst/>
          </p:spPr>
          <p:txBody>
            <a:bodyPr wrap="none" anchor="ctr"/>
            <a:lstStyle/>
            <a:p>
              <a:endParaRPr lang="en-US"/>
            </a:p>
          </p:txBody>
        </p:sp>
        <p:sp>
          <p:nvSpPr>
            <p:cNvPr id="6152" name="Rectangle 8"/>
            <p:cNvSpPr>
              <a:spLocks noChangeArrowheads="1"/>
            </p:cNvSpPr>
            <p:nvPr/>
          </p:nvSpPr>
          <p:spPr bwMode="auto">
            <a:xfrm>
              <a:off x="250" y="268"/>
              <a:ext cx="5264" cy="3788"/>
            </a:xfrm>
            <a:prstGeom prst="rect">
              <a:avLst/>
            </a:prstGeom>
            <a:solidFill>
              <a:schemeClr val="folHlink"/>
            </a:solidFill>
            <a:ln w="12700">
              <a:solidFill>
                <a:schemeClr val="bg2"/>
              </a:solidFill>
              <a:miter lim="800000"/>
              <a:headEnd/>
              <a:tailEnd/>
            </a:ln>
            <a:effectLst/>
          </p:spPr>
          <p:txBody>
            <a:bodyPr wrap="none" anchor="ctr"/>
            <a:lstStyle/>
            <a:p>
              <a:endParaRPr lang="en-US"/>
            </a:p>
          </p:txBody>
        </p:sp>
        <p:sp>
          <p:nvSpPr>
            <p:cNvPr id="6153" name="Rectangle 9"/>
            <p:cNvSpPr>
              <a:spLocks noChangeArrowheads="1"/>
            </p:cNvSpPr>
            <p:nvPr/>
          </p:nvSpPr>
          <p:spPr bwMode="white">
            <a:xfrm>
              <a:off x="294" y="315"/>
              <a:ext cx="5173" cy="3691"/>
            </a:xfrm>
            <a:prstGeom prst="rect">
              <a:avLst/>
            </a:prstGeom>
            <a:solidFill>
              <a:schemeClr val="bg1"/>
            </a:solidFill>
            <a:ln w="9525">
              <a:noFill/>
              <a:miter lim="800000"/>
              <a:headEnd/>
              <a:tailEnd/>
            </a:ln>
            <a:effectLst/>
          </p:spPr>
          <p:txBody>
            <a:bodyPr wrap="none" anchor="ctr"/>
            <a:lstStyle/>
            <a:p>
              <a:endParaRPr lang="en-US"/>
            </a:p>
          </p:txBody>
        </p:sp>
        <p:grpSp>
          <p:nvGrpSpPr>
            <p:cNvPr id="6154" name="Group 10"/>
            <p:cNvGrpSpPr>
              <a:grpSpLocks/>
            </p:cNvGrpSpPr>
            <p:nvPr/>
          </p:nvGrpSpPr>
          <p:grpSpPr bwMode="auto">
            <a:xfrm>
              <a:off x="2587" y="0"/>
              <a:ext cx="567" cy="337"/>
              <a:chOff x="2587" y="0"/>
              <a:chExt cx="567" cy="337"/>
            </a:xfrm>
          </p:grpSpPr>
          <p:sp>
            <p:nvSpPr>
              <p:cNvPr id="6155" name="Freeform 11"/>
              <p:cNvSpPr>
                <a:spLocks/>
              </p:cNvSpPr>
              <p:nvPr/>
            </p:nvSpPr>
            <p:spPr bwMode="ltGray">
              <a:xfrm>
                <a:off x="3058" y="0"/>
                <a:ext cx="96" cy="337"/>
              </a:xfrm>
              <a:custGeom>
                <a:avLst/>
                <a:gdLst/>
                <a:ahLst/>
                <a:cxnLst>
                  <a:cxn ang="0">
                    <a:pos x="95" y="0"/>
                  </a:cxn>
                  <a:cxn ang="0">
                    <a:pos x="95" y="218"/>
                  </a:cxn>
                  <a:cxn ang="0">
                    <a:pos x="0" y="336"/>
                  </a:cxn>
                  <a:cxn ang="0">
                    <a:pos x="0" y="0"/>
                  </a:cxn>
                  <a:cxn ang="0">
                    <a:pos x="95" y="0"/>
                  </a:cxn>
                </a:cxnLst>
                <a:rect l="0" t="0" r="r" b="b"/>
                <a:pathLst>
                  <a:path w="96" h="337">
                    <a:moveTo>
                      <a:pt x="95" y="0"/>
                    </a:moveTo>
                    <a:lnTo>
                      <a:pt x="95" y="218"/>
                    </a:lnTo>
                    <a:lnTo>
                      <a:pt x="0" y="336"/>
                    </a:lnTo>
                    <a:lnTo>
                      <a:pt x="0" y="0"/>
                    </a:lnTo>
                    <a:lnTo>
                      <a:pt x="95" y="0"/>
                    </a:lnTo>
                  </a:path>
                </a:pathLst>
              </a:custGeom>
              <a:solidFill>
                <a:schemeClr val="hlink"/>
              </a:solidFill>
              <a:ln w="9525" cap="rnd">
                <a:noFill/>
                <a:round/>
                <a:headEnd/>
                <a:tailEnd/>
              </a:ln>
              <a:effectLst/>
            </p:spPr>
            <p:txBody>
              <a:bodyPr/>
              <a:lstStyle/>
              <a:p>
                <a:endParaRPr lang="en-US"/>
              </a:p>
            </p:txBody>
          </p:sp>
          <p:sp>
            <p:nvSpPr>
              <p:cNvPr id="6156" name="Freeform 12"/>
              <p:cNvSpPr>
                <a:spLocks/>
              </p:cNvSpPr>
              <p:nvPr/>
            </p:nvSpPr>
            <p:spPr bwMode="ltGray">
              <a:xfrm>
                <a:off x="2964" y="0"/>
                <a:ext cx="95" cy="337"/>
              </a:xfrm>
              <a:custGeom>
                <a:avLst/>
                <a:gdLst/>
                <a:ahLst/>
                <a:cxnLst>
                  <a:cxn ang="0">
                    <a:pos x="0" y="0"/>
                  </a:cxn>
                  <a:cxn ang="0">
                    <a:pos x="0" y="218"/>
                  </a:cxn>
                  <a:cxn ang="0">
                    <a:pos x="94" y="336"/>
                  </a:cxn>
                  <a:cxn ang="0">
                    <a:pos x="94" y="0"/>
                  </a:cxn>
                  <a:cxn ang="0">
                    <a:pos x="0" y="0"/>
                  </a:cxn>
                </a:cxnLst>
                <a:rect l="0" t="0" r="r" b="b"/>
                <a:pathLst>
                  <a:path w="95" h="337">
                    <a:moveTo>
                      <a:pt x="0" y="0"/>
                    </a:moveTo>
                    <a:lnTo>
                      <a:pt x="0" y="218"/>
                    </a:lnTo>
                    <a:lnTo>
                      <a:pt x="94" y="336"/>
                    </a:lnTo>
                    <a:lnTo>
                      <a:pt x="94" y="0"/>
                    </a:lnTo>
                    <a:lnTo>
                      <a:pt x="0" y="0"/>
                    </a:lnTo>
                  </a:path>
                </a:pathLst>
              </a:custGeom>
              <a:solidFill>
                <a:schemeClr val="bg2"/>
              </a:solidFill>
              <a:ln w="9525" cap="rnd">
                <a:noFill/>
                <a:round/>
                <a:headEnd/>
                <a:tailEnd/>
              </a:ln>
              <a:effectLst/>
            </p:spPr>
            <p:txBody>
              <a:bodyPr/>
              <a:lstStyle/>
              <a:p>
                <a:endParaRPr lang="en-US"/>
              </a:p>
            </p:txBody>
          </p:sp>
          <p:sp>
            <p:nvSpPr>
              <p:cNvPr id="6157" name="Freeform 13"/>
              <p:cNvSpPr>
                <a:spLocks/>
              </p:cNvSpPr>
              <p:nvPr/>
            </p:nvSpPr>
            <p:spPr bwMode="ltGray">
              <a:xfrm>
                <a:off x="2870" y="0"/>
                <a:ext cx="95" cy="337"/>
              </a:xfrm>
              <a:custGeom>
                <a:avLst/>
                <a:gdLst/>
                <a:ahLst/>
                <a:cxnLst>
                  <a:cxn ang="0">
                    <a:pos x="94" y="0"/>
                  </a:cxn>
                  <a:cxn ang="0">
                    <a:pos x="94" y="218"/>
                  </a:cxn>
                  <a:cxn ang="0">
                    <a:pos x="0" y="336"/>
                  </a:cxn>
                  <a:cxn ang="0">
                    <a:pos x="0" y="0"/>
                  </a:cxn>
                  <a:cxn ang="0">
                    <a:pos x="94" y="0"/>
                  </a:cxn>
                </a:cxnLst>
                <a:rect l="0" t="0" r="r" b="b"/>
                <a:pathLst>
                  <a:path w="95" h="337">
                    <a:moveTo>
                      <a:pt x="94" y="0"/>
                    </a:moveTo>
                    <a:lnTo>
                      <a:pt x="94" y="218"/>
                    </a:lnTo>
                    <a:lnTo>
                      <a:pt x="0" y="336"/>
                    </a:lnTo>
                    <a:lnTo>
                      <a:pt x="0" y="0"/>
                    </a:lnTo>
                    <a:lnTo>
                      <a:pt x="94" y="0"/>
                    </a:lnTo>
                  </a:path>
                </a:pathLst>
              </a:custGeom>
              <a:solidFill>
                <a:schemeClr val="hlink"/>
              </a:solidFill>
              <a:ln w="9525" cap="rnd">
                <a:noFill/>
                <a:round/>
                <a:headEnd/>
                <a:tailEnd/>
              </a:ln>
              <a:effectLst/>
            </p:spPr>
            <p:txBody>
              <a:bodyPr/>
              <a:lstStyle/>
              <a:p>
                <a:endParaRPr lang="en-US"/>
              </a:p>
            </p:txBody>
          </p:sp>
          <p:sp>
            <p:nvSpPr>
              <p:cNvPr id="6158" name="Freeform 14"/>
              <p:cNvSpPr>
                <a:spLocks/>
              </p:cNvSpPr>
              <p:nvPr/>
            </p:nvSpPr>
            <p:spPr bwMode="ltGray">
              <a:xfrm>
                <a:off x="2776" y="0"/>
                <a:ext cx="95" cy="337"/>
              </a:xfrm>
              <a:custGeom>
                <a:avLst/>
                <a:gdLst/>
                <a:ahLst/>
                <a:cxnLst>
                  <a:cxn ang="0">
                    <a:pos x="0" y="0"/>
                  </a:cxn>
                  <a:cxn ang="0">
                    <a:pos x="0" y="218"/>
                  </a:cxn>
                  <a:cxn ang="0">
                    <a:pos x="94" y="336"/>
                  </a:cxn>
                  <a:cxn ang="0">
                    <a:pos x="94" y="0"/>
                  </a:cxn>
                  <a:cxn ang="0">
                    <a:pos x="0" y="0"/>
                  </a:cxn>
                </a:cxnLst>
                <a:rect l="0" t="0" r="r" b="b"/>
                <a:pathLst>
                  <a:path w="95" h="337">
                    <a:moveTo>
                      <a:pt x="0" y="0"/>
                    </a:moveTo>
                    <a:lnTo>
                      <a:pt x="0" y="218"/>
                    </a:lnTo>
                    <a:lnTo>
                      <a:pt x="94" y="336"/>
                    </a:lnTo>
                    <a:lnTo>
                      <a:pt x="94" y="0"/>
                    </a:lnTo>
                    <a:lnTo>
                      <a:pt x="0" y="0"/>
                    </a:lnTo>
                  </a:path>
                </a:pathLst>
              </a:custGeom>
              <a:solidFill>
                <a:schemeClr val="bg2"/>
              </a:solidFill>
              <a:ln w="9525" cap="rnd">
                <a:noFill/>
                <a:round/>
                <a:headEnd/>
                <a:tailEnd/>
              </a:ln>
              <a:effectLst/>
            </p:spPr>
            <p:txBody>
              <a:bodyPr/>
              <a:lstStyle/>
              <a:p>
                <a:endParaRPr lang="en-US"/>
              </a:p>
            </p:txBody>
          </p:sp>
          <p:sp>
            <p:nvSpPr>
              <p:cNvPr id="6159" name="Freeform 15"/>
              <p:cNvSpPr>
                <a:spLocks/>
              </p:cNvSpPr>
              <p:nvPr/>
            </p:nvSpPr>
            <p:spPr bwMode="ltGray">
              <a:xfrm>
                <a:off x="2682" y="0"/>
                <a:ext cx="95" cy="337"/>
              </a:xfrm>
              <a:custGeom>
                <a:avLst/>
                <a:gdLst/>
                <a:ahLst/>
                <a:cxnLst>
                  <a:cxn ang="0">
                    <a:pos x="94" y="0"/>
                  </a:cxn>
                  <a:cxn ang="0">
                    <a:pos x="94" y="218"/>
                  </a:cxn>
                  <a:cxn ang="0">
                    <a:pos x="0" y="336"/>
                  </a:cxn>
                  <a:cxn ang="0">
                    <a:pos x="0" y="0"/>
                  </a:cxn>
                  <a:cxn ang="0">
                    <a:pos x="94" y="0"/>
                  </a:cxn>
                </a:cxnLst>
                <a:rect l="0" t="0" r="r" b="b"/>
                <a:pathLst>
                  <a:path w="95" h="337">
                    <a:moveTo>
                      <a:pt x="94" y="0"/>
                    </a:moveTo>
                    <a:lnTo>
                      <a:pt x="94" y="218"/>
                    </a:lnTo>
                    <a:lnTo>
                      <a:pt x="0" y="336"/>
                    </a:lnTo>
                    <a:lnTo>
                      <a:pt x="0" y="0"/>
                    </a:lnTo>
                    <a:lnTo>
                      <a:pt x="94" y="0"/>
                    </a:lnTo>
                  </a:path>
                </a:pathLst>
              </a:custGeom>
              <a:solidFill>
                <a:schemeClr val="hlink"/>
              </a:solidFill>
              <a:ln w="9525" cap="rnd">
                <a:noFill/>
                <a:round/>
                <a:headEnd/>
                <a:tailEnd/>
              </a:ln>
              <a:effectLst/>
            </p:spPr>
            <p:txBody>
              <a:bodyPr/>
              <a:lstStyle/>
              <a:p>
                <a:endParaRPr lang="en-US"/>
              </a:p>
            </p:txBody>
          </p:sp>
          <p:sp>
            <p:nvSpPr>
              <p:cNvPr id="6160" name="Freeform 16"/>
              <p:cNvSpPr>
                <a:spLocks/>
              </p:cNvSpPr>
              <p:nvPr/>
            </p:nvSpPr>
            <p:spPr bwMode="ltGray">
              <a:xfrm>
                <a:off x="2587" y="0"/>
                <a:ext cx="96" cy="337"/>
              </a:xfrm>
              <a:custGeom>
                <a:avLst/>
                <a:gdLst/>
                <a:ahLst/>
                <a:cxnLst>
                  <a:cxn ang="0">
                    <a:pos x="0" y="0"/>
                  </a:cxn>
                  <a:cxn ang="0">
                    <a:pos x="0" y="218"/>
                  </a:cxn>
                  <a:cxn ang="0">
                    <a:pos x="95" y="336"/>
                  </a:cxn>
                  <a:cxn ang="0">
                    <a:pos x="95" y="0"/>
                  </a:cxn>
                  <a:cxn ang="0">
                    <a:pos x="0" y="0"/>
                  </a:cxn>
                </a:cxnLst>
                <a:rect l="0" t="0" r="r" b="b"/>
                <a:pathLst>
                  <a:path w="96" h="337">
                    <a:moveTo>
                      <a:pt x="0" y="0"/>
                    </a:moveTo>
                    <a:lnTo>
                      <a:pt x="0" y="218"/>
                    </a:lnTo>
                    <a:lnTo>
                      <a:pt x="95" y="336"/>
                    </a:lnTo>
                    <a:lnTo>
                      <a:pt x="95" y="0"/>
                    </a:lnTo>
                    <a:lnTo>
                      <a:pt x="0" y="0"/>
                    </a:lnTo>
                  </a:path>
                </a:pathLst>
              </a:custGeom>
              <a:solidFill>
                <a:schemeClr val="bg2"/>
              </a:solidFill>
              <a:ln w="9525" cap="rnd">
                <a:noFill/>
                <a:round/>
                <a:headEnd/>
                <a:tailEnd/>
              </a:ln>
              <a:effectLst/>
            </p:spPr>
            <p:txBody>
              <a:bodyPr/>
              <a:lstStyle/>
              <a:p>
                <a:endParaRPr lang="en-US"/>
              </a:p>
            </p:txBody>
          </p:sp>
        </p:grpSp>
        <p:grpSp>
          <p:nvGrpSpPr>
            <p:cNvPr id="6161" name="Group 17"/>
            <p:cNvGrpSpPr>
              <a:grpSpLocks/>
            </p:cNvGrpSpPr>
            <p:nvPr/>
          </p:nvGrpSpPr>
          <p:grpSpPr bwMode="auto">
            <a:xfrm>
              <a:off x="2587" y="3997"/>
              <a:ext cx="567" cy="329"/>
              <a:chOff x="2587" y="3997"/>
              <a:chExt cx="567" cy="329"/>
            </a:xfrm>
          </p:grpSpPr>
          <p:sp>
            <p:nvSpPr>
              <p:cNvPr id="6162" name="Freeform 18"/>
              <p:cNvSpPr>
                <a:spLocks/>
              </p:cNvSpPr>
              <p:nvPr/>
            </p:nvSpPr>
            <p:spPr bwMode="ltGray">
              <a:xfrm>
                <a:off x="3058" y="3997"/>
                <a:ext cx="96" cy="329"/>
              </a:xfrm>
              <a:custGeom>
                <a:avLst/>
                <a:gdLst/>
                <a:ahLst/>
                <a:cxnLst>
                  <a:cxn ang="0">
                    <a:pos x="95" y="328"/>
                  </a:cxn>
                  <a:cxn ang="0">
                    <a:pos x="95" y="115"/>
                  </a:cxn>
                  <a:cxn ang="0">
                    <a:pos x="0" y="0"/>
                  </a:cxn>
                  <a:cxn ang="0">
                    <a:pos x="0" y="328"/>
                  </a:cxn>
                  <a:cxn ang="0">
                    <a:pos x="95" y="328"/>
                  </a:cxn>
                </a:cxnLst>
                <a:rect l="0" t="0" r="r" b="b"/>
                <a:pathLst>
                  <a:path w="96" h="329">
                    <a:moveTo>
                      <a:pt x="95" y="328"/>
                    </a:moveTo>
                    <a:lnTo>
                      <a:pt x="95" y="115"/>
                    </a:lnTo>
                    <a:lnTo>
                      <a:pt x="0" y="0"/>
                    </a:lnTo>
                    <a:lnTo>
                      <a:pt x="0" y="328"/>
                    </a:lnTo>
                    <a:lnTo>
                      <a:pt x="95" y="328"/>
                    </a:lnTo>
                  </a:path>
                </a:pathLst>
              </a:custGeom>
              <a:solidFill>
                <a:schemeClr val="hlink"/>
              </a:solidFill>
              <a:ln w="9525" cap="rnd">
                <a:noFill/>
                <a:round/>
                <a:headEnd/>
                <a:tailEnd/>
              </a:ln>
              <a:effectLst/>
            </p:spPr>
            <p:txBody>
              <a:bodyPr/>
              <a:lstStyle/>
              <a:p>
                <a:endParaRPr lang="en-US"/>
              </a:p>
            </p:txBody>
          </p:sp>
          <p:sp>
            <p:nvSpPr>
              <p:cNvPr id="6163" name="Freeform 19"/>
              <p:cNvSpPr>
                <a:spLocks/>
              </p:cNvSpPr>
              <p:nvPr/>
            </p:nvSpPr>
            <p:spPr bwMode="ltGray">
              <a:xfrm>
                <a:off x="2964" y="3997"/>
                <a:ext cx="95" cy="329"/>
              </a:xfrm>
              <a:custGeom>
                <a:avLst/>
                <a:gdLst/>
                <a:ahLst/>
                <a:cxnLst>
                  <a:cxn ang="0">
                    <a:pos x="0" y="328"/>
                  </a:cxn>
                  <a:cxn ang="0">
                    <a:pos x="0" y="115"/>
                  </a:cxn>
                  <a:cxn ang="0">
                    <a:pos x="94" y="0"/>
                  </a:cxn>
                  <a:cxn ang="0">
                    <a:pos x="94" y="328"/>
                  </a:cxn>
                  <a:cxn ang="0">
                    <a:pos x="0" y="328"/>
                  </a:cxn>
                </a:cxnLst>
                <a:rect l="0" t="0" r="r" b="b"/>
                <a:pathLst>
                  <a:path w="95" h="329">
                    <a:moveTo>
                      <a:pt x="0" y="328"/>
                    </a:moveTo>
                    <a:lnTo>
                      <a:pt x="0" y="115"/>
                    </a:lnTo>
                    <a:lnTo>
                      <a:pt x="94" y="0"/>
                    </a:lnTo>
                    <a:lnTo>
                      <a:pt x="94" y="328"/>
                    </a:lnTo>
                    <a:lnTo>
                      <a:pt x="0" y="328"/>
                    </a:lnTo>
                  </a:path>
                </a:pathLst>
              </a:custGeom>
              <a:solidFill>
                <a:schemeClr val="bg2"/>
              </a:solidFill>
              <a:ln w="9525" cap="rnd">
                <a:noFill/>
                <a:round/>
                <a:headEnd/>
                <a:tailEnd/>
              </a:ln>
              <a:effectLst/>
            </p:spPr>
            <p:txBody>
              <a:bodyPr/>
              <a:lstStyle/>
              <a:p>
                <a:endParaRPr lang="en-US"/>
              </a:p>
            </p:txBody>
          </p:sp>
          <p:sp>
            <p:nvSpPr>
              <p:cNvPr id="6164" name="Freeform 20"/>
              <p:cNvSpPr>
                <a:spLocks/>
              </p:cNvSpPr>
              <p:nvPr/>
            </p:nvSpPr>
            <p:spPr bwMode="ltGray">
              <a:xfrm>
                <a:off x="2870" y="3997"/>
                <a:ext cx="95" cy="329"/>
              </a:xfrm>
              <a:custGeom>
                <a:avLst/>
                <a:gdLst/>
                <a:ahLst/>
                <a:cxnLst>
                  <a:cxn ang="0">
                    <a:pos x="94" y="328"/>
                  </a:cxn>
                  <a:cxn ang="0">
                    <a:pos x="94" y="115"/>
                  </a:cxn>
                  <a:cxn ang="0">
                    <a:pos x="0" y="0"/>
                  </a:cxn>
                  <a:cxn ang="0">
                    <a:pos x="0" y="328"/>
                  </a:cxn>
                  <a:cxn ang="0">
                    <a:pos x="94" y="328"/>
                  </a:cxn>
                </a:cxnLst>
                <a:rect l="0" t="0" r="r" b="b"/>
                <a:pathLst>
                  <a:path w="95" h="329">
                    <a:moveTo>
                      <a:pt x="94" y="328"/>
                    </a:moveTo>
                    <a:lnTo>
                      <a:pt x="94" y="115"/>
                    </a:lnTo>
                    <a:lnTo>
                      <a:pt x="0" y="0"/>
                    </a:lnTo>
                    <a:lnTo>
                      <a:pt x="0" y="328"/>
                    </a:lnTo>
                    <a:lnTo>
                      <a:pt x="94" y="328"/>
                    </a:lnTo>
                  </a:path>
                </a:pathLst>
              </a:custGeom>
              <a:solidFill>
                <a:schemeClr val="hlink"/>
              </a:solidFill>
              <a:ln w="9525" cap="rnd">
                <a:noFill/>
                <a:round/>
                <a:headEnd/>
                <a:tailEnd/>
              </a:ln>
              <a:effectLst/>
            </p:spPr>
            <p:txBody>
              <a:bodyPr/>
              <a:lstStyle/>
              <a:p>
                <a:endParaRPr lang="en-US"/>
              </a:p>
            </p:txBody>
          </p:sp>
          <p:sp>
            <p:nvSpPr>
              <p:cNvPr id="6165" name="Freeform 21"/>
              <p:cNvSpPr>
                <a:spLocks/>
              </p:cNvSpPr>
              <p:nvPr/>
            </p:nvSpPr>
            <p:spPr bwMode="ltGray">
              <a:xfrm>
                <a:off x="2776" y="3997"/>
                <a:ext cx="95" cy="329"/>
              </a:xfrm>
              <a:custGeom>
                <a:avLst/>
                <a:gdLst/>
                <a:ahLst/>
                <a:cxnLst>
                  <a:cxn ang="0">
                    <a:pos x="0" y="328"/>
                  </a:cxn>
                  <a:cxn ang="0">
                    <a:pos x="0" y="115"/>
                  </a:cxn>
                  <a:cxn ang="0">
                    <a:pos x="94" y="0"/>
                  </a:cxn>
                  <a:cxn ang="0">
                    <a:pos x="94" y="328"/>
                  </a:cxn>
                  <a:cxn ang="0">
                    <a:pos x="0" y="328"/>
                  </a:cxn>
                </a:cxnLst>
                <a:rect l="0" t="0" r="r" b="b"/>
                <a:pathLst>
                  <a:path w="95" h="329">
                    <a:moveTo>
                      <a:pt x="0" y="328"/>
                    </a:moveTo>
                    <a:lnTo>
                      <a:pt x="0" y="115"/>
                    </a:lnTo>
                    <a:lnTo>
                      <a:pt x="94" y="0"/>
                    </a:lnTo>
                    <a:lnTo>
                      <a:pt x="94" y="328"/>
                    </a:lnTo>
                    <a:lnTo>
                      <a:pt x="0" y="328"/>
                    </a:lnTo>
                  </a:path>
                </a:pathLst>
              </a:custGeom>
              <a:solidFill>
                <a:schemeClr val="bg2"/>
              </a:solidFill>
              <a:ln w="9525" cap="rnd">
                <a:noFill/>
                <a:round/>
                <a:headEnd/>
                <a:tailEnd/>
              </a:ln>
              <a:effectLst/>
            </p:spPr>
            <p:txBody>
              <a:bodyPr/>
              <a:lstStyle/>
              <a:p>
                <a:endParaRPr lang="en-US"/>
              </a:p>
            </p:txBody>
          </p:sp>
          <p:sp>
            <p:nvSpPr>
              <p:cNvPr id="6166" name="Freeform 22"/>
              <p:cNvSpPr>
                <a:spLocks/>
              </p:cNvSpPr>
              <p:nvPr/>
            </p:nvSpPr>
            <p:spPr bwMode="ltGray">
              <a:xfrm>
                <a:off x="2682" y="3997"/>
                <a:ext cx="95" cy="329"/>
              </a:xfrm>
              <a:custGeom>
                <a:avLst/>
                <a:gdLst/>
                <a:ahLst/>
                <a:cxnLst>
                  <a:cxn ang="0">
                    <a:pos x="94" y="328"/>
                  </a:cxn>
                  <a:cxn ang="0">
                    <a:pos x="94" y="115"/>
                  </a:cxn>
                  <a:cxn ang="0">
                    <a:pos x="0" y="0"/>
                  </a:cxn>
                  <a:cxn ang="0">
                    <a:pos x="0" y="328"/>
                  </a:cxn>
                  <a:cxn ang="0">
                    <a:pos x="94" y="328"/>
                  </a:cxn>
                </a:cxnLst>
                <a:rect l="0" t="0" r="r" b="b"/>
                <a:pathLst>
                  <a:path w="95" h="329">
                    <a:moveTo>
                      <a:pt x="94" y="328"/>
                    </a:moveTo>
                    <a:lnTo>
                      <a:pt x="94" y="115"/>
                    </a:lnTo>
                    <a:lnTo>
                      <a:pt x="0" y="0"/>
                    </a:lnTo>
                    <a:lnTo>
                      <a:pt x="0" y="328"/>
                    </a:lnTo>
                    <a:lnTo>
                      <a:pt x="94" y="328"/>
                    </a:lnTo>
                  </a:path>
                </a:pathLst>
              </a:custGeom>
              <a:solidFill>
                <a:schemeClr val="hlink"/>
              </a:solidFill>
              <a:ln w="9525" cap="rnd">
                <a:noFill/>
                <a:round/>
                <a:headEnd/>
                <a:tailEnd/>
              </a:ln>
              <a:effectLst/>
            </p:spPr>
            <p:txBody>
              <a:bodyPr/>
              <a:lstStyle/>
              <a:p>
                <a:endParaRPr lang="en-US"/>
              </a:p>
            </p:txBody>
          </p:sp>
          <p:sp>
            <p:nvSpPr>
              <p:cNvPr id="6167" name="Freeform 23"/>
              <p:cNvSpPr>
                <a:spLocks/>
              </p:cNvSpPr>
              <p:nvPr/>
            </p:nvSpPr>
            <p:spPr bwMode="ltGray">
              <a:xfrm>
                <a:off x="2587" y="3997"/>
                <a:ext cx="96" cy="329"/>
              </a:xfrm>
              <a:custGeom>
                <a:avLst/>
                <a:gdLst/>
                <a:ahLst/>
                <a:cxnLst>
                  <a:cxn ang="0">
                    <a:pos x="0" y="328"/>
                  </a:cxn>
                  <a:cxn ang="0">
                    <a:pos x="0" y="115"/>
                  </a:cxn>
                  <a:cxn ang="0">
                    <a:pos x="95" y="0"/>
                  </a:cxn>
                  <a:cxn ang="0">
                    <a:pos x="95" y="328"/>
                  </a:cxn>
                  <a:cxn ang="0">
                    <a:pos x="0" y="328"/>
                  </a:cxn>
                </a:cxnLst>
                <a:rect l="0" t="0" r="r" b="b"/>
                <a:pathLst>
                  <a:path w="96" h="329">
                    <a:moveTo>
                      <a:pt x="0" y="328"/>
                    </a:moveTo>
                    <a:lnTo>
                      <a:pt x="0" y="115"/>
                    </a:lnTo>
                    <a:lnTo>
                      <a:pt x="95" y="0"/>
                    </a:lnTo>
                    <a:lnTo>
                      <a:pt x="95" y="328"/>
                    </a:lnTo>
                    <a:lnTo>
                      <a:pt x="0" y="328"/>
                    </a:lnTo>
                  </a:path>
                </a:pathLst>
              </a:custGeom>
              <a:solidFill>
                <a:schemeClr val="bg2"/>
              </a:solidFill>
              <a:ln w="9525" cap="rnd">
                <a:noFill/>
                <a:round/>
                <a:headEnd/>
                <a:tailEnd/>
              </a:ln>
              <a:effectLst/>
            </p:spPr>
            <p:txBody>
              <a:bodyPr/>
              <a:lstStyle/>
              <a:p>
                <a:endParaRPr lang="en-US"/>
              </a:p>
            </p:txBody>
          </p:sp>
        </p:grpSp>
        <p:grpSp>
          <p:nvGrpSpPr>
            <p:cNvPr id="6168" name="Group 24"/>
            <p:cNvGrpSpPr>
              <a:grpSpLocks/>
            </p:cNvGrpSpPr>
            <p:nvPr/>
          </p:nvGrpSpPr>
          <p:grpSpPr bwMode="auto">
            <a:xfrm>
              <a:off x="0" y="1835"/>
              <a:ext cx="313" cy="667"/>
              <a:chOff x="0" y="1835"/>
              <a:chExt cx="313" cy="667"/>
            </a:xfrm>
          </p:grpSpPr>
          <p:sp>
            <p:nvSpPr>
              <p:cNvPr id="6169" name="Freeform 25"/>
              <p:cNvSpPr>
                <a:spLocks/>
              </p:cNvSpPr>
              <p:nvPr/>
            </p:nvSpPr>
            <p:spPr bwMode="ltGray">
              <a:xfrm>
                <a:off x="0" y="2390"/>
                <a:ext cx="313" cy="112"/>
              </a:xfrm>
              <a:custGeom>
                <a:avLst/>
                <a:gdLst/>
                <a:ahLst/>
                <a:cxnLst>
                  <a:cxn ang="0">
                    <a:pos x="0" y="111"/>
                  </a:cxn>
                  <a:cxn ang="0">
                    <a:pos x="202" y="111"/>
                  </a:cxn>
                  <a:cxn ang="0">
                    <a:pos x="312" y="0"/>
                  </a:cxn>
                  <a:cxn ang="0">
                    <a:pos x="0" y="0"/>
                  </a:cxn>
                  <a:cxn ang="0">
                    <a:pos x="0" y="111"/>
                  </a:cxn>
                </a:cxnLst>
                <a:rect l="0" t="0" r="r" b="b"/>
                <a:pathLst>
                  <a:path w="313" h="112">
                    <a:moveTo>
                      <a:pt x="0" y="111"/>
                    </a:moveTo>
                    <a:lnTo>
                      <a:pt x="202" y="111"/>
                    </a:lnTo>
                    <a:lnTo>
                      <a:pt x="312" y="0"/>
                    </a:lnTo>
                    <a:lnTo>
                      <a:pt x="0" y="0"/>
                    </a:lnTo>
                    <a:lnTo>
                      <a:pt x="0" y="111"/>
                    </a:lnTo>
                  </a:path>
                </a:pathLst>
              </a:custGeom>
              <a:solidFill>
                <a:schemeClr val="hlink"/>
              </a:solidFill>
              <a:ln w="9525" cap="rnd">
                <a:noFill/>
                <a:round/>
                <a:headEnd/>
                <a:tailEnd/>
              </a:ln>
              <a:effectLst/>
            </p:spPr>
            <p:txBody>
              <a:bodyPr/>
              <a:lstStyle/>
              <a:p>
                <a:endParaRPr lang="en-US"/>
              </a:p>
            </p:txBody>
          </p:sp>
          <p:sp>
            <p:nvSpPr>
              <p:cNvPr id="6170" name="Freeform 26"/>
              <p:cNvSpPr>
                <a:spLocks/>
              </p:cNvSpPr>
              <p:nvPr/>
            </p:nvSpPr>
            <p:spPr bwMode="ltGray">
              <a:xfrm>
                <a:off x="0" y="2279"/>
                <a:ext cx="313" cy="112"/>
              </a:xfrm>
              <a:custGeom>
                <a:avLst/>
                <a:gdLst/>
                <a:ahLst/>
                <a:cxnLst>
                  <a:cxn ang="0">
                    <a:pos x="0" y="0"/>
                  </a:cxn>
                  <a:cxn ang="0">
                    <a:pos x="202" y="0"/>
                  </a:cxn>
                  <a:cxn ang="0">
                    <a:pos x="312" y="111"/>
                  </a:cxn>
                  <a:cxn ang="0">
                    <a:pos x="0" y="111"/>
                  </a:cxn>
                  <a:cxn ang="0">
                    <a:pos x="0" y="0"/>
                  </a:cxn>
                </a:cxnLst>
                <a:rect l="0" t="0" r="r" b="b"/>
                <a:pathLst>
                  <a:path w="313" h="112">
                    <a:moveTo>
                      <a:pt x="0" y="0"/>
                    </a:moveTo>
                    <a:lnTo>
                      <a:pt x="202" y="0"/>
                    </a:lnTo>
                    <a:lnTo>
                      <a:pt x="312" y="111"/>
                    </a:lnTo>
                    <a:lnTo>
                      <a:pt x="0" y="111"/>
                    </a:lnTo>
                    <a:lnTo>
                      <a:pt x="0" y="0"/>
                    </a:lnTo>
                  </a:path>
                </a:pathLst>
              </a:custGeom>
              <a:solidFill>
                <a:schemeClr val="bg2"/>
              </a:solidFill>
              <a:ln w="9525" cap="rnd">
                <a:noFill/>
                <a:round/>
                <a:headEnd/>
                <a:tailEnd/>
              </a:ln>
              <a:effectLst/>
            </p:spPr>
            <p:txBody>
              <a:bodyPr/>
              <a:lstStyle/>
              <a:p>
                <a:endParaRPr lang="en-US"/>
              </a:p>
            </p:txBody>
          </p:sp>
          <p:sp>
            <p:nvSpPr>
              <p:cNvPr id="6171" name="Freeform 27"/>
              <p:cNvSpPr>
                <a:spLocks/>
              </p:cNvSpPr>
              <p:nvPr/>
            </p:nvSpPr>
            <p:spPr bwMode="ltGray">
              <a:xfrm>
                <a:off x="0" y="2168"/>
                <a:ext cx="313" cy="112"/>
              </a:xfrm>
              <a:custGeom>
                <a:avLst/>
                <a:gdLst/>
                <a:ahLst/>
                <a:cxnLst>
                  <a:cxn ang="0">
                    <a:pos x="0" y="111"/>
                  </a:cxn>
                  <a:cxn ang="0">
                    <a:pos x="202" y="111"/>
                  </a:cxn>
                  <a:cxn ang="0">
                    <a:pos x="312" y="0"/>
                  </a:cxn>
                  <a:cxn ang="0">
                    <a:pos x="0" y="0"/>
                  </a:cxn>
                  <a:cxn ang="0">
                    <a:pos x="0" y="111"/>
                  </a:cxn>
                </a:cxnLst>
                <a:rect l="0" t="0" r="r" b="b"/>
                <a:pathLst>
                  <a:path w="313" h="112">
                    <a:moveTo>
                      <a:pt x="0" y="111"/>
                    </a:moveTo>
                    <a:lnTo>
                      <a:pt x="202" y="111"/>
                    </a:lnTo>
                    <a:lnTo>
                      <a:pt x="312" y="0"/>
                    </a:lnTo>
                    <a:lnTo>
                      <a:pt x="0" y="0"/>
                    </a:lnTo>
                    <a:lnTo>
                      <a:pt x="0" y="111"/>
                    </a:lnTo>
                  </a:path>
                </a:pathLst>
              </a:custGeom>
              <a:solidFill>
                <a:schemeClr val="hlink"/>
              </a:solidFill>
              <a:ln w="9525" cap="rnd">
                <a:noFill/>
                <a:round/>
                <a:headEnd/>
                <a:tailEnd/>
              </a:ln>
              <a:effectLst/>
            </p:spPr>
            <p:txBody>
              <a:bodyPr/>
              <a:lstStyle/>
              <a:p>
                <a:endParaRPr lang="en-US"/>
              </a:p>
            </p:txBody>
          </p:sp>
          <p:sp>
            <p:nvSpPr>
              <p:cNvPr id="6172" name="Freeform 28"/>
              <p:cNvSpPr>
                <a:spLocks/>
              </p:cNvSpPr>
              <p:nvPr/>
            </p:nvSpPr>
            <p:spPr bwMode="ltGray">
              <a:xfrm>
                <a:off x="0" y="2057"/>
                <a:ext cx="313" cy="112"/>
              </a:xfrm>
              <a:custGeom>
                <a:avLst/>
                <a:gdLst/>
                <a:ahLst/>
                <a:cxnLst>
                  <a:cxn ang="0">
                    <a:pos x="0" y="0"/>
                  </a:cxn>
                  <a:cxn ang="0">
                    <a:pos x="202" y="0"/>
                  </a:cxn>
                  <a:cxn ang="0">
                    <a:pos x="312" y="111"/>
                  </a:cxn>
                  <a:cxn ang="0">
                    <a:pos x="0" y="111"/>
                  </a:cxn>
                  <a:cxn ang="0">
                    <a:pos x="0" y="0"/>
                  </a:cxn>
                </a:cxnLst>
                <a:rect l="0" t="0" r="r" b="b"/>
                <a:pathLst>
                  <a:path w="313" h="112">
                    <a:moveTo>
                      <a:pt x="0" y="0"/>
                    </a:moveTo>
                    <a:lnTo>
                      <a:pt x="202" y="0"/>
                    </a:lnTo>
                    <a:lnTo>
                      <a:pt x="312" y="111"/>
                    </a:lnTo>
                    <a:lnTo>
                      <a:pt x="0" y="111"/>
                    </a:lnTo>
                    <a:lnTo>
                      <a:pt x="0" y="0"/>
                    </a:lnTo>
                  </a:path>
                </a:pathLst>
              </a:custGeom>
              <a:solidFill>
                <a:schemeClr val="bg2"/>
              </a:solidFill>
              <a:ln w="9525" cap="rnd">
                <a:noFill/>
                <a:round/>
                <a:headEnd/>
                <a:tailEnd/>
              </a:ln>
              <a:effectLst/>
            </p:spPr>
            <p:txBody>
              <a:bodyPr/>
              <a:lstStyle/>
              <a:p>
                <a:endParaRPr lang="en-US"/>
              </a:p>
            </p:txBody>
          </p:sp>
          <p:sp>
            <p:nvSpPr>
              <p:cNvPr id="6173" name="Freeform 29"/>
              <p:cNvSpPr>
                <a:spLocks/>
              </p:cNvSpPr>
              <p:nvPr/>
            </p:nvSpPr>
            <p:spPr bwMode="ltGray">
              <a:xfrm>
                <a:off x="0" y="1946"/>
                <a:ext cx="313" cy="112"/>
              </a:xfrm>
              <a:custGeom>
                <a:avLst/>
                <a:gdLst/>
                <a:ahLst/>
                <a:cxnLst>
                  <a:cxn ang="0">
                    <a:pos x="0" y="111"/>
                  </a:cxn>
                  <a:cxn ang="0">
                    <a:pos x="202" y="111"/>
                  </a:cxn>
                  <a:cxn ang="0">
                    <a:pos x="312" y="0"/>
                  </a:cxn>
                  <a:cxn ang="0">
                    <a:pos x="0" y="0"/>
                  </a:cxn>
                  <a:cxn ang="0">
                    <a:pos x="0" y="111"/>
                  </a:cxn>
                </a:cxnLst>
                <a:rect l="0" t="0" r="r" b="b"/>
                <a:pathLst>
                  <a:path w="313" h="112">
                    <a:moveTo>
                      <a:pt x="0" y="111"/>
                    </a:moveTo>
                    <a:lnTo>
                      <a:pt x="202" y="111"/>
                    </a:lnTo>
                    <a:lnTo>
                      <a:pt x="312" y="0"/>
                    </a:lnTo>
                    <a:lnTo>
                      <a:pt x="0" y="0"/>
                    </a:lnTo>
                    <a:lnTo>
                      <a:pt x="0" y="111"/>
                    </a:lnTo>
                  </a:path>
                </a:pathLst>
              </a:custGeom>
              <a:solidFill>
                <a:schemeClr val="hlink"/>
              </a:solidFill>
              <a:ln w="9525" cap="rnd">
                <a:noFill/>
                <a:round/>
                <a:headEnd/>
                <a:tailEnd/>
              </a:ln>
              <a:effectLst/>
            </p:spPr>
            <p:txBody>
              <a:bodyPr/>
              <a:lstStyle/>
              <a:p>
                <a:endParaRPr lang="en-US"/>
              </a:p>
            </p:txBody>
          </p:sp>
          <p:sp>
            <p:nvSpPr>
              <p:cNvPr id="6174" name="Freeform 30"/>
              <p:cNvSpPr>
                <a:spLocks/>
              </p:cNvSpPr>
              <p:nvPr/>
            </p:nvSpPr>
            <p:spPr bwMode="ltGray">
              <a:xfrm>
                <a:off x="0" y="1835"/>
                <a:ext cx="313" cy="112"/>
              </a:xfrm>
              <a:custGeom>
                <a:avLst/>
                <a:gdLst/>
                <a:ahLst/>
                <a:cxnLst>
                  <a:cxn ang="0">
                    <a:pos x="0" y="0"/>
                  </a:cxn>
                  <a:cxn ang="0">
                    <a:pos x="202" y="0"/>
                  </a:cxn>
                  <a:cxn ang="0">
                    <a:pos x="312" y="111"/>
                  </a:cxn>
                  <a:cxn ang="0">
                    <a:pos x="0" y="111"/>
                  </a:cxn>
                  <a:cxn ang="0">
                    <a:pos x="0" y="0"/>
                  </a:cxn>
                </a:cxnLst>
                <a:rect l="0" t="0" r="r" b="b"/>
                <a:pathLst>
                  <a:path w="313" h="112">
                    <a:moveTo>
                      <a:pt x="0" y="0"/>
                    </a:moveTo>
                    <a:lnTo>
                      <a:pt x="202" y="0"/>
                    </a:lnTo>
                    <a:lnTo>
                      <a:pt x="312" y="111"/>
                    </a:lnTo>
                    <a:lnTo>
                      <a:pt x="0" y="111"/>
                    </a:lnTo>
                    <a:lnTo>
                      <a:pt x="0" y="0"/>
                    </a:lnTo>
                  </a:path>
                </a:pathLst>
              </a:custGeom>
              <a:solidFill>
                <a:schemeClr val="bg2"/>
              </a:solidFill>
              <a:ln w="9525" cap="rnd">
                <a:noFill/>
                <a:round/>
                <a:headEnd/>
                <a:tailEnd/>
              </a:ln>
              <a:effectLst/>
            </p:spPr>
            <p:txBody>
              <a:bodyPr/>
              <a:lstStyle/>
              <a:p>
                <a:endParaRPr lang="en-US"/>
              </a:p>
            </p:txBody>
          </p:sp>
        </p:grpSp>
        <p:grpSp>
          <p:nvGrpSpPr>
            <p:cNvPr id="6175" name="Group 31"/>
            <p:cNvGrpSpPr>
              <a:grpSpLocks/>
            </p:cNvGrpSpPr>
            <p:nvPr/>
          </p:nvGrpSpPr>
          <p:grpSpPr bwMode="auto">
            <a:xfrm>
              <a:off x="5455" y="1844"/>
              <a:ext cx="318" cy="637"/>
              <a:chOff x="5455" y="1844"/>
              <a:chExt cx="318" cy="637"/>
            </a:xfrm>
          </p:grpSpPr>
          <p:sp>
            <p:nvSpPr>
              <p:cNvPr id="6176" name="Freeform 32"/>
              <p:cNvSpPr>
                <a:spLocks/>
              </p:cNvSpPr>
              <p:nvPr/>
            </p:nvSpPr>
            <p:spPr bwMode="ltGray">
              <a:xfrm>
                <a:off x="5455" y="2374"/>
                <a:ext cx="318" cy="107"/>
              </a:xfrm>
              <a:custGeom>
                <a:avLst/>
                <a:gdLst/>
                <a:ahLst/>
                <a:cxnLst>
                  <a:cxn ang="0">
                    <a:pos x="317" y="106"/>
                  </a:cxn>
                  <a:cxn ang="0">
                    <a:pos x="111" y="106"/>
                  </a:cxn>
                  <a:cxn ang="0">
                    <a:pos x="0" y="0"/>
                  </a:cxn>
                  <a:cxn ang="0">
                    <a:pos x="317" y="0"/>
                  </a:cxn>
                  <a:cxn ang="0">
                    <a:pos x="317" y="106"/>
                  </a:cxn>
                </a:cxnLst>
                <a:rect l="0" t="0" r="r" b="b"/>
                <a:pathLst>
                  <a:path w="318" h="107">
                    <a:moveTo>
                      <a:pt x="317" y="106"/>
                    </a:moveTo>
                    <a:lnTo>
                      <a:pt x="111" y="106"/>
                    </a:lnTo>
                    <a:lnTo>
                      <a:pt x="0" y="0"/>
                    </a:lnTo>
                    <a:lnTo>
                      <a:pt x="317" y="0"/>
                    </a:lnTo>
                    <a:lnTo>
                      <a:pt x="317" y="106"/>
                    </a:lnTo>
                  </a:path>
                </a:pathLst>
              </a:custGeom>
              <a:solidFill>
                <a:schemeClr val="hlink"/>
              </a:solidFill>
              <a:ln w="9525" cap="rnd">
                <a:noFill/>
                <a:round/>
                <a:headEnd/>
                <a:tailEnd/>
              </a:ln>
              <a:effectLst/>
            </p:spPr>
            <p:txBody>
              <a:bodyPr/>
              <a:lstStyle/>
              <a:p>
                <a:endParaRPr lang="en-US"/>
              </a:p>
            </p:txBody>
          </p:sp>
          <p:sp>
            <p:nvSpPr>
              <p:cNvPr id="6177" name="Freeform 33"/>
              <p:cNvSpPr>
                <a:spLocks/>
              </p:cNvSpPr>
              <p:nvPr/>
            </p:nvSpPr>
            <p:spPr bwMode="ltGray">
              <a:xfrm>
                <a:off x="5455" y="2268"/>
                <a:ext cx="318" cy="107"/>
              </a:xfrm>
              <a:custGeom>
                <a:avLst/>
                <a:gdLst/>
                <a:ahLst/>
                <a:cxnLst>
                  <a:cxn ang="0">
                    <a:pos x="317" y="0"/>
                  </a:cxn>
                  <a:cxn ang="0">
                    <a:pos x="111" y="0"/>
                  </a:cxn>
                  <a:cxn ang="0">
                    <a:pos x="0" y="106"/>
                  </a:cxn>
                  <a:cxn ang="0">
                    <a:pos x="317" y="106"/>
                  </a:cxn>
                  <a:cxn ang="0">
                    <a:pos x="317" y="0"/>
                  </a:cxn>
                </a:cxnLst>
                <a:rect l="0" t="0" r="r" b="b"/>
                <a:pathLst>
                  <a:path w="318" h="107">
                    <a:moveTo>
                      <a:pt x="317" y="0"/>
                    </a:moveTo>
                    <a:lnTo>
                      <a:pt x="111" y="0"/>
                    </a:lnTo>
                    <a:lnTo>
                      <a:pt x="0" y="106"/>
                    </a:lnTo>
                    <a:lnTo>
                      <a:pt x="317" y="106"/>
                    </a:lnTo>
                    <a:lnTo>
                      <a:pt x="317" y="0"/>
                    </a:lnTo>
                  </a:path>
                </a:pathLst>
              </a:custGeom>
              <a:solidFill>
                <a:schemeClr val="bg2"/>
              </a:solidFill>
              <a:ln w="9525" cap="rnd">
                <a:noFill/>
                <a:round/>
                <a:headEnd/>
                <a:tailEnd/>
              </a:ln>
              <a:effectLst/>
            </p:spPr>
            <p:txBody>
              <a:bodyPr/>
              <a:lstStyle/>
              <a:p>
                <a:endParaRPr lang="en-US"/>
              </a:p>
            </p:txBody>
          </p:sp>
          <p:sp>
            <p:nvSpPr>
              <p:cNvPr id="6178" name="Freeform 34"/>
              <p:cNvSpPr>
                <a:spLocks/>
              </p:cNvSpPr>
              <p:nvPr/>
            </p:nvSpPr>
            <p:spPr bwMode="ltGray">
              <a:xfrm>
                <a:off x="5455" y="2162"/>
                <a:ext cx="318" cy="107"/>
              </a:xfrm>
              <a:custGeom>
                <a:avLst/>
                <a:gdLst/>
                <a:ahLst/>
                <a:cxnLst>
                  <a:cxn ang="0">
                    <a:pos x="317" y="106"/>
                  </a:cxn>
                  <a:cxn ang="0">
                    <a:pos x="111" y="106"/>
                  </a:cxn>
                  <a:cxn ang="0">
                    <a:pos x="0" y="0"/>
                  </a:cxn>
                  <a:cxn ang="0">
                    <a:pos x="317" y="0"/>
                  </a:cxn>
                  <a:cxn ang="0">
                    <a:pos x="317" y="106"/>
                  </a:cxn>
                </a:cxnLst>
                <a:rect l="0" t="0" r="r" b="b"/>
                <a:pathLst>
                  <a:path w="318" h="107">
                    <a:moveTo>
                      <a:pt x="317" y="106"/>
                    </a:moveTo>
                    <a:lnTo>
                      <a:pt x="111" y="106"/>
                    </a:lnTo>
                    <a:lnTo>
                      <a:pt x="0" y="0"/>
                    </a:lnTo>
                    <a:lnTo>
                      <a:pt x="317" y="0"/>
                    </a:lnTo>
                    <a:lnTo>
                      <a:pt x="317" y="106"/>
                    </a:lnTo>
                  </a:path>
                </a:pathLst>
              </a:custGeom>
              <a:solidFill>
                <a:schemeClr val="hlink"/>
              </a:solidFill>
              <a:ln w="9525" cap="rnd">
                <a:noFill/>
                <a:round/>
                <a:headEnd/>
                <a:tailEnd/>
              </a:ln>
              <a:effectLst/>
            </p:spPr>
            <p:txBody>
              <a:bodyPr/>
              <a:lstStyle/>
              <a:p>
                <a:endParaRPr lang="en-US"/>
              </a:p>
            </p:txBody>
          </p:sp>
          <p:sp>
            <p:nvSpPr>
              <p:cNvPr id="6179" name="Freeform 35"/>
              <p:cNvSpPr>
                <a:spLocks/>
              </p:cNvSpPr>
              <p:nvPr/>
            </p:nvSpPr>
            <p:spPr bwMode="ltGray">
              <a:xfrm>
                <a:off x="5455" y="2056"/>
                <a:ext cx="318" cy="107"/>
              </a:xfrm>
              <a:custGeom>
                <a:avLst/>
                <a:gdLst/>
                <a:ahLst/>
                <a:cxnLst>
                  <a:cxn ang="0">
                    <a:pos x="317" y="0"/>
                  </a:cxn>
                  <a:cxn ang="0">
                    <a:pos x="111" y="0"/>
                  </a:cxn>
                  <a:cxn ang="0">
                    <a:pos x="0" y="106"/>
                  </a:cxn>
                  <a:cxn ang="0">
                    <a:pos x="317" y="106"/>
                  </a:cxn>
                  <a:cxn ang="0">
                    <a:pos x="317" y="0"/>
                  </a:cxn>
                </a:cxnLst>
                <a:rect l="0" t="0" r="r" b="b"/>
                <a:pathLst>
                  <a:path w="318" h="107">
                    <a:moveTo>
                      <a:pt x="317" y="0"/>
                    </a:moveTo>
                    <a:lnTo>
                      <a:pt x="111" y="0"/>
                    </a:lnTo>
                    <a:lnTo>
                      <a:pt x="0" y="106"/>
                    </a:lnTo>
                    <a:lnTo>
                      <a:pt x="317" y="106"/>
                    </a:lnTo>
                    <a:lnTo>
                      <a:pt x="317" y="0"/>
                    </a:lnTo>
                  </a:path>
                </a:pathLst>
              </a:custGeom>
              <a:solidFill>
                <a:schemeClr val="bg2"/>
              </a:solidFill>
              <a:ln w="9525" cap="rnd">
                <a:noFill/>
                <a:round/>
                <a:headEnd/>
                <a:tailEnd/>
              </a:ln>
              <a:effectLst/>
            </p:spPr>
            <p:txBody>
              <a:bodyPr/>
              <a:lstStyle/>
              <a:p>
                <a:endParaRPr lang="en-US"/>
              </a:p>
            </p:txBody>
          </p:sp>
          <p:sp>
            <p:nvSpPr>
              <p:cNvPr id="6180" name="Freeform 36"/>
              <p:cNvSpPr>
                <a:spLocks/>
              </p:cNvSpPr>
              <p:nvPr/>
            </p:nvSpPr>
            <p:spPr bwMode="ltGray">
              <a:xfrm>
                <a:off x="5455" y="1950"/>
                <a:ext cx="318" cy="107"/>
              </a:xfrm>
              <a:custGeom>
                <a:avLst/>
                <a:gdLst/>
                <a:ahLst/>
                <a:cxnLst>
                  <a:cxn ang="0">
                    <a:pos x="317" y="106"/>
                  </a:cxn>
                  <a:cxn ang="0">
                    <a:pos x="111" y="106"/>
                  </a:cxn>
                  <a:cxn ang="0">
                    <a:pos x="0" y="0"/>
                  </a:cxn>
                  <a:cxn ang="0">
                    <a:pos x="317" y="0"/>
                  </a:cxn>
                  <a:cxn ang="0">
                    <a:pos x="317" y="106"/>
                  </a:cxn>
                </a:cxnLst>
                <a:rect l="0" t="0" r="r" b="b"/>
                <a:pathLst>
                  <a:path w="318" h="107">
                    <a:moveTo>
                      <a:pt x="317" y="106"/>
                    </a:moveTo>
                    <a:lnTo>
                      <a:pt x="111" y="106"/>
                    </a:lnTo>
                    <a:lnTo>
                      <a:pt x="0" y="0"/>
                    </a:lnTo>
                    <a:lnTo>
                      <a:pt x="317" y="0"/>
                    </a:lnTo>
                    <a:lnTo>
                      <a:pt x="317" y="106"/>
                    </a:lnTo>
                  </a:path>
                </a:pathLst>
              </a:custGeom>
              <a:solidFill>
                <a:schemeClr val="hlink"/>
              </a:solidFill>
              <a:ln w="9525" cap="rnd">
                <a:noFill/>
                <a:round/>
                <a:headEnd/>
                <a:tailEnd/>
              </a:ln>
              <a:effectLst/>
            </p:spPr>
            <p:txBody>
              <a:bodyPr/>
              <a:lstStyle/>
              <a:p>
                <a:endParaRPr lang="en-US"/>
              </a:p>
            </p:txBody>
          </p:sp>
          <p:sp>
            <p:nvSpPr>
              <p:cNvPr id="6181" name="Freeform 37"/>
              <p:cNvSpPr>
                <a:spLocks/>
              </p:cNvSpPr>
              <p:nvPr/>
            </p:nvSpPr>
            <p:spPr bwMode="ltGray">
              <a:xfrm>
                <a:off x="5455" y="1844"/>
                <a:ext cx="318" cy="107"/>
              </a:xfrm>
              <a:custGeom>
                <a:avLst/>
                <a:gdLst/>
                <a:ahLst/>
                <a:cxnLst>
                  <a:cxn ang="0">
                    <a:pos x="317" y="0"/>
                  </a:cxn>
                  <a:cxn ang="0">
                    <a:pos x="111" y="0"/>
                  </a:cxn>
                  <a:cxn ang="0">
                    <a:pos x="0" y="106"/>
                  </a:cxn>
                  <a:cxn ang="0">
                    <a:pos x="317" y="106"/>
                  </a:cxn>
                  <a:cxn ang="0">
                    <a:pos x="317" y="0"/>
                  </a:cxn>
                </a:cxnLst>
                <a:rect l="0" t="0" r="r" b="b"/>
                <a:pathLst>
                  <a:path w="318" h="107">
                    <a:moveTo>
                      <a:pt x="317" y="0"/>
                    </a:moveTo>
                    <a:lnTo>
                      <a:pt x="111" y="0"/>
                    </a:lnTo>
                    <a:lnTo>
                      <a:pt x="0" y="106"/>
                    </a:lnTo>
                    <a:lnTo>
                      <a:pt x="317" y="106"/>
                    </a:lnTo>
                    <a:lnTo>
                      <a:pt x="317" y="0"/>
                    </a:lnTo>
                  </a:path>
                </a:pathLst>
              </a:custGeom>
              <a:solidFill>
                <a:schemeClr val="bg2"/>
              </a:solidFill>
              <a:ln w="9525" cap="rnd">
                <a:noFill/>
                <a:round/>
                <a:headEnd/>
                <a:tailEnd/>
              </a:ln>
              <a:effectLst/>
            </p:spPr>
            <p:txBody>
              <a:bodyPr/>
              <a:lstStyle/>
              <a:p>
                <a:endParaRPr lang="en-US"/>
              </a:p>
            </p:txBody>
          </p:sp>
        </p:grpSp>
      </p:grpSp>
      <p:sp>
        <p:nvSpPr>
          <p:cNvPr id="6182" name="Rectangle 38"/>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smtClean="0"/>
              <a:t>Click to edit Master title style</a:t>
            </a:r>
          </a:p>
        </p:txBody>
      </p:sp>
      <p:sp>
        <p:nvSpPr>
          <p:cNvPr id="6183" name="Rectangle 39"/>
          <p:cNvSpPr>
            <a:spLocks noGrp="1" noChangeArrowheads="1"/>
          </p:cNvSpPr>
          <p:nvPr>
            <p:ph type="body" idx="1"/>
          </p:nvPr>
        </p:nvSpPr>
        <p:spPr bwMode="auto">
          <a:xfrm>
            <a:off x="685800" y="19050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84" name="Rectangle 40"/>
          <p:cNvSpPr>
            <a:spLocks noGrp="1" noChangeArrowheads="1"/>
          </p:cNvSpPr>
          <p:nvPr>
            <p:ph type="dt" sz="half" idx="2"/>
          </p:nvPr>
        </p:nvSpPr>
        <p:spPr bwMode="auto">
          <a:xfrm>
            <a:off x="685800" y="60182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vl1pPr>
          </a:lstStyle>
          <a:p>
            <a:endParaRPr lang="en-US"/>
          </a:p>
        </p:txBody>
      </p:sp>
      <p:sp>
        <p:nvSpPr>
          <p:cNvPr id="6185" name="Rectangle 41"/>
          <p:cNvSpPr>
            <a:spLocks noGrp="1" noChangeArrowheads="1"/>
          </p:cNvSpPr>
          <p:nvPr>
            <p:ph type="ftr" sz="quarter" idx="3"/>
          </p:nvPr>
        </p:nvSpPr>
        <p:spPr bwMode="auto">
          <a:xfrm>
            <a:off x="3124200" y="6018213"/>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lvl1pPr>
          </a:lstStyle>
          <a:p>
            <a:endParaRPr lang="en-US"/>
          </a:p>
        </p:txBody>
      </p:sp>
      <p:sp>
        <p:nvSpPr>
          <p:cNvPr id="6186" name="Rectangle 42"/>
          <p:cNvSpPr>
            <a:spLocks noGrp="1" noChangeArrowheads="1"/>
          </p:cNvSpPr>
          <p:nvPr>
            <p:ph type="sldNum" sz="quarter" idx="4"/>
          </p:nvPr>
        </p:nvSpPr>
        <p:spPr bwMode="auto">
          <a:xfrm>
            <a:off x="6553200" y="60182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vl1pPr>
          </a:lstStyle>
          <a:p>
            <a:fld id="{3449B5FE-105F-478F-8980-340C7D06469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SzPct val="75000"/>
        <a:buFont typeface="Monotype Sorts" pitchFamily="2" charset="2"/>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defRPr>
      </a:lvl5pPr>
      <a:lvl6pPr marL="2514600" indent="-228600" algn="l" rtl="0" eaLnBrk="0" fontAlgn="base" hangingPunct="0">
        <a:spcBef>
          <a:spcPct val="20000"/>
        </a:spcBef>
        <a:spcAft>
          <a:spcPct val="0"/>
        </a:spcAft>
        <a:buClr>
          <a:schemeClr val="accent1"/>
        </a:buClr>
        <a:buChar char="–"/>
        <a:defRPr sz="2000">
          <a:solidFill>
            <a:schemeClr val="tx1"/>
          </a:solidFill>
          <a:latin typeface="+mn-lt"/>
        </a:defRPr>
      </a:lvl6pPr>
      <a:lvl7pPr marL="2971800" indent="-228600" algn="l" rtl="0" eaLnBrk="0" fontAlgn="base" hangingPunct="0">
        <a:spcBef>
          <a:spcPct val="20000"/>
        </a:spcBef>
        <a:spcAft>
          <a:spcPct val="0"/>
        </a:spcAft>
        <a:buClr>
          <a:schemeClr val="accent1"/>
        </a:buClr>
        <a:buChar char="–"/>
        <a:defRPr sz="2000">
          <a:solidFill>
            <a:schemeClr val="tx1"/>
          </a:solidFill>
          <a:latin typeface="+mn-lt"/>
        </a:defRPr>
      </a:lvl7pPr>
      <a:lvl8pPr marL="3429000" indent="-228600" algn="l" rtl="0" eaLnBrk="0" fontAlgn="base" hangingPunct="0">
        <a:spcBef>
          <a:spcPct val="20000"/>
        </a:spcBef>
        <a:spcAft>
          <a:spcPct val="0"/>
        </a:spcAft>
        <a:buClr>
          <a:schemeClr val="accent1"/>
        </a:buClr>
        <a:buChar char="–"/>
        <a:defRPr sz="2000">
          <a:solidFill>
            <a:schemeClr val="tx1"/>
          </a:solidFill>
          <a:latin typeface="+mn-lt"/>
        </a:defRPr>
      </a:lvl8pPr>
      <a:lvl9pPr marL="3886200" indent="-228600" algn="l" rtl="0" eaLnBrk="0" fontAlgn="base" hangingPunct="0">
        <a:spcBef>
          <a:spcPct val="2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Office_Excel_97-2003_Worksheet2.xls"/><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Office_Excel_97-2003_Worksheet3.xls"/><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8.emf"/><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60"/>
          <p:cNvSpPr>
            <a:spLocks noGrp="1" noChangeArrowheads="1"/>
          </p:cNvSpPr>
          <p:nvPr>
            <p:ph type="sldNum" sz="quarter" idx="4"/>
          </p:nvPr>
        </p:nvSpPr>
        <p:spPr/>
        <p:txBody>
          <a:bodyPr/>
          <a:lstStyle/>
          <a:p>
            <a:fld id="{3570D55F-7CDF-425C-BAB2-AC73439D0036}" type="slidenum">
              <a:rPr lang="en-US"/>
              <a:pPr/>
              <a:t>1</a:t>
            </a:fld>
            <a:endParaRPr lang="en-US"/>
          </a:p>
        </p:txBody>
      </p:sp>
      <p:sp>
        <p:nvSpPr>
          <p:cNvPr id="2050" name="Rectangle 2"/>
          <p:cNvSpPr>
            <a:spLocks noGrp="1" noChangeArrowheads="1"/>
          </p:cNvSpPr>
          <p:nvPr>
            <p:ph type="ctrTitle"/>
          </p:nvPr>
        </p:nvSpPr>
        <p:spPr/>
        <p:txBody>
          <a:bodyPr/>
          <a:lstStyle/>
          <a:p>
            <a:r>
              <a:rPr lang="en-US" b="1" dirty="0"/>
              <a:t/>
            </a:r>
            <a:br>
              <a:rPr lang="en-US" b="1" dirty="0"/>
            </a:br>
            <a:r>
              <a:rPr lang="en-US" b="1" dirty="0"/>
              <a:t/>
            </a:r>
            <a:br>
              <a:rPr lang="en-US" b="1" dirty="0"/>
            </a:br>
            <a:r>
              <a:rPr lang="en-US" b="1" dirty="0"/>
              <a:t>CAPM &amp; APT</a:t>
            </a:r>
            <a:br>
              <a:rPr lang="en-US" b="1" dirty="0"/>
            </a:br>
            <a:r>
              <a:rPr lang="en-US" b="1" dirty="0"/>
              <a:t/>
            </a:r>
            <a:br>
              <a:rPr lang="en-US" b="1" dirty="0"/>
            </a:br>
            <a:endParaRPr lang="en-US" sz="4000" b="1" i="1" dirty="0"/>
          </a:p>
        </p:txBody>
      </p:sp>
      <p:graphicFrame>
        <p:nvGraphicFramePr>
          <p:cNvPr id="2053" name="Rectangle 5"/>
          <p:cNvGraphicFramePr>
            <a:graphicFrameLocks/>
          </p:cNvGraphicFramePr>
          <p:nvPr/>
        </p:nvGraphicFramePr>
        <p:xfrm>
          <a:off x="1752600" y="1371600"/>
          <a:ext cx="6096000" cy="4064000"/>
        </p:xfrm>
        <a:graphic>
          <a:graphicData uri="http://schemas.openxmlformats.org/presentationml/2006/ole">
            <p:oleObj spid="_x0000_s2053" name="Equation" r:id="rId3" imgW="0" imgH="0" progId="Equation.3">
              <p:embed/>
            </p:oleObj>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D589BFE-A7EE-4444-A3D1-F18FDD07CEF3}" type="slidenum">
              <a:rPr lang="en-US"/>
              <a:pPr/>
              <a:t>10</a:t>
            </a:fld>
            <a:endParaRPr lang="en-US"/>
          </a:p>
        </p:txBody>
      </p:sp>
      <p:sp>
        <p:nvSpPr>
          <p:cNvPr id="352258" name="Rectangle 2"/>
          <p:cNvSpPr>
            <a:spLocks noGrp="1" noChangeArrowheads="1"/>
          </p:cNvSpPr>
          <p:nvPr>
            <p:ph type="title"/>
          </p:nvPr>
        </p:nvSpPr>
        <p:spPr/>
        <p:txBody>
          <a:bodyPr/>
          <a:lstStyle/>
          <a:p>
            <a:r>
              <a:rPr lang="en-US" b="1"/>
              <a:t>CAPM (cont’d)</a:t>
            </a:r>
          </a:p>
        </p:txBody>
      </p:sp>
      <p:sp>
        <p:nvSpPr>
          <p:cNvPr id="352259" name="Rectangle 3"/>
          <p:cNvSpPr>
            <a:spLocks noGrp="1" noChangeArrowheads="1"/>
          </p:cNvSpPr>
          <p:nvPr>
            <p:ph type="body" idx="1"/>
          </p:nvPr>
        </p:nvSpPr>
        <p:spPr/>
        <p:txBody>
          <a:bodyPr/>
          <a:lstStyle/>
          <a:p>
            <a:r>
              <a:rPr lang="en-US"/>
              <a:t>CAPM assumptions (cont’d):</a:t>
            </a:r>
          </a:p>
          <a:p>
            <a:pPr lvl="1"/>
            <a:r>
              <a:rPr lang="en-US"/>
              <a:t>Investors look only one period ahead</a:t>
            </a:r>
          </a:p>
          <a:p>
            <a:pPr lvl="1"/>
            <a:endParaRPr lang="en-US"/>
          </a:p>
          <a:p>
            <a:pPr lvl="1"/>
            <a:r>
              <a:rPr lang="en-US"/>
              <a:t>Everyone is equally adept at analyzing securities and interpreting the news</a:t>
            </a:r>
          </a:p>
          <a:p>
            <a:endParaRPr lang="en-US"/>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2259">
                                            <p:txEl>
                                              <p:pRg st="1" end="1"/>
                                            </p:txEl>
                                          </p:spTgt>
                                        </p:tgtEl>
                                        <p:attrNameLst>
                                          <p:attrName>style.visibility</p:attrName>
                                        </p:attrNameLst>
                                      </p:cBhvr>
                                      <p:to>
                                        <p:strVal val="visible"/>
                                      </p:to>
                                    </p:set>
                                    <p:anim calcmode="lin" valueType="num">
                                      <p:cBhvr additive="base">
                                        <p:cTn id="13" dur="500" fill="hold"/>
                                        <p:tgtEl>
                                          <p:spTgt spid="352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22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2259">
                                            <p:txEl>
                                              <p:pRg st="3" end="3"/>
                                            </p:txEl>
                                          </p:spTgt>
                                        </p:tgtEl>
                                        <p:attrNameLst>
                                          <p:attrName>style.visibility</p:attrName>
                                        </p:attrNameLst>
                                      </p:cBhvr>
                                      <p:to>
                                        <p:strVal val="visible"/>
                                      </p:to>
                                    </p:set>
                                    <p:anim calcmode="lin" valueType="num">
                                      <p:cBhvr additive="base">
                                        <p:cTn id="19" dur="500" fill="hold"/>
                                        <p:tgtEl>
                                          <p:spTgt spid="35225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225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F924616-362C-4BEA-B9FE-7731AACF5FC6}" type="slidenum">
              <a:rPr lang="en-US"/>
              <a:pPr/>
              <a:t>11</a:t>
            </a:fld>
            <a:endParaRPr lang="en-US"/>
          </a:p>
        </p:txBody>
      </p:sp>
      <p:sp>
        <p:nvSpPr>
          <p:cNvPr id="353282" name="Rectangle 2"/>
          <p:cNvSpPr>
            <a:spLocks noGrp="1" noChangeArrowheads="1"/>
          </p:cNvSpPr>
          <p:nvPr>
            <p:ph type="title"/>
          </p:nvPr>
        </p:nvSpPr>
        <p:spPr/>
        <p:txBody>
          <a:bodyPr/>
          <a:lstStyle/>
          <a:p>
            <a:r>
              <a:rPr lang="en-US" b="1"/>
              <a:t>SML and CAPM</a:t>
            </a:r>
          </a:p>
        </p:txBody>
      </p:sp>
      <p:sp>
        <p:nvSpPr>
          <p:cNvPr id="353283" name="Rectangle 3"/>
          <p:cNvSpPr>
            <a:spLocks noGrp="1" noChangeArrowheads="1"/>
          </p:cNvSpPr>
          <p:nvPr>
            <p:ph type="body" idx="1"/>
          </p:nvPr>
        </p:nvSpPr>
        <p:spPr/>
        <p:txBody>
          <a:bodyPr/>
          <a:lstStyle/>
          <a:p>
            <a:r>
              <a:rPr lang="en-US">
                <a:latin typeface="Tms Rmn" charset="0"/>
                <a:cs typeface="Times New Roman" pitchFamily="18" charset="0"/>
              </a:rPr>
              <a:t>If you show the security market line with excess returns on the vertical axis, the equation of the SML is the CAPM</a:t>
            </a:r>
            <a:r>
              <a:rPr lang="en-US"/>
              <a:t> </a:t>
            </a:r>
          </a:p>
          <a:p>
            <a:pPr lvl="1"/>
            <a:r>
              <a:rPr lang="en-US"/>
              <a:t>The intercept is zero</a:t>
            </a:r>
          </a:p>
          <a:p>
            <a:pPr lvl="1"/>
            <a:endParaRPr lang="en-US"/>
          </a:p>
          <a:p>
            <a:pPr lvl="1"/>
            <a:r>
              <a:rPr lang="en-US"/>
              <a:t>The slope of the line is beta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3283">
                                            <p:txEl>
                                              <p:pRg st="0" end="0"/>
                                            </p:txEl>
                                          </p:spTgt>
                                        </p:tgtEl>
                                        <p:attrNameLst>
                                          <p:attrName>style.visibility</p:attrName>
                                        </p:attrNameLst>
                                      </p:cBhvr>
                                      <p:to>
                                        <p:strVal val="visible"/>
                                      </p:to>
                                    </p:set>
                                    <p:anim calcmode="lin" valueType="num">
                                      <p:cBhvr additive="base">
                                        <p:cTn id="7" dur="500" fill="hold"/>
                                        <p:tgtEl>
                                          <p:spTgt spid="3532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32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3283">
                                            <p:txEl>
                                              <p:pRg st="1" end="1"/>
                                            </p:txEl>
                                          </p:spTgt>
                                        </p:tgtEl>
                                        <p:attrNameLst>
                                          <p:attrName>style.visibility</p:attrName>
                                        </p:attrNameLst>
                                      </p:cBhvr>
                                      <p:to>
                                        <p:strVal val="visible"/>
                                      </p:to>
                                    </p:set>
                                    <p:anim calcmode="lin" valueType="num">
                                      <p:cBhvr additive="base">
                                        <p:cTn id="13" dur="500" fill="hold"/>
                                        <p:tgtEl>
                                          <p:spTgt spid="3532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32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3283">
                                            <p:txEl>
                                              <p:pRg st="3" end="3"/>
                                            </p:txEl>
                                          </p:spTgt>
                                        </p:tgtEl>
                                        <p:attrNameLst>
                                          <p:attrName>style.visibility</p:attrName>
                                        </p:attrNameLst>
                                      </p:cBhvr>
                                      <p:to>
                                        <p:strVal val="visible"/>
                                      </p:to>
                                    </p:set>
                                    <p:anim calcmode="lin" valueType="num">
                                      <p:cBhvr additive="base">
                                        <p:cTn id="19" dur="500" fill="hold"/>
                                        <p:tgtEl>
                                          <p:spTgt spid="35328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328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00B80EC-A5CA-49FF-B387-2F60B967EBC4}" type="slidenum">
              <a:rPr lang="en-US"/>
              <a:pPr/>
              <a:t>12</a:t>
            </a:fld>
            <a:endParaRPr lang="en-US"/>
          </a:p>
        </p:txBody>
      </p:sp>
      <p:sp>
        <p:nvSpPr>
          <p:cNvPr id="354306" name="Rectangle 2"/>
          <p:cNvSpPr>
            <a:spLocks noGrp="1" noChangeArrowheads="1"/>
          </p:cNvSpPr>
          <p:nvPr>
            <p:ph type="title"/>
          </p:nvPr>
        </p:nvSpPr>
        <p:spPr/>
        <p:txBody>
          <a:bodyPr/>
          <a:lstStyle/>
          <a:p>
            <a:r>
              <a:rPr lang="en-US" b="1"/>
              <a:t>Market Model Versus CAPM</a:t>
            </a:r>
          </a:p>
        </p:txBody>
      </p:sp>
      <p:sp>
        <p:nvSpPr>
          <p:cNvPr id="354307" name="Rectangle 3"/>
          <p:cNvSpPr>
            <a:spLocks noGrp="1" noChangeArrowheads="1"/>
          </p:cNvSpPr>
          <p:nvPr>
            <p:ph type="body" idx="1"/>
          </p:nvPr>
        </p:nvSpPr>
        <p:spPr/>
        <p:txBody>
          <a:bodyPr/>
          <a:lstStyle/>
          <a:p>
            <a:r>
              <a:rPr lang="en-US"/>
              <a:t>The market model is an </a:t>
            </a:r>
            <a:r>
              <a:rPr lang="en-US" i="1"/>
              <a:t>ex post</a:t>
            </a:r>
            <a:r>
              <a:rPr lang="en-US"/>
              <a:t> model</a:t>
            </a:r>
          </a:p>
          <a:p>
            <a:pPr lvl="1"/>
            <a:r>
              <a:rPr lang="en-US"/>
              <a:t>It describes past price behavior</a:t>
            </a:r>
          </a:p>
          <a:p>
            <a:pPr lvl="1"/>
            <a:endParaRPr lang="en-US"/>
          </a:p>
          <a:p>
            <a:r>
              <a:rPr lang="en-US"/>
              <a:t>The CAPM is an </a:t>
            </a:r>
            <a:r>
              <a:rPr lang="en-US" i="1"/>
              <a:t>ex ante</a:t>
            </a:r>
            <a:r>
              <a:rPr lang="en-US"/>
              <a:t> model</a:t>
            </a:r>
          </a:p>
          <a:p>
            <a:pPr lvl="1"/>
            <a:r>
              <a:rPr lang="en-US"/>
              <a:t>It predicts what a value should be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 calcmode="lin" valueType="num">
                                      <p:cBhvr additive="base">
                                        <p:cTn id="7" dur="500" fill="hold"/>
                                        <p:tgtEl>
                                          <p:spTgt spid="3543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43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4307">
                                            <p:txEl>
                                              <p:pRg st="1" end="1"/>
                                            </p:txEl>
                                          </p:spTgt>
                                        </p:tgtEl>
                                        <p:attrNameLst>
                                          <p:attrName>style.visibility</p:attrName>
                                        </p:attrNameLst>
                                      </p:cBhvr>
                                      <p:to>
                                        <p:strVal val="visible"/>
                                      </p:to>
                                    </p:set>
                                    <p:anim calcmode="lin" valueType="num">
                                      <p:cBhvr additive="base">
                                        <p:cTn id="13" dur="500" fill="hold"/>
                                        <p:tgtEl>
                                          <p:spTgt spid="3543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43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4307">
                                            <p:txEl>
                                              <p:pRg st="3" end="3"/>
                                            </p:txEl>
                                          </p:spTgt>
                                        </p:tgtEl>
                                        <p:attrNameLst>
                                          <p:attrName>style.visibility</p:attrName>
                                        </p:attrNameLst>
                                      </p:cBhvr>
                                      <p:to>
                                        <p:strVal val="visible"/>
                                      </p:to>
                                    </p:set>
                                    <p:anim calcmode="lin" valueType="num">
                                      <p:cBhvr additive="base">
                                        <p:cTn id="19" dur="500" fill="hold"/>
                                        <p:tgtEl>
                                          <p:spTgt spid="35430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43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4307">
                                            <p:txEl>
                                              <p:pRg st="4" end="4"/>
                                            </p:txEl>
                                          </p:spTgt>
                                        </p:tgtEl>
                                        <p:attrNameLst>
                                          <p:attrName>style.visibility</p:attrName>
                                        </p:attrNameLst>
                                      </p:cBhvr>
                                      <p:to>
                                        <p:strVal val="visible"/>
                                      </p:to>
                                    </p:set>
                                    <p:anim calcmode="lin" valueType="num">
                                      <p:cBhvr additive="base">
                                        <p:cTn id="25" dur="500" fill="hold"/>
                                        <p:tgtEl>
                                          <p:spTgt spid="35430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430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D2C78AE1-3AC7-4817-BC0C-EE9D3E157F4C}" type="slidenum">
              <a:rPr lang="en-US"/>
              <a:pPr/>
              <a:t>13</a:t>
            </a:fld>
            <a:endParaRPr lang="en-US"/>
          </a:p>
        </p:txBody>
      </p:sp>
      <p:sp>
        <p:nvSpPr>
          <p:cNvPr id="355330" name="Rectangle 2"/>
          <p:cNvSpPr>
            <a:spLocks noGrp="1" noChangeArrowheads="1"/>
          </p:cNvSpPr>
          <p:nvPr>
            <p:ph type="title"/>
          </p:nvPr>
        </p:nvSpPr>
        <p:spPr/>
        <p:txBody>
          <a:bodyPr/>
          <a:lstStyle/>
          <a:p>
            <a:r>
              <a:rPr lang="en-US" b="1"/>
              <a:t>Market Model </a:t>
            </a:r>
            <a:br>
              <a:rPr lang="en-US" b="1"/>
            </a:br>
            <a:r>
              <a:rPr lang="en-US" b="1"/>
              <a:t>Versus CAPM (cont’d)</a:t>
            </a:r>
          </a:p>
        </p:txBody>
      </p:sp>
      <p:sp>
        <p:nvSpPr>
          <p:cNvPr id="355331" name="Rectangle 3"/>
          <p:cNvSpPr>
            <a:spLocks noGrp="1" noChangeArrowheads="1"/>
          </p:cNvSpPr>
          <p:nvPr>
            <p:ph type="body" idx="1"/>
          </p:nvPr>
        </p:nvSpPr>
        <p:spPr/>
        <p:txBody>
          <a:bodyPr/>
          <a:lstStyle/>
          <a:p>
            <a:r>
              <a:rPr lang="en-US"/>
              <a:t>The market model is:</a:t>
            </a:r>
          </a:p>
          <a:p>
            <a:endParaRPr lang="en-US"/>
          </a:p>
        </p:txBody>
      </p:sp>
      <p:graphicFrame>
        <p:nvGraphicFramePr>
          <p:cNvPr id="355332" name="Object 4"/>
          <p:cNvGraphicFramePr>
            <a:graphicFrameLocks noChangeAspect="1"/>
          </p:cNvGraphicFramePr>
          <p:nvPr/>
        </p:nvGraphicFramePr>
        <p:xfrm>
          <a:off x="990600" y="2667000"/>
          <a:ext cx="6565900" cy="3154363"/>
        </p:xfrm>
        <a:graphic>
          <a:graphicData uri="http://schemas.openxmlformats.org/presentationml/2006/ole">
            <p:oleObj spid="_x0000_s355332" name="Equation" r:id="rId3" imgW="2908080" imgH="13968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5331">
                                            <p:txEl>
                                              <p:pRg st="0" end="0"/>
                                            </p:txEl>
                                          </p:spTgt>
                                        </p:tgtEl>
                                        <p:attrNameLst>
                                          <p:attrName>style.visibility</p:attrName>
                                        </p:attrNameLst>
                                      </p:cBhvr>
                                      <p:to>
                                        <p:strVal val="visible"/>
                                      </p:to>
                                    </p:set>
                                    <p:anim calcmode="lin" valueType="num">
                                      <p:cBhvr additive="base">
                                        <p:cTn id="7" dur="500" fill="hold"/>
                                        <p:tgtEl>
                                          <p:spTgt spid="3553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5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55332"/>
                                        </p:tgtEl>
                                        <p:attrNameLst>
                                          <p:attrName>style.visibility</p:attrName>
                                        </p:attrNameLst>
                                      </p:cBhvr>
                                      <p:to>
                                        <p:strVal val="visible"/>
                                      </p:to>
                                    </p:set>
                                    <p:anim calcmode="lin" valueType="num">
                                      <p:cBhvr additive="base">
                                        <p:cTn id="13" dur="500" fill="hold"/>
                                        <p:tgtEl>
                                          <p:spTgt spid="355332"/>
                                        </p:tgtEl>
                                        <p:attrNameLst>
                                          <p:attrName>ppt_x</p:attrName>
                                        </p:attrNameLst>
                                      </p:cBhvr>
                                      <p:tavLst>
                                        <p:tav tm="0">
                                          <p:val>
                                            <p:strVal val="0-#ppt_w/2"/>
                                          </p:val>
                                        </p:tav>
                                        <p:tav tm="100000">
                                          <p:val>
                                            <p:strVal val="#ppt_x"/>
                                          </p:val>
                                        </p:tav>
                                      </p:tavLst>
                                    </p:anim>
                                    <p:anim calcmode="lin" valueType="num">
                                      <p:cBhvr additive="base">
                                        <p:cTn id="14" dur="500" fill="hold"/>
                                        <p:tgtEl>
                                          <p:spTgt spid="355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1"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D19131A-C95F-48C4-9CEC-9CEF09070E03}" type="slidenum">
              <a:rPr lang="en-US"/>
              <a:pPr/>
              <a:t>14</a:t>
            </a:fld>
            <a:endParaRPr lang="en-US"/>
          </a:p>
        </p:txBody>
      </p:sp>
      <p:sp>
        <p:nvSpPr>
          <p:cNvPr id="356354" name="Rectangle 2"/>
          <p:cNvSpPr>
            <a:spLocks noGrp="1" noChangeArrowheads="1"/>
          </p:cNvSpPr>
          <p:nvPr>
            <p:ph type="title"/>
          </p:nvPr>
        </p:nvSpPr>
        <p:spPr/>
        <p:txBody>
          <a:bodyPr/>
          <a:lstStyle/>
          <a:p>
            <a:r>
              <a:rPr lang="en-US" b="1"/>
              <a:t>Note on the </a:t>
            </a:r>
            <a:br>
              <a:rPr lang="en-US" b="1"/>
            </a:br>
            <a:r>
              <a:rPr lang="en-US" b="1"/>
              <a:t>CAPM Assumptions</a:t>
            </a:r>
          </a:p>
        </p:txBody>
      </p:sp>
      <p:sp>
        <p:nvSpPr>
          <p:cNvPr id="356355" name="Rectangle 3"/>
          <p:cNvSpPr>
            <a:spLocks noGrp="1" noChangeArrowheads="1"/>
          </p:cNvSpPr>
          <p:nvPr>
            <p:ph type="body" idx="1"/>
          </p:nvPr>
        </p:nvSpPr>
        <p:spPr/>
        <p:txBody>
          <a:bodyPr/>
          <a:lstStyle/>
          <a:p>
            <a:r>
              <a:rPr lang="en-US" sz="2800" dirty="0"/>
              <a:t>Several assumptions are unrealistic:</a:t>
            </a:r>
          </a:p>
          <a:p>
            <a:pPr lvl="1"/>
            <a:r>
              <a:rPr lang="en-US" sz="2400" dirty="0"/>
              <a:t>People pay taxes and commissions</a:t>
            </a:r>
          </a:p>
          <a:p>
            <a:pPr lvl="1"/>
            <a:r>
              <a:rPr lang="en-US" sz="2400" dirty="0"/>
              <a:t>Many people look ahead more than one period</a:t>
            </a:r>
          </a:p>
          <a:p>
            <a:pPr lvl="1"/>
            <a:r>
              <a:rPr lang="en-US" sz="2400" dirty="0"/>
              <a:t>Not all investors forecast the same distribution</a:t>
            </a:r>
          </a:p>
          <a:p>
            <a:endParaRPr lang="en-US" sz="2800" dirty="0"/>
          </a:p>
          <a:p>
            <a:r>
              <a:rPr lang="en-US" sz="2800" dirty="0"/>
              <a:t>Theory is useful to the extent that it helps us learn more about the way the world acts</a:t>
            </a:r>
          </a:p>
          <a:p>
            <a:pPr lvl="1"/>
            <a:r>
              <a:rPr lang="en-US" sz="2400" dirty="0"/>
              <a:t>Empirical testing shows that the CAPM works reasonably well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6355">
                                            <p:txEl>
                                              <p:pRg st="0" end="0"/>
                                            </p:txEl>
                                          </p:spTgt>
                                        </p:tgtEl>
                                        <p:attrNameLst>
                                          <p:attrName>style.visibility</p:attrName>
                                        </p:attrNameLst>
                                      </p:cBhvr>
                                      <p:to>
                                        <p:strVal val="visible"/>
                                      </p:to>
                                    </p:set>
                                    <p:animEffect transition="in" filter="wipe(up)">
                                      <p:cBhvr>
                                        <p:cTn id="7" dur="500"/>
                                        <p:tgtEl>
                                          <p:spTgt spid="356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6355">
                                            <p:txEl>
                                              <p:pRg st="1" end="1"/>
                                            </p:txEl>
                                          </p:spTgt>
                                        </p:tgtEl>
                                        <p:attrNameLst>
                                          <p:attrName>style.visibility</p:attrName>
                                        </p:attrNameLst>
                                      </p:cBhvr>
                                      <p:to>
                                        <p:strVal val="visible"/>
                                      </p:to>
                                    </p:set>
                                    <p:animEffect transition="in" filter="wipe(up)">
                                      <p:cBhvr>
                                        <p:cTn id="12" dur="500"/>
                                        <p:tgtEl>
                                          <p:spTgt spid="3563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56355">
                                            <p:txEl>
                                              <p:pRg st="2" end="2"/>
                                            </p:txEl>
                                          </p:spTgt>
                                        </p:tgtEl>
                                        <p:attrNameLst>
                                          <p:attrName>style.visibility</p:attrName>
                                        </p:attrNameLst>
                                      </p:cBhvr>
                                      <p:to>
                                        <p:strVal val="visible"/>
                                      </p:to>
                                    </p:set>
                                    <p:animEffect transition="in" filter="wipe(up)">
                                      <p:cBhvr>
                                        <p:cTn id="17" dur="500"/>
                                        <p:tgtEl>
                                          <p:spTgt spid="3563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56355">
                                            <p:txEl>
                                              <p:pRg st="3" end="3"/>
                                            </p:txEl>
                                          </p:spTgt>
                                        </p:tgtEl>
                                        <p:attrNameLst>
                                          <p:attrName>style.visibility</p:attrName>
                                        </p:attrNameLst>
                                      </p:cBhvr>
                                      <p:to>
                                        <p:strVal val="visible"/>
                                      </p:to>
                                    </p:set>
                                    <p:animEffect transition="in" filter="wipe(up)">
                                      <p:cBhvr>
                                        <p:cTn id="22" dur="500"/>
                                        <p:tgtEl>
                                          <p:spTgt spid="3563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56355">
                                            <p:txEl>
                                              <p:pRg st="5" end="5"/>
                                            </p:txEl>
                                          </p:spTgt>
                                        </p:tgtEl>
                                        <p:attrNameLst>
                                          <p:attrName>style.visibility</p:attrName>
                                        </p:attrNameLst>
                                      </p:cBhvr>
                                      <p:to>
                                        <p:strVal val="visible"/>
                                      </p:to>
                                    </p:set>
                                    <p:animEffect transition="in" filter="wipe(up)">
                                      <p:cBhvr>
                                        <p:cTn id="27" dur="500"/>
                                        <p:tgtEl>
                                          <p:spTgt spid="35635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56355">
                                            <p:txEl>
                                              <p:pRg st="6" end="6"/>
                                            </p:txEl>
                                          </p:spTgt>
                                        </p:tgtEl>
                                        <p:attrNameLst>
                                          <p:attrName>style.visibility</p:attrName>
                                        </p:attrNameLst>
                                      </p:cBhvr>
                                      <p:to>
                                        <p:strVal val="visible"/>
                                      </p:to>
                                    </p:set>
                                    <p:animEffect transition="in" filter="wipe(up)">
                                      <p:cBhvr>
                                        <p:cTn id="32" dur="500"/>
                                        <p:tgtEl>
                                          <p:spTgt spid="3563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46CA1ADA-0277-4D64-97C0-B6DF34F13233}" type="slidenum">
              <a:rPr lang="en-US"/>
              <a:pPr/>
              <a:t>15</a:t>
            </a:fld>
            <a:endParaRPr lang="en-US"/>
          </a:p>
        </p:txBody>
      </p:sp>
      <p:sp>
        <p:nvSpPr>
          <p:cNvPr id="186370" name="Rectangle 2"/>
          <p:cNvSpPr>
            <a:spLocks noGrp="1" noChangeArrowheads="1"/>
          </p:cNvSpPr>
          <p:nvPr>
            <p:ph type="title"/>
          </p:nvPr>
        </p:nvSpPr>
        <p:spPr>
          <a:xfrm>
            <a:off x="0" y="609600"/>
            <a:ext cx="9144000" cy="1143000"/>
          </a:xfrm>
        </p:spPr>
        <p:txBody>
          <a:bodyPr/>
          <a:lstStyle/>
          <a:p>
            <a:r>
              <a:rPr lang="en-US"/>
              <a:t>Diversification and the </a:t>
            </a:r>
            <a:br>
              <a:rPr lang="en-US"/>
            </a:br>
            <a:r>
              <a:rPr lang="en-US"/>
              <a:t>Elimination of Unsystematic Risk</a:t>
            </a:r>
          </a:p>
        </p:txBody>
      </p:sp>
      <p:sp>
        <p:nvSpPr>
          <p:cNvPr id="186371" name="Rectangle 3"/>
          <p:cNvSpPr>
            <a:spLocks noGrp="1" noChangeArrowheads="1"/>
          </p:cNvSpPr>
          <p:nvPr>
            <p:ph type="body" idx="1"/>
          </p:nvPr>
        </p:nvSpPr>
        <p:spPr>
          <a:xfrm>
            <a:off x="838200" y="1752600"/>
            <a:ext cx="8305800" cy="4648200"/>
          </a:xfrm>
        </p:spPr>
        <p:txBody>
          <a:bodyPr/>
          <a:lstStyle/>
          <a:p>
            <a:pPr>
              <a:buClr>
                <a:schemeClr val="tx1"/>
              </a:buClr>
            </a:pPr>
            <a:r>
              <a:rPr lang="en-US"/>
              <a:t>The purpose of diversification is to reduce the standard deviation of the total portfolio</a:t>
            </a:r>
          </a:p>
          <a:p>
            <a:pPr>
              <a:buClr>
                <a:schemeClr val="tx1"/>
              </a:buClr>
            </a:pPr>
            <a:r>
              <a:rPr lang="en-US"/>
              <a:t>This assumes that imperfect correlations exist among securities</a:t>
            </a:r>
          </a:p>
          <a:p>
            <a:pPr>
              <a:buClr>
                <a:schemeClr val="tx1"/>
              </a:buClr>
            </a:pPr>
            <a:r>
              <a:rPr lang="en-US"/>
              <a:t>As you add securities, you expect the average covariance for the portfolio to decline</a:t>
            </a:r>
          </a:p>
          <a:p>
            <a:pPr>
              <a:buClr>
                <a:schemeClr val="tx1"/>
              </a:buClr>
            </a:pPr>
            <a:r>
              <a:rPr lang="en-US"/>
              <a:t>How many securities must you add to obtain a completely diversified portfolio?</a:t>
            </a:r>
          </a:p>
        </p:txBody>
      </p:sp>
      <p:pic>
        <p:nvPicPr>
          <p:cNvPr id="186372" name="Picture 4"/>
          <p:cNvPicPr>
            <a:picLocks noChangeAspect="1" noChangeArrowheads="1"/>
          </p:cNvPicPr>
          <p:nvPr/>
        </p:nvPicPr>
        <p:blipFill>
          <a:blip r:embed="rId2" cstate="print"/>
          <a:srcRect/>
          <a:stretch>
            <a:fillRect/>
          </a:stretch>
        </p:blipFill>
        <p:spPr bwMode="auto">
          <a:xfrm>
            <a:off x="8451850" y="6291263"/>
            <a:ext cx="685800" cy="566737"/>
          </a:xfrm>
          <a:prstGeom prst="rect">
            <a:avLst/>
          </a:prstGeom>
          <a:noFill/>
          <a:ln w="9525">
            <a:noFill/>
            <a:miter lim="800000"/>
            <a:headEnd/>
            <a:tailEnd/>
          </a:ln>
          <a:effec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6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63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6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6371">
                                            <p:txEl>
                                              <p:pRg st="3" end="3"/>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186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6BEE48E-682F-4833-BEF6-A31A2804BF96}" type="slidenum">
              <a:rPr lang="en-US"/>
              <a:pPr/>
              <a:t>16</a:t>
            </a:fld>
            <a:endParaRPr lang="en-US"/>
          </a:p>
        </p:txBody>
      </p:sp>
      <p:sp>
        <p:nvSpPr>
          <p:cNvPr id="187394" name="Rectangle 2"/>
          <p:cNvSpPr>
            <a:spLocks noGrp="1" noChangeArrowheads="1"/>
          </p:cNvSpPr>
          <p:nvPr>
            <p:ph type="title"/>
          </p:nvPr>
        </p:nvSpPr>
        <p:spPr>
          <a:xfrm>
            <a:off x="0" y="990600"/>
            <a:ext cx="9144000" cy="1066800"/>
          </a:xfrm>
        </p:spPr>
        <p:txBody>
          <a:bodyPr/>
          <a:lstStyle/>
          <a:p>
            <a:r>
              <a:rPr lang="en-US"/>
              <a:t>Diversification and the </a:t>
            </a:r>
            <a:br>
              <a:rPr lang="en-US"/>
            </a:br>
            <a:r>
              <a:rPr lang="en-US"/>
              <a:t>Elimination of Unsystematic Risk</a:t>
            </a:r>
          </a:p>
        </p:txBody>
      </p:sp>
      <p:sp>
        <p:nvSpPr>
          <p:cNvPr id="187395" name="Rectangle 3"/>
          <p:cNvSpPr>
            <a:spLocks noGrp="1" noChangeArrowheads="1"/>
          </p:cNvSpPr>
          <p:nvPr>
            <p:ph type="body" idx="1"/>
          </p:nvPr>
        </p:nvSpPr>
        <p:spPr>
          <a:xfrm>
            <a:off x="685800" y="2514600"/>
            <a:ext cx="7772400" cy="4114800"/>
          </a:xfrm>
        </p:spPr>
        <p:txBody>
          <a:bodyPr/>
          <a:lstStyle/>
          <a:p>
            <a:pPr>
              <a:buFont typeface="Monotype Sorts" pitchFamily="2" charset="2"/>
              <a:buNone/>
            </a:pPr>
            <a:r>
              <a:rPr lang="en-US"/>
              <a:t>	Observe what happens as you increase the sample size of the portfolio by adding securities that have some positive correlation</a:t>
            </a:r>
          </a:p>
        </p:txBody>
      </p:sp>
      <p:pic>
        <p:nvPicPr>
          <p:cNvPr id="187396" name="Picture 4"/>
          <p:cNvPicPr>
            <a:picLocks noChangeAspect="1" noChangeArrowheads="1"/>
          </p:cNvPicPr>
          <p:nvPr/>
        </p:nvPicPr>
        <p:blipFill>
          <a:blip r:embed="rId2" cstate="print"/>
          <a:srcRect/>
          <a:stretch>
            <a:fillRect/>
          </a:stretch>
        </p:blipFill>
        <p:spPr bwMode="auto">
          <a:xfrm>
            <a:off x="8451850" y="6291263"/>
            <a:ext cx="685800" cy="566737"/>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87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4A2F9C18-8609-4502-A683-D03A1642699A}" type="slidenum">
              <a:rPr lang="en-US"/>
              <a:pPr/>
              <a:t>17</a:t>
            </a:fld>
            <a:endParaRPr lang="en-US"/>
          </a:p>
        </p:txBody>
      </p:sp>
      <p:sp>
        <p:nvSpPr>
          <p:cNvPr id="205826" name="Rectangle 2"/>
          <p:cNvSpPr>
            <a:spLocks noGrp="1" noChangeArrowheads="1"/>
          </p:cNvSpPr>
          <p:nvPr>
            <p:ph type="title"/>
          </p:nvPr>
        </p:nvSpPr>
        <p:spPr>
          <a:xfrm>
            <a:off x="381000" y="762000"/>
            <a:ext cx="8534400" cy="838200"/>
          </a:xfrm>
        </p:spPr>
        <p:txBody>
          <a:bodyPr/>
          <a:lstStyle/>
          <a:p>
            <a:r>
              <a:rPr lang="en-US" sz="4000" dirty="0"/>
              <a:t>Determining the </a:t>
            </a:r>
            <a:r>
              <a:rPr lang="en-US" sz="4000" dirty="0" smtClean="0"/>
              <a:t>Expected Rate </a:t>
            </a:r>
            <a:r>
              <a:rPr lang="en-US" sz="4000" dirty="0"/>
              <a:t>of Return for a Risky Asset</a:t>
            </a:r>
          </a:p>
        </p:txBody>
      </p:sp>
      <p:sp>
        <p:nvSpPr>
          <p:cNvPr id="205827" name="Rectangle 3"/>
          <p:cNvSpPr>
            <a:spLocks noGrp="1" noChangeArrowheads="1"/>
          </p:cNvSpPr>
          <p:nvPr>
            <p:ph type="body" idx="1"/>
          </p:nvPr>
        </p:nvSpPr>
        <p:spPr>
          <a:xfrm>
            <a:off x="3124200" y="1600200"/>
            <a:ext cx="6019800" cy="1447800"/>
          </a:xfrm>
        </p:spPr>
        <p:txBody>
          <a:bodyPr/>
          <a:lstStyle/>
          <a:p>
            <a:pPr algn="r">
              <a:buFont typeface="Monotype Sorts" pitchFamily="2" charset="2"/>
              <a:buNone/>
            </a:pPr>
            <a:r>
              <a:rPr lang="en-US" sz="2000" dirty="0"/>
              <a:t>Assume:</a:t>
            </a:r>
            <a:r>
              <a:rPr lang="en-US" sz="2400" dirty="0"/>
              <a:t>     RFR =   6%    (0.06)  </a:t>
            </a:r>
          </a:p>
          <a:p>
            <a:pPr algn="r">
              <a:buFont typeface="Monotype Sorts" pitchFamily="2" charset="2"/>
              <a:buNone/>
            </a:pPr>
            <a:r>
              <a:rPr lang="en-US" sz="2400" dirty="0"/>
              <a:t>                R</a:t>
            </a:r>
            <a:r>
              <a:rPr lang="en-US" sz="2400" baseline="-25000" dirty="0"/>
              <a:t>M</a:t>
            </a:r>
            <a:r>
              <a:rPr lang="en-US" sz="2400" dirty="0"/>
              <a:t> = 12%    (0.12)</a:t>
            </a:r>
          </a:p>
          <a:p>
            <a:pPr algn="r">
              <a:buFont typeface="Monotype Sorts" pitchFamily="2" charset="2"/>
              <a:buNone/>
            </a:pPr>
            <a:r>
              <a:rPr lang="en-US" sz="2000" dirty="0"/>
              <a:t>Implied market risk premium</a:t>
            </a:r>
            <a:r>
              <a:rPr lang="en-US" sz="2400" dirty="0"/>
              <a:t> =    6%   (0.06)</a:t>
            </a:r>
          </a:p>
        </p:txBody>
      </p:sp>
      <p:graphicFrame>
        <p:nvGraphicFramePr>
          <p:cNvPr id="205828" name="Object 4"/>
          <p:cNvGraphicFramePr>
            <a:graphicFrameLocks noChangeAspect="1"/>
          </p:cNvGraphicFramePr>
          <p:nvPr/>
        </p:nvGraphicFramePr>
        <p:xfrm>
          <a:off x="1219200" y="1524000"/>
          <a:ext cx="3048000" cy="2176463"/>
        </p:xfrm>
        <a:graphic>
          <a:graphicData uri="http://schemas.openxmlformats.org/presentationml/2006/ole">
            <p:oleObj spid="_x0000_s205828" name="Worksheet" r:id="rId3" imgW="1823040" imgH="1298880" progId="Excel.Sheet.8">
              <p:embed/>
            </p:oleObj>
          </a:graphicData>
        </a:graphic>
      </p:graphicFrame>
      <p:graphicFrame>
        <p:nvGraphicFramePr>
          <p:cNvPr id="205829" name="Object 5"/>
          <p:cNvGraphicFramePr>
            <a:graphicFrameLocks noChangeAspect="1"/>
          </p:cNvGraphicFramePr>
          <p:nvPr/>
        </p:nvGraphicFramePr>
        <p:xfrm>
          <a:off x="3886200" y="3048000"/>
          <a:ext cx="5024438" cy="608013"/>
        </p:xfrm>
        <a:graphic>
          <a:graphicData uri="http://schemas.openxmlformats.org/presentationml/2006/ole">
            <p:oleObj spid="_x0000_s205829" name="Equation" r:id="rId4" imgW="1892160" imgH="228600" progId="Equation.3">
              <p:embed/>
            </p:oleObj>
          </a:graphicData>
        </a:graphic>
      </p:graphicFrame>
      <p:sp>
        <p:nvSpPr>
          <p:cNvPr id="205830" name="Text Box 6"/>
          <p:cNvSpPr txBox="1">
            <a:spLocks noChangeArrowheads="1"/>
          </p:cNvSpPr>
          <p:nvPr/>
        </p:nvSpPr>
        <p:spPr bwMode="auto">
          <a:xfrm>
            <a:off x="838200" y="3810000"/>
            <a:ext cx="8305800" cy="2647950"/>
          </a:xfrm>
          <a:prstGeom prst="rect">
            <a:avLst/>
          </a:prstGeom>
          <a:noFill/>
          <a:ln w="12700">
            <a:noFill/>
            <a:miter lim="800000"/>
            <a:headEnd type="none" w="sm" len="sm"/>
            <a:tailEnd type="none" w="sm" len="sm"/>
          </a:ln>
          <a:effectLst/>
        </p:spPr>
        <p:txBody>
          <a:bodyPr>
            <a:spAutoFit/>
          </a:bodyPr>
          <a:lstStyle/>
          <a:p>
            <a:pPr>
              <a:spcBef>
                <a:spcPct val="50000"/>
              </a:spcBef>
            </a:pPr>
            <a:r>
              <a:rPr lang="en-US"/>
              <a:t>E(R</a:t>
            </a:r>
            <a:r>
              <a:rPr lang="en-US" baseline="-25000"/>
              <a:t>A</a:t>
            </a:r>
            <a:r>
              <a:rPr lang="en-US"/>
              <a:t>) = 0.06 + 0.70 (0.12-0.06) = 0.102 = 10.2%</a:t>
            </a:r>
          </a:p>
          <a:p>
            <a:pPr>
              <a:spcBef>
                <a:spcPct val="50000"/>
              </a:spcBef>
            </a:pPr>
            <a:r>
              <a:rPr lang="en-US"/>
              <a:t>E(R</a:t>
            </a:r>
            <a:r>
              <a:rPr lang="en-US" baseline="-25000"/>
              <a:t>B</a:t>
            </a:r>
            <a:r>
              <a:rPr lang="en-US"/>
              <a:t>) = 0.06 + 1.00 (0.12-0.06) = 0.120 = 12.0%</a:t>
            </a:r>
          </a:p>
          <a:p>
            <a:pPr>
              <a:spcBef>
                <a:spcPct val="50000"/>
              </a:spcBef>
            </a:pPr>
            <a:r>
              <a:rPr lang="en-US"/>
              <a:t>E(R</a:t>
            </a:r>
            <a:r>
              <a:rPr lang="en-US" baseline="-25000"/>
              <a:t>C</a:t>
            </a:r>
            <a:r>
              <a:rPr lang="en-US"/>
              <a:t>) = 0.06 + 1.15 (0.12-0.06) = 0.129 = 12.9%</a:t>
            </a:r>
          </a:p>
          <a:p>
            <a:pPr>
              <a:spcBef>
                <a:spcPct val="50000"/>
              </a:spcBef>
            </a:pPr>
            <a:r>
              <a:rPr lang="en-US"/>
              <a:t>E(R</a:t>
            </a:r>
            <a:r>
              <a:rPr lang="en-US" baseline="-25000"/>
              <a:t>D</a:t>
            </a:r>
            <a:r>
              <a:rPr lang="en-US"/>
              <a:t>) = 0.06 + 1.40 (0.12-0.06) = 0.144 = 14.4%</a:t>
            </a:r>
          </a:p>
          <a:p>
            <a:pPr>
              <a:spcBef>
                <a:spcPct val="50000"/>
              </a:spcBef>
            </a:pPr>
            <a:r>
              <a:rPr lang="en-US"/>
              <a:t>E(R</a:t>
            </a:r>
            <a:r>
              <a:rPr lang="en-US" baseline="-25000"/>
              <a:t>E</a:t>
            </a:r>
            <a:r>
              <a:rPr lang="en-US"/>
              <a:t>) = 0.06 + -0.30 (0.12-0.06) = 0.042 =  4.2%</a:t>
            </a:r>
          </a:p>
        </p:txBody>
      </p:sp>
      <p:pic>
        <p:nvPicPr>
          <p:cNvPr id="205831" name="Picture 7"/>
          <p:cNvPicPr>
            <a:picLocks noChangeAspect="1" noChangeArrowheads="1"/>
          </p:cNvPicPr>
          <p:nvPr/>
        </p:nvPicPr>
        <p:blipFill>
          <a:blip r:embed="rId5" cstate="print"/>
          <a:srcRect/>
          <a:stretch>
            <a:fillRect/>
          </a:stretch>
        </p:blipFill>
        <p:spPr bwMode="auto">
          <a:xfrm>
            <a:off x="8451850" y="6291263"/>
            <a:ext cx="685800" cy="566737"/>
          </a:xfrm>
          <a:prstGeom prst="rect">
            <a:avLst/>
          </a:prstGeom>
          <a:noFill/>
          <a:ln w="9525">
            <a:noFill/>
            <a:miter lim="800000"/>
            <a:headEnd/>
            <a:tailEnd/>
          </a:ln>
          <a:effec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58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58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58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058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583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5830">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5830">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05830">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05830">
                                            <p:txEl>
                                              <p:pRg st="4" end="4"/>
                                            </p:txEl>
                                          </p:spTgt>
                                        </p:tgtEl>
                                        <p:attrNameLst>
                                          <p:attrName>style.visibility</p:attrName>
                                        </p:attrNameLst>
                                      </p:cBhvr>
                                      <p:to>
                                        <p:strVal val="visible"/>
                                      </p:to>
                                    </p:set>
                                  </p:childTnLst>
                                </p:cTn>
                              </p:par>
                            </p:childTnLst>
                          </p:cTn>
                        </p:par>
                        <p:par>
                          <p:cTn id="43" fill="hold">
                            <p:stCondLst>
                              <p:cond delay="500"/>
                            </p:stCondLst>
                            <p:childTnLst>
                              <p:par>
                                <p:cTn id="44" presetID="1" presetClass="entr" presetSubtype="0" fill="hold" nodeType="afterEffect">
                                  <p:stCondLst>
                                    <p:cond delay="0"/>
                                  </p:stCondLst>
                                  <p:childTnLst>
                                    <p:set>
                                      <p:cBhvr>
                                        <p:cTn id="45" dur="1" fill="hold">
                                          <p:stCondLst>
                                            <p:cond delay="499"/>
                                          </p:stCondLst>
                                        </p:cTn>
                                        <p:tgtEl>
                                          <p:spTgt spid="2058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autoUpdateAnimBg="0"/>
      <p:bldP spid="205830"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3C80EA67-F552-43BD-B356-35F26C6BEB49}" type="slidenum">
              <a:rPr lang="en-US"/>
              <a:pPr/>
              <a:t>18</a:t>
            </a:fld>
            <a:endParaRPr lang="en-US"/>
          </a:p>
        </p:txBody>
      </p:sp>
      <p:sp>
        <p:nvSpPr>
          <p:cNvPr id="208898" name="Rectangle 2"/>
          <p:cNvSpPr>
            <a:spLocks noGrp="1" noChangeArrowheads="1"/>
          </p:cNvSpPr>
          <p:nvPr>
            <p:ph type="title"/>
          </p:nvPr>
        </p:nvSpPr>
        <p:spPr>
          <a:xfrm>
            <a:off x="685800" y="533400"/>
            <a:ext cx="7772400" cy="1143000"/>
          </a:xfrm>
        </p:spPr>
        <p:txBody>
          <a:bodyPr/>
          <a:lstStyle/>
          <a:p>
            <a:r>
              <a:rPr lang="en-US" sz="4000" dirty="0"/>
              <a:t>Price, Dividend, </a:t>
            </a:r>
            <a:r>
              <a:rPr lang="en-US" sz="4000" dirty="0" smtClean="0"/>
              <a:t>and Rate </a:t>
            </a:r>
            <a:r>
              <a:rPr lang="en-US" sz="4000" dirty="0"/>
              <a:t>of Return Estimates</a:t>
            </a:r>
          </a:p>
        </p:txBody>
      </p:sp>
      <p:graphicFrame>
        <p:nvGraphicFramePr>
          <p:cNvPr id="208899" name="Object 3"/>
          <p:cNvGraphicFramePr>
            <a:graphicFrameLocks noChangeAspect="1"/>
          </p:cNvGraphicFramePr>
          <p:nvPr/>
        </p:nvGraphicFramePr>
        <p:xfrm>
          <a:off x="381000" y="2362200"/>
          <a:ext cx="8458200" cy="2368550"/>
        </p:xfrm>
        <a:graphic>
          <a:graphicData uri="http://schemas.openxmlformats.org/presentationml/2006/ole">
            <p:oleObj spid="_x0000_s208899" name="Worksheet" r:id="rId3" imgW="6124320" imgH="1583280" progId="Excel.Sheet.8">
              <p:embed/>
            </p:oleObj>
          </a:graphicData>
        </a:graphic>
      </p:graphicFrame>
      <p:pic>
        <p:nvPicPr>
          <p:cNvPr id="208901" name="Picture 5"/>
          <p:cNvPicPr>
            <a:picLocks noChangeAspect="1" noChangeArrowheads="1"/>
          </p:cNvPicPr>
          <p:nvPr/>
        </p:nvPicPr>
        <p:blipFill>
          <a:blip r:embed="rId4" cstate="print"/>
          <a:srcRect/>
          <a:stretch>
            <a:fillRect/>
          </a:stretch>
        </p:blipFill>
        <p:spPr bwMode="auto">
          <a:xfrm>
            <a:off x="8451850" y="6291263"/>
            <a:ext cx="685800" cy="566737"/>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089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D7C7F0CE-7048-490C-83C4-E20D22A1208F}" type="slidenum">
              <a:rPr lang="en-US"/>
              <a:pPr/>
              <a:t>19</a:t>
            </a:fld>
            <a:endParaRPr lang="en-US"/>
          </a:p>
        </p:txBody>
      </p:sp>
      <p:sp>
        <p:nvSpPr>
          <p:cNvPr id="209922" name="Rectangle 2"/>
          <p:cNvSpPr>
            <a:spLocks noGrp="1" noChangeArrowheads="1"/>
          </p:cNvSpPr>
          <p:nvPr>
            <p:ph type="title"/>
          </p:nvPr>
        </p:nvSpPr>
        <p:spPr>
          <a:xfrm>
            <a:off x="381000" y="533400"/>
            <a:ext cx="8458200" cy="1143000"/>
          </a:xfrm>
        </p:spPr>
        <p:txBody>
          <a:bodyPr/>
          <a:lstStyle/>
          <a:p>
            <a:r>
              <a:rPr lang="en-US" sz="4000" dirty="0"/>
              <a:t>Comparison of Required Rate of Return to Estimated Rate of Return</a:t>
            </a:r>
          </a:p>
        </p:txBody>
      </p:sp>
      <p:graphicFrame>
        <p:nvGraphicFramePr>
          <p:cNvPr id="209923" name="Object 3"/>
          <p:cNvGraphicFramePr>
            <a:graphicFrameLocks noChangeAspect="1"/>
          </p:cNvGraphicFramePr>
          <p:nvPr/>
        </p:nvGraphicFramePr>
        <p:xfrm>
          <a:off x="304800" y="2514600"/>
          <a:ext cx="8839200" cy="2708275"/>
        </p:xfrm>
        <a:graphic>
          <a:graphicData uri="http://schemas.openxmlformats.org/presentationml/2006/ole">
            <p:oleObj spid="_x0000_s209923" name="Worksheet" r:id="rId3" imgW="6760440" imgH="2000160" progId="Excel.Sheet.8">
              <p:embed/>
            </p:oleObj>
          </a:graphicData>
        </a:graphic>
      </p:graphicFrame>
      <p:pic>
        <p:nvPicPr>
          <p:cNvPr id="209925" name="Picture 5"/>
          <p:cNvPicPr>
            <a:picLocks noChangeAspect="1" noChangeArrowheads="1"/>
          </p:cNvPicPr>
          <p:nvPr/>
        </p:nvPicPr>
        <p:blipFill>
          <a:blip r:embed="rId4" cstate="print"/>
          <a:srcRect/>
          <a:stretch>
            <a:fillRect/>
          </a:stretch>
        </p:blipFill>
        <p:spPr bwMode="auto">
          <a:xfrm>
            <a:off x="8451850" y="6291263"/>
            <a:ext cx="685800" cy="566737"/>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09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34CDDF3-79AB-4063-8BF4-17D43593132B}" type="slidenum">
              <a:rPr lang="en-US"/>
              <a:pPr/>
              <a:t>2</a:t>
            </a:fld>
            <a:endParaRPr lang="en-US"/>
          </a:p>
        </p:txBody>
      </p:sp>
      <p:sp>
        <p:nvSpPr>
          <p:cNvPr id="160770" name="Rectangle 2"/>
          <p:cNvSpPr>
            <a:spLocks noGrp="1" noChangeArrowheads="1"/>
          </p:cNvSpPr>
          <p:nvPr>
            <p:ph type="title"/>
          </p:nvPr>
        </p:nvSpPr>
        <p:spPr/>
        <p:txBody>
          <a:bodyPr/>
          <a:lstStyle/>
          <a:p>
            <a:r>
              <a:rPr lang="en-US"/>
              <a:t>Capital Market Theory:</a:t>
            </a:r>
            <a:br>
              <a:rPr lang="en-US"/>
            </a:br>
            <a:r>
              <a:rPr lang="en-US"/>
              <a:t> An Overview</a:t>
            </a:r>
          </a:p>
        </p:txBody>
      </p:sp>
      <p:sp>
        <p:nvSpPr>
          <p:cNvPr id="160771" name="Rectangle 3"/>
          <p:cNvSpPr>
            <a:spLocks noGrp="1" noChangeArrowheads="1"/>
          </p:cNvSpPr>
          <p:nvPr>
            <p:ph type="body" idx="1"/>
          </p:nvPr>
        </p:nvSpPr>
        <p:spPr/>
        <p:txBody>
          <a:bodyPr/>
          <a:lstStyle/>
          <a:p>
            <a:r>
              <a:rPr lang="en-US"/>
              <a:t>Capital market theory extends portfolio theory and develops a model for pricing all risky assets</a:t>
            </a:r>
          </a:p>
          <a:p>
            <a:r>
              <a:rPr lang="en-US"/>
              <a:t>Capital asset pricing model (CAPM) will allow you to determine the required rate of return for any risky asset</a:t>
            </a:r>
          </a:p>
        </p:txBody>
      </p:sp>
      <p:pic>
        <p:nvPicPr>
          <p:cNvPr id="160772" name="Picture 4"/>
          <p:cNvPicPr>
            <a:picLocks noChangeAspect="1" noChangeArrowheads="1"/>
          </p:cNvPicPr>
          <p:nvPr/>
        </p:nvPicPr>
        <p:blipFill>
          <a:blip r:embed="rId2" cstate="print"/>
          <a:srcRect/>
          <a:stretch>
            <a:fillRect/>
          </a:stretch>
        </p:blipFill>
        <p:spPr bwMode="auto">
          <a:xfrm>
            <a:off x="8451850" y="6291263"/>
            <a:ext cx="685800" cy="566737"/>
          </a:xfrm>
          <a:prstGeom prst="rect">
            <a:avLst/>
          </a:prstGeom>
          <a:noFill/>
          <a:ln w="9525">
            <a:noFill/>
            <a:miter lim="800000"/>
            <a:headEnd/>
            <a:tailEnd/>
          </a:ln>
          <a:effec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0771">
                                            <p:txEl>
                                              <p:pRg st="1" end="1"/>
                                            </p:txEl>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499"/>
                                          </p:stCondLst>
                                        </p:cTn>
                                        <p:tgtEl>
                                          <p:spTgt spid="160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305EAFD-EACD-4C16-A0B1-1F5D9471391E}" type="slidenum">
              <a:rPr lang="en-US"/>
              <a:pPr/>
              <a:t>20</a:t>
            </a:fld>
            <a:endParaRPr lang="en-US"/>
          </a:p>
        </p:txBody>
      </p:sp>
      <p:sp>
        <p:nvSpPr>
          <p:cNvPr id="153602" name="Rectangle 2"/>
          <p:cNvSpPr>
            <a:spLocks noGrp="1" noChangeArrowheads="1"/>
          </p:cNvSpPr>
          <p:nvPr>
            <p:ph type="title"/>
          </p:nvPr>
        </p:nvSpPr>
        <p:spPr/>
        <p:txBody>
          <a:bodyPr/>
          <a:lstStyle/>
          <a:p>
            <a:r>
              <a:rPr lang="en-US" b="1"/>
              <a:t>Arbitrage Pricing Theory</a:t>
            </a:r>
          </a:p>
        </p:txBody>
      </p:sp>
      <p:sp>
        <p:nvSpPr>
          <p:cNvPr id="153603" name="Rectangle 3"/>
          <p:cNvSpPr>
            <a:spLocks noGrp="1" noChangeArrowheads="1"/>
          </p:cNvSpPr>
          <p:nvPr>
            <p:ph type="body" idx="1"/>
          </p:nvPr>
        </p:nvSpPr>
        <p:spPr/>
        <p:txBody>
          <a:bodyPr/>
          <a:lstStyle/>
          <a:p>
            <a:r>
              <a:rPr lang="en-US"/>
              <a:t>APT background</a:t>
            </a:r>
          </a:p>
          <a:p>
            <a:r>
              <a:rPr lang="en-US"/>
              <a:t>The APT model</a:t>
            </a:r>
          </a:p>
          <a:p>
            <a:r>
              <a:rPr lang="en-US"/>
              <a:t>Comparison of the CAPM and the APT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Effect transition="in" filter="wipe(up)">
                                      <p:cBhvr>
                                        <p:cTn id="7" dur="500"/>
                                        <p:tgtEl>
                                          <p:spTgt spid="153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3603">
                                            <p:txEl>
                                              <p:pRg st="1" end="1"/>
                                            </p:txEl>
                                          </p:spTgt>
                                        </p:tgtEl>
                                        <p:attrNameLst>
                                          <p:attrName>style.visibility</p:attrName>
                                        </p:attrNameLst>
                                      </p:cBhvr>
                                      <p:to>
                                        <p:strVal val="visible"/>
                                      </p:to>
                                    </p:set>
                                    <p:animEffect transition="in" filter="wipe(up)">
                                      <p:cBhvr>
                                        <p:cTn id="12" dur="500"/>
                                        <p:tgtEl>
                                          <p:spTgt spid="153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3603">
                                            <p:txEl>
                                              <p:pRg st="2" end="2"/>
                                            </p:txEl>
                                          </p:spTgt>
                                        </p:tgtEl>
                                        <p:attrNameLst>
                                          <p:attrName>style.visibility</p:attrName>
                                        </p:attrNameLst>
                                      </p:cBhvr>
                                      <p:to>
                                        <p:strVal val="visible"/>
                                      </p:to>
                                    </p:set>
                                    <p:animEffect transition="in" filter="wipe(up)">
                                      <p:cBhvr>
                                        <p:cTn id="17" dur="500"/>
                                        <p:tgtEl>
                                          <p:spTgt spid="1536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6491415-A7F5-4D94-9C34-0EE7ADC22CA9}" type="slidenum">
              <a:rPr lang="en-US"/>
              <a:pPr/>
              <a:t>21</a:t>
            </a:fld>
            <a:endParaRPr lang="en-US"/>
          </a:p>
        </p:txBody>
      </p:sp>
      <p:sp>
        <p:nvSpPr>
          <p:cNvPr id="293890" name="Rectangle 2"/>
          <p:cNvSpPr>
            <a:spLocks noGrp="1" noChangeArrowheads="1"/>
          </p:cNvSpPr>
          <p:nvPr>
            <p:ph type="title"/>
          </p:nvPr>
        </p:nvSpPr>
        <p:spPr>
          <a:xfrm>
            <a:off x="762000" y="228600"/>
            <a:ext cx="7239000" cy="533400"/>
          </a:xfrm>
        </p:spPr>
        <p:txBody>
          <a:bodyPr/>
          <a:lstStyle/>
          <a:p>
            <a:r>
              <a:rPr lang="en-US" sz="2800"/>
              <a:t>Arbitrage Pricing Theory</a:t>
            </a:r>
            <a:endParaRPr lang="en-GB" sz="2800"/>
          </a:p>
        </p:txBody>
      </p:sp>
      <p:sp>
        <p:nvSpPr>
          <p:cNvPr id="293891" name="Rectangle 3"/>
          <p:cNvSpPr>
            <a:spLocks noGrp="1" noChangeArrowheads="1"/>
          </p:cNvSpPr>
          <p:nvPr>
            <p:ph type="body" idx="1"/>
          </p:nvPr>
        </p:nvSpPr>
        <p:spPr>
          <a:xfrm>
            <a:off x="685800" y="914400"/>
            <a:ext cx="7924800" cy="5257800"/>
          </a:xfrm>
        </p:spPr>
        <p:txBody>
          <a:bodyPr/>
          <a:lstStyle/>
          <a:p>
            <a:pPr algn="just">
              <a:lnSpc>
                <a:spcPct val="90000"/>
              </a:lnSpc>
            </a:pPr>
            <a:r>
              <a:rPr lang="en-GB" sz="2400">
                <a:cs typeface="Times New Roman" pitchFamily="18" charset="0"/>
              </a:rPr>
              <a:t>Arbitrage Pricing Theory was developed by Stephen Ross (1976). His theory begins with an analysis of how investors construct efficient portfolios and offers a new approach for explaining the asset prices and states that the return on any risky asset is a linear combination of various macroeconomic factors that are not explained by this theory namely. </a:t>
            </a:r>
          </a:p>
          <a:p>
            <a:pPr algn="just">
              <a:lnSpc>
                <a:spcPct val="90000"/>
              </a:lnSpc>
            </a:pPr>
            <a:r>
              <a:rPr lang="en-GB" sz="2400">
                <a:cs typeface="Times New Roman" pitchFamily="18" charset="0"/>
              </a:rPr>
              <a:t>Similar to CAPM it assumes that investors are fully diversified and the systematic risk is an influencing factor in the long run. However, unlike CAPM model APT specifies a simple linear relationship between asset  returns and the associated factors because each share or portfolio may have a different set of risk factors and a different degree of sensitivity to each of them. </a:t>
            </a:r>
            <a:endParaRPr lang="en-US" sz="2400">
              <a:cs typeface="Times New Roman" pitchFamily="18" charset="0"/>
            </a:endParaRPr>
          </a:p>
          <a:p>
            <a:pPr>
              <a:lnSpc>
                <a:spcPct val="90000"/>
              </a:lnSpc>
            </a:pPr>
            <a:endParaRPr lang="en-GB"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CB8C8CE-A543-43F2-9FAF-F8E4CB27D195}" type="slidenum">
              <a:rPr lang="en-US"/>
              <a:pPr/>
              <a:t>22</a:t>
            </a:fld>
            <a:endParaRPr lang="en-US"/>
          </a:p>
        </p:txBody>
      </p:sp>
      <p:sp>
        <p:nvSpPr>
          <p:cNvPr id="154626" name="Rectangle 2"/>
          <p:cNvSpPr>
            <a:spLocks noGrp="1" noChangeArrowheads="1"/>
          </p:cNvSpPr>
          <p:nvPr>
            <p:ph type="title"/>
          </p:nvPr>
        </p:nvSpPr>
        <p:spPr/>
        <p:txBody>
          <a:bodyPr/>
          <a:lstStyle/>
          <a:p>
            <a:r>
              <a:rPr lang="en-US" b="1"/>
              <a:t>APT Background</a:t>
            </a:r>
          </a:p>
        </p:txBody>
      </p:sp>
      <p:sp>
        <p:nvSpPr>
          <p:cNvPr id="154627" name="Rectangle 3"/>
          <p:cNvSpPr>
            <a:spLocks noGrp="1" noChangeArrowheads="1"/>
          </p:cNvSpPr>
          <p:nvPr>
            <p:ph type="body" idx="1"/>
          </p:nvPr>
        </p:nvSpPr>
        <p:spPr/>
        <p:txBody>
          <a:bodyPr/>
          <a:lstStyle/>
          <a:p>
            <a:pPr>
              <a:lnSpc>
                <a:spcPct val="90000"/>
              </a:lnSpc>
            </a:pPr>
            <a:r>
              <a:rPr lang="en-US" b="1" i="1"/>
              <a:t>Arbitrage pricing theory (APT)</a:t>
            </a:r>
            <a:r>
              <a:rPr lang="en-US"/>
              <a:t> states that a number of distinct factors determine the market return</a:t>
            </a:r>
          </a:p>
          <a:p>
            <a:pPr lvl="1">
              <a:lnSpc>
                <a:spcPct val="90000"/>
              </a:lnSpc>
            </a:pPr>
            <a:r>
              <a:rPr lang="en-US"/>
              <a:t>Roll and Ross state that a security’s long-run return is a function of changes in:</a:t>
            </a:r>
          </a:p>
          <a:p>
            <a:pPr lvl="2">
              <a:lnSpc>
                <a:spcPct val="90000"/>
              </a:lnSpc>
            </a:pPr>
            <a:r>
              <a:rPr lang="en-US"/>
              <a:t>Inflation</a:t>
            </a:r>
          </a:p>
          <a:p>
            <a:pPr lvl="2">
              <a:lnSpc>
                <a:spcPct val="90000"/>
              </a:lnSpc>
            </a:pPr>
            <a:r>
              <a:rPr lang="en-US"/>
              <a:t>Industrial production</a:t>
            </a:r>
          </a:p>
          <a:p>
            <a:pPr lvl="2">
              <a:lnSpc>
                <a:spcPct val="90000"/>
              </a:lnSpc>
            </a:pPr>
            <a:r>
              <a:rPr lang="en-US"/>
              <a:t>Risk premiums</a:t>
            </a:r>
          </a:p>
          <a:p>
            <a:pPr lvl="2">
              <a:lnSpc>
                <a:spcPct val="90000"/>
              </a:lnSpc>
            </a:pPr>
            <a:r>
              <a:rPr lang="en-US"/>
              <a:t>The slope of the term structure of interest rates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wipe(up)">
                                      <p:cBhvr>
                                        <p:cTn id="7" dur="500"/>
                                        <p:tgtEl>
                                          <p:spTgt spid="154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4627">
                                            <p:txEl>
                                              <p:pRg st="1" end="1"/>
                                            </p:txEl>
                                          </p:spTgt>
                                        </p:tgtEl>
                                        <p:attrNameLst>
                                          <p:attrName>style.visibility</p:attrName>
                                        </p:attrNameLst>
                                      </p:cBhvr>
                                      <p:to>
                                        <p:strVal val="visible"/>
                                      </p:to>
                                    </p:set>
                                    <p:animEffect transition="in" filter="wipe(up)">
                                      <p:cBhvr>
                                        <p:cTn id="12" dur="500"/>
                                        <p:tgtEl>
                                          <p:spTgt spid="154627">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54627">
                                            <p:txEl>
                                              <p:pRg st="2" end="2"/>
                                            </p:txEl>
                                          </p:spTgt>
                                        </p:tgtEl>
                                        <p:attrNameLst>
                                          <p:attrName>style.visibility</p:attrName>
                                        </p:attrNameLst>
                                      </p:cBhvr>
                                      <p:to>
                                        <p:strVal val="visible"/>
                                      </p:to>
                                    </p:set>
                                    <p:animEffect transition="in" filter="wipe(up)">
                                      <p:cBhvr>
                                        <p:cTn id="15" dur="500"/>
                                        <p:tgtEl>
                                          <p:spTgt spid="154627">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54627">
                                            <p:txEl>
                                              <p:pRg st="3" end="3"/>
                                            </p:txEl>
                                          </p:spTgt>
                                        </p:tgtEl>
                                        <p:attrNameLst>
                                          <p:attrName>style.visibility</p:attrName>
                                        </p:attrNameLst>
                                      </p:cBhvr>
                                      <p:to>
                                        <p:strVal val="visible"/>
                                      </p:to>
                                    </p:set>
                                    <p:animEffect transition="in" filter="wipe(up)">
                                      <p:cBhvr>
                                        <p:cTn id="18" dur="500"/>
                                        <p:tgtEl>
                                          <p:spTgt spid="154627">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54627">
                                            <p:txEl>
                                              <p:pRg st="4" end="4"/>
                                            </p:txEl>
                                          </p:spTgt>
                                        </p:tgtEl>
                                        <p:attrNameLst>
                                          <p:attrName>style.visibility</p:attrName>
                                        </p:attrNameLst>
                                      </p:cBhvr>
                                      <p:to>
                                        <p:strVal val="visible"/>
                                      </p:to>
                                    </p:set>
                                    <p:animEffect transition="in" filter="wipe(up)">
                                      <p:cBhvr>
                                        <p:cTn id="21" dur="500"/>
                                        <p:tgtEl>
                                          <p:spTgt spid="154627">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54627">
                                            <p:txEl>
                                              <p:pRg st="5" end="5"/>
                                            </p:txEl>
                                          </p:spTgt>
                                        </p:tgtEl>
                                        <p:attrNameLst>
                                          <p:attrName>style.visibility</p:attrName>
                                        </p:attrNameLst>
                                      </p:cBhvr>
                                      <p:to>
                                        <p:strVal val="visible"/>
                                      </p:to>
                                    </p:set>
                                    <p:animEffect transition="in" filter="wipe(up)">
                                      <p:cBhvr>
                                        <p:cTn id="24" dur="500"/>
                                        <p:tgtEl>
                                          <p:spTgt spid="154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0486F01-6506-4861-A906-196551B3704D}" type="slidenum">
              <a:rPr lang="en-US"/>
              <a:pPr/>
              <a:t>23</a:t>
            </a:fld>
            <a:endParaRPr lang="en-US"/>
          </a:p>
        </p:txBody>
      </p:sp>
      <p:sp>
        <p:nvSpPr>
          <p:cNvPr id="155650" name="Rectangle 2"/>
          <p:cNvSpPr>
            <a:spLocks noGrp="1" noChangeArrowheads="1"/>
          </p:cNvSpPr>
          <p:nvPr>
            <p:ph type="title"/>
          </p:nvPr>
        </p:nvSpPr>
        <p:spPr/>
        <p:txBody>
          <a:bodyPr/>
          <a:lstStyle/>
          <a:p>
            <a:r>
              <a:rPr lang="en-US" b="1"/>
              <a:t>APT Background (cont’d)</a:t>
            </a:r>
          </a:p>
        </p:txBody>
      </p:sp>
      <p:sp>
        <p:nvSpPr>
          <p:cNvPr id="155651" name="Rectangle 3"/>
          <p:cNvSpPr>
            <a:spLocks noGrp="1" noChangeArrowheads="1"/>
          </p:cNvSpPr>
          <p:nvPr>
            <p:ph type="body" idx="1"/>
          </p:nvPr>
        </p:nvSpPr>
        <p:spPr/>
        <p:txBody>
          <a:bodyPr/>
          <a:lstStyle/>
          <a:p>
            <a:r>
              <a:rPr lang="en-US"/>
              <a:t>Not all analysts are concerned with the same set of economic information</a:t>
            </a:r>
          </a:p>
          <a:p>
            <a:pPr lvl="1"/>
            <a:r>
              <a:rPr lang="en-US"/>
              <a:t>A single market measure such as beta does not capture all the information relevant to the price of a stock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wipe(up)">
                                      <p:cBhvr>
                                        <p:cTn id="7" dur="500"/>
                                        <p:tgtEl>
                                          <p:spTgt spid="155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5651">
                                            <p:txEl>
                                              <p:pRg st="1" end="1"/>
                                            </p:txEl>
                                          </p:spTgt>
                                        </p:tgtEl>
                                        <p:attrNameLst>
                                          <p:attrName>style.visibility</p:attrName>
                                        </p:attrNameLst>
                                      </p:cBhvr>
                                      <p:to>
                                        <p:strVal val="visible"/>
                                      </p:to>
                                    </p:set>
                                    <p:animEffect transition="in" filter="wipe(up)">
                                      <p:cBhvr>
                                        <p:cTn id="12" dur="500"/>
                                        <p:tgtEl>
                                          <p:spTgt spid="1556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bldLvl="2"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7071E349-7029-48A3-9A24-4FD13D94DAA0}" type="slidenum">
              <a:rPr lang="en-US"/>
              <a:pPr/>
              <a:t>24</a:t>
            </a:fld>
            <a:endParaRPr lang="en-US"/>
          </a:p>
        </p:txBody>
      </p:sp>
      <p:sp>
        <p:nvSpPr>
          <p:cNvPr id="231426" name="Rectangle 2"/>
          <p:cNvSpPr>
            <a:spLocks noGrp="1" noChangeArrowheads="1"/>
          </p:cNvSpPr>
          <p:nvPr>
            <p:ph type="title"/>
          </p:nvPr>
        </p:nvSpPr>
        <p:spPr/>
        <p:txBody>
          <a:bodyPr/>
          <a:lstStyle/>
          <a:p>
            <a:r>
              <a:rPr lang="en-US"/>
              <a:t>Arbitrage Pricing Theory (APT)</a:t>
            </a:r>
          </a:p>
        </p:txBody>
      </p:sp>
      <p:sp>
        <p:nvSpPr>
          <p:cNvPr id="231427" name="Rectangle 3"/>
          <p:cNvSpPr>
            <a:spLocks noGrp="1" noChangeArrowheads="1"/>
          </p:cNvSpPr>
          <p:nvPr>
            <p:ph type="body" idx="1"/>
          </p:nvPr>
        </p:nvSpPr>
        <p:spPr/>
        <p:txBody>
          <a:bodyPr/>
          <a:lstStyle/>
          <a:p>
            <a:r>
              <a:rPr lang="en-US"/>
              <a:t>CAPM is criticized because of the difficulties in selecting a proxy for the market portfolio as a benchmark</a:t>
            </a:r>
          </a:p>
          <a:p>
            <a:r>
              <a:rPr lang="en-US"/>
              <a:t>An alternative pricing theory with fewer assumptions was developed:</a:t>
            </a:r>
          </a:p>
          <a:p>
            <a:r>
              <a:rPr lang="en-US"/>
              <a:t>Arbitrage Pricing Theory</a:t>
            </a:r>
          </a:p>
        </p:txBody>
      </p:sp>
      <p:pic>
        <p:nvPicPr>
          <p:cNvPr id="231428" name="Picture 4"/>
          <p:cNvPicPr>
            <a:picLocks noChangeAspect="1" noChangeArrowheads="1"/>
          </p:cNvPicPr>
          <p:nvPr/>
        </p:nvPicPr>
        <p:blipFill>
          <a:blip r:embed="rId2" cstate="print"/>
          <a:srcRect/>
          <a:stretch>
            <a:fillRect/>
          </a:stretch>
        </p:blipFill>
        <p:spPr bwMode="auto">
          <a:xfrm>
            <a:off x="8451850" y="6291263"/>
            <a:ext cx="685800" cy="566737"/>
          </a:xfrm>
          <a:prstGeom prst="rect">
            <a:avLst/>
          </a:prstGeom>
          <a:noFill/>
          <a:ln w="9525">
            <a:noFill/>
            <a:miter lim="800000"/>
            <a:headEnd/>
            <a:tailEnd/>
          </a:ln>
          <a:effec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14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1427">
                                            <p:txEl>
                                              <p:pRg st="2" end="2"/>
                                            </p:txEl>
                                          </p:spTgt>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499"/>
                                          </p:stCondLst>
                                        </p:cTn>
                                        <p:tgtEl>
                                          <p:spTgt spid="2314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7895898-72D5-444E-8E02-A3A8A1EBF3CD}" type="slidenum">
              <a:rPr lang="en-US"/>
              <a:pPr/>
              <a:t>25</a:t>
            </a:fld>
            <a:endParaRPr lang="en-US"/>
          </a:p>
        </p:txBody>
      </p:sp>
      <p:sp>
        <p:nvSpPr>
          <p:cNvPr id="365570" name="Rectangle 2"/>
          <p:cNvSpPr>
            <a:spLocks noGrp="1" noChangeArrowheads="1"/>
          </p:cNvSpPr>
          <p:nvPr>
            <p:ph type="title"/>
          </p:nvPr>
        </p:nvSpPr>
        <p:spPr>
          <a:xfrm>
            <a:off x="0" y="0"/>
            <a:ext cx="9144000" cy="1143000"/>
          </a:xfrm>
          <a:noFill/>
          <a:ln/>
        </p:spPr>
        <p:txBody>
          <a:bodyPr lIns="90488" tIns="44450" rIns="90488" bIns="44450"/>
          <a:lstStyle/>
          <a:p>
            <a:r>
              <a:rPr lang="en-US"/>
              <a:t>Arbitrage Pricing Theory - APT</a:t>
            </a:r>
          </a:p>
        </p:txBody>
      </p:sp>
      <p:sp>
        <p:nvSpPr>
          <p:cNvPr id="365571" name="Rectangle 3"/>
          <p:cNvSpPr>
            <a:spLocks noGrp="1" noChangeArrowheads="1"/>
          </p:cNvSpPr>
          <p:nvPr>
            <p:ph type="body" idx="1"/>
          </p:nvPr>
        </p:nvSpPr>
        <p:spPr>
          <a:xfrm>
            <a:off x="685800" y="1276350"/>
            <a:ext cx="7772400" cy="4819650"/>
          </a:xfrm>
          <a:noFill/>
          <a:ln/>
        </p:spPr>
        <p:txBody>
          <a:bodyPr lIns="90488" tIns="44450" rIns="90488" bIns="44450"/>
          <a:lstStyle/>
          <a:p>
            <a:pPr>
              <a:buFont typeface="Monotype Sorts" pitchFamily="2" charset="2"/>
              <a:buNone/>
            </a:pPr>
            <a:r>
              <a:rPr lang="en-US"/>
              <a:t>Three major assumptions:</a:t>
            </a:r>
          </a:p>
          <a:p>
            <a:pPr>
              <a:buFont typeface="Monotype Sorts" pitchFamily="2" charset="2"/>
              <a:buNone/>
            </a:pPr>
            <a:r>
              <a:rPr lang="en-US"/>
              <a:t>	1. Capital markets are perfectly competitive</a:t>
            </a:r>
          </a:p>
          <a:p>
            <a:pPr>
              <a:buFont typeface="Monotype Sorts" pitchFamily="2" charset="2"/>
              <a:buNone/>
            </a:pPr>
            <a:r>
              <a:rPr lang="en-US"/>
              <a:t>	2. Investors always prefer more wealth to less wealth with certainty</a:t>
            </a:r>
          </a:p>
          <a:p>
            <a:pPr>
              <a:buFont typeface="Monotype Sorts" pitchFamily="2" charset="2"/>
              <a:buNone/>
            </a:pPr>
            <a:r>
              <a:rPr lang="en-US"/>
              <a:t>	3. The stochastic process generating asset returns can be expressed as a linear function of a set of </a:t>
            </a:r>
            <a:r>
              <a:rPr lang="en-US" i="1"/>
              <a:t>K</a:t>
            </a:r>
            <a:r>
              <a:rPr lang="en-US"/>
              <a:t> factors or indexes </a:t>
            </a:r>
          </a:p>
        </p:txBody>
      </p:sp>
      <p:pic>
        <p:nvPicPr>
          <p:cNvPr id="365572" name="Picture 4"/>
          <p:cNvPicPr>
            <a:picLocks noChangeAspect="1" noChangeArrowheads="1"/>
          </p:cNvPicPr>
          <p:nvPr/>
        </p:nvPicPr>
        <p:blipFill>
          <a:blip r:embed="rId3" cstate="print"/>
          <a:srcRect/>
          <a:stretch>
            <a:fillRect/>
          </a:stretch>
        </p:blipFill>
        <p:spPr bwMode="auto">
          <a:xfrm>
            <a:off x="8451850" y="6291263"/>
            <a:ext cx="685800" cy="566737"/>
          </a:xfrm>
          <a:prstGeom prst="rect">
            <a:avLst/>
          </a:prstGeom>
          <a:noFill/>
          <a:ln w="9525">
            <a:noFill/>
            <a:miter lim="800000"/>
            <a:headEnd/>
            <a:tailEnd/>
          </a:ln>
          <a:effec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5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55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55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5571">
                                            <p:txEl>
                                              <p:pRg st="3" end="3"/>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3655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3172E255-3A7E-4FC6-AAE1-3BBAA3CA2D94}" type="slidenum">
              <a:rPr lang="en-US"/>
              <a:pPr/>
              <a:t>26</a:t>
            </a:fld>
            <a:endParaRPr lang="en-US"/>
          </a:p>
        </p:txBody>
      </p:sp>
      <p:sp>
        <p:nvSpPr>
          <p:cNvPr id="373762" name="Rectangle 2"/>
          <p:cNvSpPr>
            <a:spLocks noGrp="1" noChangeArrowheads="1"/>
          </p:cNvSpPr>
          <p:nvPr>
            <p:ph type="title"/>
          </p:nvPr>
        </p:nvSpPr>
        <p:spPr>
          <a:xfrm>
            <a:off x="685800" y="0"/>
            <a:ext cx="7772400" cy="1143000"/>
          </a:xfrm>
        </p:spPr>
        <p:txBody>
          <a:bodyPr/>
          <a:lstStyle/>
          <a:p>
            <a:r>
              <a:rPr lang="en-US" dirty="0"/>
              <a:t>Arbitrage Pricing Theory (APT)</a:t>
            </a:r>
          </a:p>
        </p:txBody>
      </p:sp>
      <p:sp>
        <p:nvSpPr>
          <p:cNvPr id="373763" name="Rectangle 3"/>
          <p:cNvSpPr>
            <a:spLocks noGrp="1" noChangeArrowheads="1"/>
          </p:cNvSpPr>
          <p:nvPr>
            <p:ph type="body" idx="1"/>
          </p:nvPr>
        </p:nvSpPr>
        <p:spPr>
          <a:xfrm>
            <a:off x="1371600" y="1676400"/>
            <a:ext cx="7543800" cy="3886200"/>
          </a:xfrm>
        </p:spPr>
        <p:txBody>
          <a:bodyPr/>
          <a:lstStyle/>
          <a:p>
            <a:pPr>
              <a:lnSpc>
                <a:spcPct val="90000"/>
              </a:lnSpc>
              <a:buFont typeface="Monotype Sorts" pitchFamily="2" charset="2"/>
              <a:buNone/>
            </a:pPr>
            <a:r>
              <a:rPr lang="en-US" sz="2400" dirty="0"/>
              <a:t>       For </a:t>
            </a:r>
            <a:r>
              <a:rPr lang="en-US" sz="2400" i="1" dirty="0" err="1"/>
              <a:t>i</a:t>
            </a:r>
            <a:r>
              <a:rPr lang="en-US" sz="2400" dirty="0"/>
              <a:t> = 1 to N where:  </a:t>
            </a:r>
            <a:endParaRPr lang="en-US" sz="2800" dirty="0"/>
          </a:p>
          <a:p>
            <a:pPr>
              <a:lnSpc>
                <a:spcPct val="90000"/>
              </a:lnSpc>
              <a:buFont typeface="Monotype Sorts" pitchFamily="2" charset="2"/>
              <a:buNone/>
            </a:pPr>
            <a:r>
              <a:rPr lang="en-US" sz="2400" dirty="0"/>
              <a:t>= return on asset </a:t>
            </a:r>
            <a:r>
              <a:rPr lang="en-US" sz="2400" i="1" dirty="0" err="1"/>
              <a:t>i</a:t>
            </a:r>
            <a:r>
              <a:rPr lang="en-US" sz="2400" dirty="0"/>
              <a:t> during a specified time period</a:t>
            </a:r>
          </a:p>
          <a:p>
            <a:pPr>
              <a:lnSpc>
                <a:spcPct val="90000"/>
              </a:lnSpc>
              <a:buFont typeface="Monotype Sorts" pitchFamily="2" charset="2"/>
              <a:buNone/>
            </a:pPr>
            <a:r>
              <a:rPr lang="en-US" sz="2400" dirty="0"/>
              <a:t>= expected return for asset </a:t>
            </a:r>
            <a:r>
              <a:rPr lang="en-US" sz="2400" i="1" dirty="0" err="1"/>
              <a:t>i</a:t>
            </a:r>
            <a:endParaRPr lang="en-US" sz="2400" i="1" dirty="0"/>
          </a:p>
          <a:p>
            <a:pPr>
              <a:lnSpc>
                <a:spcPct val="90000"/>
              </a:lnSpc>
              <a:buFont typeface="Monotype Sorts" pitchFamily="2" charset="2"/>
              <a:buNone/>
            </a:pPr>
            <a:r>
              <a:rPr lang="en-US" sz="2400" i="1" dirty="0"/>
              <a:t>= </a:t>
            </a:r>
            <a:r>
              <a:rPr lang="en-US" sz="2400" dirty="0"/>
              <a:t>reaction in asset </a:t>
            </a:r>
            <a:r>
              <a:rPr lang="en-US" sz="2400" i="1" dirty="0" err="1"/>
              <a:t>i</a:t>
            </a:r>
            <a:r>
              <a:rPr lang="en-US" sz="2400" dirty="0" err="1"/>
              <a:t>’s</a:t>
            </a:r>
            <a:r>
              <a:rPr lang="en-US" sz="2400" dirty="0"/>
              <a:t> returns to movements in a common factor</a:t>
            </a:r>
          </a:p>
          <a:p>
            <a:pPr>
              <a:lnSpc>
                <a:spcPct val="90000"/>
              </a:lnSpc>
              <a:buFont typeface="Monotype Sorts" pitchFamily="2" charset="2"/>
              <a:buNone/>
            </a:pPr>
            <a:r>
              <a:rPr lang="en-US" sz="2400" dirty="0"/>
              <a:t>= a common factor with a zero mean that influences the returns on all assets</a:t>
            </a:r>
          </a:p>
          <a:p>
            <a:pPr>
              <a:lnSpc>
                <a:spcPct val="90000"/>
              </a:lnSpc>
              <a:buFont typeface="Monotype Sorts" pitchFamily="2" charset="2"/>
              <a:buNone/>
            </a:pPr>
            <a:r>
              <a:rPr lang="en-US" sz="2400" dirty="0"/>
              <a:t>= a unique effect on asset </a:t>
            </a:r>
            <a:r>
              <a:rPr lang="en-US" sz="2400" i="1" dirty="0" err="1"/>
              <a:t>i</a:t>
            </a:r>
            <a:r>
              <a:rPr lang="en-US" sz="2400" dirty="0" err="1"/>
              <a:t>’s</a:t>
            </a:r>
            <a:r>
              <a:rPr lang="en-US" sz="2400" dirty="0"/>
              <a:t> return that, by assumption, is completely diversifiable in large portfolios and has a mean of zero</a:t>
            </a:r>
          </a:p>
          <a:p>
            <a:pPr>
              <a:lnSpc>
                <a:spcPct val="90000"/>
              </a:lnSpc>
              <a:buFont typeface="Monotype Sorts" pitchFamily="2" charset="2"/>
              <a:buNone/>
            </a:pPr>
            <a:r>
              <a:rPr lang="en-US" sz="2400" dirty="0"/>
              <a:t>= number of </a:t>
            </a:r>
            <a:r>
              <a:rPr lang="en-US" sz="2400" dirty="0" smtClean="0"/>
              <a:t>assets</a:t>
            </a:r>
          </a:p>
          <a:p>
            <a:pPr>
              <a:lnSpc>
                <a:spcPct val="90000"/>
              </a:lnSpc>
              <a:buNone/>
            </a:pPr>
            <a:r>
              <a:rPr lang="en-US" sz="2400" dirty="0" smtClean="0"/>
              <a:t> Multiple factors expected to have an impact on all </a:t>
            </a:r>
            <a:r>
              <a:rPr lang="en-US" sz="2400" dirty="0" smtClean="0"/>
              <a:t>assets</a:t>
            </a:r>
            <a:endParaRPr lang="en-US" sz="2400" dirty="0"/>
          </a:p>
        </p:txBody>
      </p:sp>
      <p:graphicFrame>
        <p:nvGraphicFramePr>
          <p:cNvPr id="373764" name="Object 4"/>
          <p:cNvGraphicFramePr>
            <a:graphicFrameLocks noChangeAspect="1"/>
          </p:cNvGraphicFramePr>
          <p:nvPr/>
        </p:nvGraphicFramePr>
        <p:xfrm>
          <a:off x="1371600" y="1066800"/>
          <a:ext cx="7391400" cy="773113"/>
        </p:xfrm>
        <a:graphic>
          <a:graphicData uri="http://schemas.openxmlformats.org/presentationml/2006/ole">
            <p:oleObj spid="_x0000_s373764" name="Equation" r:id="rId3" imgW="2184120" imgH="228600" progId="Equation.3">
              <p:embed/>
            </p:oleObj>
          </a:graphicData>
        </a:graphic>
      </p:graphicFrame>
      <p:sp>
        <p:nvSpPr>
          <p:cNvPr id="373765" name="Text Box 5"/>
          <p:cNvSpPr txBox="1">
            <a:spLocks noChangeArrowheads="1"/>
          </p:cNvSpPr>
          <p:nvPr/>
        </p:nvSpPr>
        <p:spPr bwMode="auto">
          <a:xfrm>
            <a:off x="914400" y="2057400"/>
            <a:ext cx="685800" cy="1443038"/>
          </a:xfrm>
          <a:prstGeom prst="rect">
            <a:avLst/>
          </a:prstGeom>
          <a:noFill/>
          <a:ln w="12700">
            <a:noFill/>
            <a:miter lim="800000"/>
            <a:headEnd type="none" w="sm" len="sm"/>
            <a:tailEnd type="none" w="sm" len="sm"/>
          </a:ln>
          <a:effectLst/>
        </p:spPr>
        <p:txBody>
          <a:bodyPr>
            <a:spAutoFit/>
          </a:bodyPr>
          <a:lstStyle/>
          <a:p>
            <a:pPr algn="ctr">
              <a:lnSpc>
                <a:spcPct val="90000"/>
              </a:lnSpc>
              <a:spcBef>
                <a:spcPct val="50000"/>
              </a:spcBef>
            </a:pPr>
            <a:r>
              <a:rPr lang="en-US"/>
              <a:t>R</a:t>
            </a:r>
            <a:r>
              <a:rPr lang="en-US" i="1" baseline="-25000"/>
              <a:t>i</a:t>
            </a:r>
            <a:endParaRPr lang="en-US"/>
          </a:p>
          <a:p>
            <a:pPr algn="ctr">
              <a:lnSpc>
                <a:spcPct val="90000"/>
              </a:lnSpc>
              <a:spcBef>
                <a:spcPct val="50000"/>
              </a:spcBef>
            </a:pPr>
            <a:r>
              <a:rPr lang="en-US"/>
              <a:t>E</a:t>
            </a:r>
            <a:r>
              <a:rPr lang="en-US" i="1" baseline="-25000"/>
              <a:t>i</a:t>
            </a:r>
          </a:p>
          <a:p>
            <a:pPr algn="ctr">
              <a:lnSpc>
                <a:spcPct val="90000"/>
              </a:lnSpc>
              <a:spcBef>
                <a:spcPct val="50000"/>
              </a:spcBef>
            </a:pPr>
            <a:r>
              <a:rPr lang="en-US"/>
              <a:t>b</a:t>
            </a:r>
            <a:r>
              <a:rPr lang="en-US" i="1" baseline="-25000"/>
              <a:t>ik</a:t>
            </a:r>
          </a:p>
        </p:txBody>
      </p:sp>
      <p:graphicFrame>
        <p:nvGraphicFramePr>
          <p:cNvPr id="373766" name="Object 6"/>
          <p:cNvGraphicFramePr>
            <a:graphicFrameLocks noChangeAspect="1"/>
          </p:cNvGraphicFramePr>
          <p:nvPr/>
        </p:nvGraphicFramePr>
        <p:xfrm>
          <a:off x="914400" y="3341687"/>
          <a:ext cx="595313" cy="773113"/>
        </p:xfrm>
        <a:graphic>
          <a:graphicData uri="http://schemas.openxmlformats.org/presentationml/2006/ole">
            <p:oleObj spid="_x0000_s373766" name="Equation" r:id="rId4" imgW="177480" imgH="228600" progId="Equation.3">
              <p:embed/>
            </p:oleObj>
          </a:graphicData>
        </a:graphic>
      </p:graphicFrame>
      <p:graphicFrame>
        <p:nvGraphicFramePr>
          <p:cNvPr id="373767" name="Object 7"/>
          <p:cNvGraphicFramePr>
            <a:graphicFrameLocks noChangeAspect="1"/>
          </p:cNvGraphicFramePr>
          <p:nvPr/>
        </p:nvGraphicFramePr>
        <p:xfrm>
          <a:off x="990600" y="4419600"/>
          <a:ext cx="509588" cy="773113"/>
        </p:xfrm>
        <a:graphic>
          <a:graphicData uri="http://schemas.openxmlformats.org/presentationml/2006/ole">
            <p:oleObj spid="_x0000_s373767" name="Equation" r:id="rId5" imgW="152280" imgH="228600" progId="Equation.3">
              <p:embed/>
            </p:oleObj>
          </a:graphicData>
        </a:graphic>
      </p:graphicFrame>
      <p:sp>
        <p:nvSpPr>
          <p:cNvPr id="373768" name="Text Box 8"/>
          <p:cNvSpPr txBox="1">
            <a:spLocks noChangeArrowheads="1"/>
          </p:cNvSpPr>
          <p:nvPr/>
        </p:nvSpPr>
        <p:spPr bwMode="auto">
          <a:xfrm>
            <a:off x="990600" y="5334000"/>
            <a:ext cx="533400" cy="457200"/>
          </a:xfrm>
          <a:prstGeom prst="rect">
            <a:avLst/>
          </a:prstGeom>
          <a:noFill/>
          <a:ln w="12700">
            <a:noFill/>
            <a:miter lim="800000"/>
            <a:headEnd type="none" w="sm" len="sm"/>
            <a:tailEnd type="none" w="sm" len="sm"/>
          </a:ln>
          <a:effectLst/>
        </p:spPr>
        <p:txBody>
          <a:bodyPr>
            <a:spAutoFit/>
          </a:bodyPr>
          <a:lstStyle/>
          <a:p>
            <a:pPr algn="ctr">
              <a:spcBef>
                <a:spcPct val="50000"/>
              </a:spcBef>
            </a:pPr>
            <a:r>
              <a:rPr lang="en-US" dirty="0">
                <a:latin typeface="Arial" pitchFamily="34" charset="0"/>
              </a:rPr>
              <a:t>N</a:t>
            </a:r>
          </a:p>
        </p:txBody>
      </p:sp>
      <p:pic>
        <p:nvPicPr>
          <p:cNvPr id="373769" name="Picture 9"/>
          <p:cNvPicPr>
            <a:picLocks noChangeAspect="1" noChangeArrowheads="1"/>
          </p:cNvPicPr>
          <p:nvPr/>
        </p:nvPicPr>
        <p:blipFill>
          <a:blip r:embed="rId6" cstate="print"/>
          <a:srcRect/>
          <a:stretch>
            <a:fillRect/>
          </a:stretch>
        </p:blipFill>
        <p:spPr bwMode="auto">
          <a:xfrm>
            <a:off x="8451850" y="6291263"/>
            <a:ext cx="685800" cy="566737"/>
          </a:xfrm>
          <a:prstGeom prst="rect">
            <a:avLst/>
          </a:prstGeom>
          <a:noFill/>
          <a:ln w="9525">
            <a:noFill/>
            <a:miter lim="800000"/>
            <a:headEnd/>
            <a:tailEnd/>
          </a:ln>
          <a:effectLst/>
        </p:spPr>
      </p:pic>
      <p:graphicFrame>
        <p:nvGraphicFramePr>
          <p:cNvPr id="2" name="Object 8"/>
          <p:cNvGraphicFramePr>
            <a:graphicFrameLocks noChangeAspect="1"/>
          </p:cNvGraphicFramePr>
          <p:nvPr/>
        </p:nvGraphicFramePr>
        <p:xfrm>
          <a:off x="914400" y="5627687"/>
          <a:ext cx="595313" cy="773113"/>
        </p:xfrm>
        <a:graphic>
          <a:graphicData uri="http://schemas.openxmlformats.org/presentationml/2006/ole">
            <p:oleObj spid="_x0000_s373768" name="Equation" r:id="rId7" imgW="177480" imgH="228600" progId="Equation.3">
              <p:embed/>
            </p:oleObj>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3737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C01B3935-B33A-409C-9D91-14B057C85E52}" type="slidenum">
              <a:rPr lang="en-US"/>
              <a:pPr/>
              <a:t>27</a:t>
            </a:fld>
            <a:endParaRPr lang="en-US"/>
          </a:p>
        </p:txBody>
      </p:sp>
      <p:sp>
        <p:nvSpPr>
          <p:cNvPr id="380930" name="Rectangle 2"/>
          <p:cNvSpPr>
            <a:spLocks noGrp="1" noChangeArrowheads="1"/>
          </p:cNvSpPr>
          <p:nvPr>
            <p:ph type="title"/>
          </p:nvPr>
        </p:nvSpPr>
        <p:spPr>
          <a:xfrm>
            <a:off x="685800" y="228600"/>
            <a:ext cx="7772400" cy="1143000"/>
          </a:xfrm>
        </p:spPr>
        <p:txBody>
          <a:bodyPr/>
          <a:lstStyle/>
          <a:p>
            <a:r>
              <a:rPr lang="en-US" dirty="0"/>
              <a:t>Arbitrage Pricing Theory (APT)</a:t>
            </a:r>
          </a:p>
        </p:txBody>
      </p:sp>
      <p:sp>
        <p:nvSpPr>
          <p:cNvPr id="380931" name="Rectangle 3"/>
          <p:cNvSpPr>
            <a:spLocks noGrp="1" noChangeArrowheads="1"/>
          </p:cNvSpPr>
          <p:nvPr>
            <p:ph type="body" idx="4294967295"/>
          </p:nvPr>
        </p:nvSpPr>
        <p:spPr>
          <a:xfrm>
            <a:off x="685800" y="1447800"/>
            <a:ext cx="7772400" cy="4114800"/>
          </a:xfrm>
        </p:spPr>
        <p:txBody>
          <a:bodyPr/>
          <a:lstStyle/>
          <a:p>
            <a:pPr>
              <a:buFont typeface="Monotype Sorts" pitchFamily="2" charset="2"/>
              <a:buNone/>
            </a:pPr>
            <a:r>
              <a:rPr lang="en-US" dirty="0"/>
              <a:t>Multiple factors expected to have an impact on all assets:</a:t>
            </a:r>
          </a:p>
          <a:p>
            <a:pPr lvl="1"/>
            <a:r>
              <a:rPr lang="en-US" dirty="0"/>
              <a:t>Inflation</a:t>
            </a:r>
          </a:p>
          <a:p>
            <a:pPr lvl="1"/>
            <a:r>
              <a:rPr lang="en-US" dirty="0"/>
              <a:t>Growth in GNP</a:t>
            </a:r>
          </a:p>
          <a:p>
            <a:pPr lvl="1"/>
            <a:r>
              <a:rPr lang="en-US" dirty="0"/>
              <a:t>Major political upheavals</a:t>
            </a:r>
          </a:p>
          <a:p>
            <a:pPr lvl="1"/>
            <a:r>
              <a:rPr lang="en-US" dirty="0"/>
              <a:t>Changes in interest rates</a:t>
            </a:r>
          </a:p>
          <a:p>
            <a:pPr lvl="1"/>
            <a:r>
              <a:rPr lang="en-US" dirty="0"/>
              <a:t>And many more….</a:t>
            </a:r>
          </a:p>
          <a:p>
            <a:pPr>
              <a:buFont typeface="Monotype Sorts" pitchFamily="2" charset="2"/>
              <a:buNone/>
            </a:pPr>
            <a:r>
              <a:rPr lang="en-US" dirty="0"/>
              <a:t>Contrast with CAPM insistence that only beta is relevant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2240B8F7-2793-4307-BEBD-486ADBA2172F}" type="slidenum">
              <a:rPr lang="en-US"/>
              <a:pPr/>
              <a:t>28</a:t>
            </a:fld>
            <a:endParaRPr lang="en-US"/>
          </a:p>
        </p:txBody>
      </p:sp>
      <p:sp>
        <p:nvSpPr>
          <p:cNvPr id="381954" name="Rectangle 2"/>
          <p:cNvSpPr>
            <a:spLocks noGrp="1" noChangeArrowheads="1"/>
          </p:cNvSpPr>
          <p:nvPr>
            <p:ph type="title"/>
          </p:nvPr>
        </p:nvSpPr>
        <p:spPr/>
        <p:txBody>
          <a:bodyPr/>
          <a:lstStyle/>
          <a:p>
            <a:r>
              <a:rPr lang="en-US"/>
              <a:t>Arbitrage Pricing Theory (APT)</a:t>
            </a:r>
          </a:p>
        </p:txBody>
      </p:sp>
      <p:sp>
        <p:nvSpPr>
          <p:cNvPr id="381955" name="Rectangle 3"/>
          <p:cNvSpPr>
            <a:spLocks noGrp="1" noChangeArrowheads="1"/>
          </p:cNvSpPr>
          <p:nvPr>
            <p:ph type="body" idx="4294967295"/>
          </p:nvPr>
        </p:nvSpPr>
        <p:spPr/>
        <p:txBody>
          <a:bodyPr/>
          <a:lstStyle/>
          <a:p>
            <a:pPr>
              <a:lnSpc>
                <a:spcPct val="90000"/>
              </a:lnSpc>
              <a:buFont typeface="Monotype Sorts" pitchFamily="2" charset="2"/>
              <a:buNone/>
            </a:pPr>
            <a:r>
              <a:rPr lang="en-US" sz="2800"/>
              <a:t>B</a:t>
            </a:r>
            <a:r>
              <a:rPr lang="en-US" sz="2800" i="1" baseline="-25000"/>
              <a:t>ik </a:t>
            </a:r>
            <a:r>
              <a:rPr lang="en-US" sz="2800"/>
              <a:t>determine how each asset reacts to this common factor</a:t>
            </a:r>
          </a:p>
          <a:p>
            <a:pPr>
              <a:lnSpc>
                <a:spcPct val="90000"/>
              </a:lnSpc>
              <a:buFont typeface="Monotype Sorts" pitchFamily="2" charset="2"/>
              <a:buNone/>
            </a:pPr>
            <a:r>
              <a:rPr lang="en-US" sz="2800"/>
              <a:t>Each asset may be affected by growth in GNP, but the effects will differ</a:t>
            </a:r>
          </a:p>
          <a:p>
            <a:pPr>
              <a:lnSpc>
                <a:spcPct val="90000"/>
              </a:lnSpc>
              <a:buFont typeface="Monotype Sorts" pitchFamily="2" charset="2"/>
              <a:buNone/>
            </a:pPr>
            <a:r>
              <a:rPr lang="en-US" sz="2800"/>
              <a:t>In application of the theory, the factors are not identified</a:t>
            </a:r>
          </a:p>
          <a:p>
            <a:pPr>
              <a:lnSpc>
                <a:spcPct val="90000"/>
              </a:lnSpc>
              <a:spcBef>
                <a:spcPct val="50000"/>
              </a:spcBef>
              <a:buFont typeface="Monotype Sorts" pitchFamily="2" charset="2"/>
              <a:buNone/>
            </a:pPr>
            <a:r>
              <a:rPr lang="en-US" sz="2800"/>
              <a:t>Similar to the CAPM, the unique effects are independent and will be diversified away in a large portfolio</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9137ADED-953F-48AC-BBA0-1D10208E49D0}" type="slidenum">
              <a:rPr lang="en-US"/>
              <a:pPr/>
              <a:t>29</a:t>
            </a:fld>
            <a:endParaRPr lang="en-US"/>
          </a:p>
        </p:txBody>
      </p:sp>
      <p:sp>
        <p:nvSpPr>
          <p:cNvPr id="382978" name="Rectangle 2"/>
          <p:cNvSpPr>
            <a:spLocks noGrp="1" noChangeArrowheads="1"/>
          </p:cNvSpPr>
          <p:nvPr>
            <p:ph type="title"/>
          </p:nvPr>
        </p:nvSpPr>
        <p:spPr/>
        <p:txBody>
          <a:bodyPr/>
          <a:lstStyle/>
          <a:p>
            <a:r>
              <a:rPr lang="en-US"/>
              <a:t>Arbitrage Pricing Theory (APT)</a:t>
            </a:r>
          </a:p>
        </p:txBody>
      </p:sp>
      <p:sp>
        <p:nvSpPr>
          <p:cNvPr id="382979" name="Rectangle 3"/>
          <p:cNvSpPr>
            <a:spLocks noGrp="1" noChangeArrowheads="1"/>
          </p:cNvSpPr>
          <p:nvPr>
            <p:ph type="body" idx="4294967295"/>
          </p:nvPr>
        </p:nvSpPr>
        <p:spPr/>
        <p:txBody>
          <a:bodyPr/>
          <a:lstStyle/>
          <a:p>
            <a:r>
              <a:rPr lang="en-US"/>
              <a:t>APT assumes that, in equilibrium, the return on a zero-investment, zero-systematic-risk portfolio is zero when the unique effects are diversified away</a:t>
            </a:r>
          </a:p>
          <a:p>
            <a:r>
              <a:rPr lang="en-US"/>
              <a:t>The expected return on any asset </a:t>
            </a:r>
            <a:r>
              <a:rPr lang="en-US" i="1"/>
              <a:t>i (E</a:t>
            </a:r>
            <a:r>
              <a:rPr lang="en-US" i="1" baseline="-25000"/>
              <a:t>i</a:t>
            </a:r>
            <a:r>
              <a:rPr lang="en-US" i="1"/>
              <a:t>)</a:t>
            </a:r>
            <a:r>
              <a:rPr lang="en-US"/>
              <a:t> can be expressed as: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A83CD79-7B5A-4014-B1C6-E406972D6042}" type="slidenum">
              <a:rPr lang="en-US"/>
              <a:pPr/>
              <a:t>3</a:t>
            </a:fld>
            <a:endParaRPr lang="en-US"/>
          </a:p>
        </p:txBody>
      </p:sp>
      <p:sp>
        <p:nvSpPr>
          <p:cNvPr id="269314" name="Rectangle 2"/>
          <p:cNvSpPr>
            <a:spLocks noGrp="1" noChangeArrowheads="1"/>
          </p:cNvSpPr>
          <p:nvPr>
            <p:ph type="title"/>
          </p:nvPr>
        </p:nvSpPr>
        <p:spPr>
          <a:xfrm>
            <a:off x="762000" y="228600"/>
            <a:ext cx="7391400" cy="838200"/>
          </a:xfrm>
        </p:spPr>
        <p:txBody>
          <a:bodyPr/>
          <a:lstStyle/>
          <a:p>
            <a:r>
              <a:rPr lang="en-US" sz="3200"/>
              <a:t>Capital Asset Pricing Model (CAPM)</a:t>
            </a:r>
            <a:endParaRPr lang="en-GB" sz="3200"/>
          </a:p>
        </p:txBody>
      </p:sp>
      <p:sp>
        <p:nvSpPr>
          <p:cNvPr id="269315" name="Rectangle 3"/>
          <p:cNvSpPr>
            <a:spLocks noGrp="1" noChangeArrowheads="1"/>
          </p:cNvSpPr>
          <p:nvPr>
            <p:ph type="body" idx="1"/>
          </p:nvPr>
        </p:nvSpPr>
        <p:spPr>
          <a:xfrm>
            <a:off x="685800" y="1447800"/>
            <a:ext cx="8077200" cy="4572000"/>
          </a:xfrm>
        </p:spPr>
        <p:txBody>
          <a:bodyPr/>
          <a:lstStyle/>
          <a:p>
            <a:pPr algn="just">
              <a:lnSpc>
                <a:spcPct val="90000"/>
              </a:lnSpc>
            </a:pPr>
            <a:r>
              <a:rPr lang="en-GB" sz="2800">
                <a:cs typeface="Times New Roman" pitchFamily="18" charset="0"/>
              </a:rPr>
              <a:t>The asset pricing models aim to use the concepts of portfolio valuation and market equilibrium in order to determine the market price for risk and appropriate measure of risk for a single asset.</a:t>
            </a:r>
          </a:p>
          <a:p>
            <a:pPr algn="just">
              <a:lnSpc>
                <a:spcPct val="90000"/>
              </a:lnSpc>
            </a:pPr>
            <a:r>
              <a:rPr lang="en-GB" sz="2800">
                <a:cs typeface="Times New Roman" pitchFamily="18" charset="0"/>
              </a:rPr>
              <a:t>Capital Asset Pricing Model (CAPM) has an observation that the returns on a financial asset increase with the risk. CAPM concerns two types of risk namely unsystematic and systematic risks. The central principle  of the CAPM is that, systematic risk, as measured by beta, is the only factor affecting the level of return. </a:t>
            </a:r>
            <a:endParaRPr lang="en-US" sz="2800">
              <a:cs typeface="Times New Roman" pitchFamily="18" charset="0"/>
            </a:endParaRPr>
          </a:p>
          <a:p>
            <a:pPr>
              <a:lnSpc>
                <a:spcPct val="90000"/>
              </a:lnSpc>
            </a:pPr>
            <a:endParaRPr lang="en-GB" sz="280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C75556D-91AE-48BD-B2FC-F18F17B1F588}" type="slidenum">
              <a:rPr lang="en-US"/>
              <a:pPr/>
              <a:t>30</a:t>
            </a:fld>
            <a:endParaRPr lang="en-US"/>
          </a:p>
        </p:txBody>
      </p:sp>
      <p:sp>
        <p:nvSpPr>
          <p:cNvPr id="302082" name="Rectangle 2"/>
          <p:cNvSpPr>
            <a:spLocks noGrp="1" noChangeArrowheads="1"/>
          </p:cNvSpPr>
          <p:nvPr>
            <p:ph type="title"/>
          </p:nvPr>
        </p:nvSpPr>
        <p:spPr>
          <a:xfrm>
            <a:off x="838200" y="381000"/>
            <a:ext cx="7620000" cy="762000"/>
          </a:xfrm>
        </p:spPr>
        <p:txBody>
          <a:bodyPr/>
          <a:lstStyle/>
          <a:p>
            <a:r>
              <a:rPr lang="en-GB" sz="2800"/>
              <a:t>Example-market risk</a:t>
            </a:r>
          </a:p>
        </p:txBody>
      </p:sp>
      <p:sp>
        <p:nvSpPr>
          <p:cNvPr id="302083" name="Rectangle 3"/>
          <p:cNvSpPr>
            <a:spLocks noGrp="1" noChangeArrowheads="1"/>
          </p:cNvSpPr>
          <p:nvPr>
            <p:ph type="body" idx="1"/>
          </p:nvPr>
        </p:nvSpPr>
        <p:spPr>
          <a:xfrm>
            <a:off x="457200" y="1295400"/>
            <a:ext cx="8153400" cy="4114800"/>
          </a:xfrm>
        </p:spPr>
        <p:txBody>
          <a:bodyPr/>
          <a:lstStyle/>
          <a:p>
            <a:pPr algn="just">
              <a:lnSpc>
                <a:spcPct val="90000"/>
              </a:lnSpc>
            </a:pPr>
            <a:r>
              <a:rPr lang="en-GB" sz="2800"/>
              <a:t>Suppose the risk free rate is 5%, the average investor has a risk-aversion coefficient of A</a:t>
            </a:r>
            <a:r>
              <a:rPr lang="en-GB" sz="2800" baseline="30000"/>
              <a:t>*</a:t>
            </a:r>
            <a:r>
              <a:rPr lang="en-GB" sz="2800"/>
              <a:t> is 2, and the st. dev. Of the market portfolio is 20%. </a:t>
            </a:r>
          </a:p>
          <a:p>
            <a:pPr algn="just">
              <a:lnSpc>
                <a:spcPct val="90000"/>
              </a:lnSpc>
            </a:pPr>
            <a:r>
              <a:rPr lang="en-GB" sz="2800"/>
              <a:t>A) Calculate the market risk premium.</a:t>
            </a:r>
          </a:p>
          <a:p>
            <a:pPr algn="just">
              <a:lnSpc>
                <a:spcPct val="90000"/>
              </a:lnSpc>
            </a:pPr>
            <a:r>
              <a:rPr lang="en-GB" sz="2800"/>
              <a:t>B) Find the expected rate of return on the market.</a:t>
            </a:r>
          </a:p>
          <a:p>
            <a:pPr algn="just">
              <a:lnSpc>
                <a:spcPct val="90000"/>
              </a:lnSpc>
            </a:pPr>
            <a:r>
              <a:rPr lang="en-GB" sz="2800"/>
              <a:t>C) Calculate the market risk premium as the risk-aversion coefficient of A</a:t>
            </a:r>
            <a:r>
              <a:rPr lang="en-GB" sz="2800" baseline="30000"/>
              <a:t>* </a:t>
            </a:r>
            <a:r>
              <a:rPr lang="en-GB" sz="2800"/>
              <a:t>increases from 2 to 3.</a:t>
            </a:r>
          </a:p>
          <a:p>
            <a:pPr algn="just">
              <a:lnSpc>
                <a:spcPct val="90000"/>
              </a:lnSpc>
            </a:pPr>
            <a:r>
              <a:rPr lang="en-GB" sz="2800"/>
              <a:t>D) Find the expected rate of return on the market referring to part c.</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8807B8-C7C0-4E70-ADD2-4A1C2710E969}" type="slidenum">
              <a:rPr lang="en-US"/>
              <a:pPr/>
              <a:t>31</a:t>
            </a:fld>
            <a:endParaRPr lang="en-US"/>
          </a:p>
        </p:txBody>
      </p:sp>
      <p:sp>
        <p:nvSpPr>
          <p:cNvPr id="303106" name="Rectangle 2"/>
          <p:cNvSpPr>
            <a:spLocks noGrp="1" noChangeArrowheads="1"/>
          </p:cNvSpPr>
          <p:nvPr>
            <p:ph type="title"/>
          </p:nvPr>
        </p:nvSpPr>
        <p:spPr>
          <a:xfrm>
            <a:off x="838200" y="381000"/>
            <a:ext cx="7620000" cy="762000"/>
          </a:xfrm>
        </p:spPr>
        <p:txBody>
          <a:bodyPr/>
          <a:lstStyle/>
          <a:p>
            <a:r>
              <a:rPr lang="en-GB" sz="3200"/>
              <a:t>Answer-market risk</a:t>
            </a:r>
          </a:p>
        </p:txBody>
      </p:sp>
      <p:sp>
        <p:nvSpPr>
          <p:cNvPr id="303107" name="Rectangle 3"/>
          <p:cNvSpPr>
            <a:spLocks noGrp="1" noChangeArrowheads="1"/>
          </p:cNvSpPr>
          <p:nvPr>
            <p:ph type="body" idx="1"/>
          </p:nvPr>
        </p:nvSpPr>
        <p:spPr>
          <a:xfrm>
            <a:off x="685800" y="1447800"/>
            <a:ext cx="7772400" cy="4114800"/>
          </a:xfrm>
        </p:spPr>
        <p:txBody>
          <a:bodyPr/>
          <a:lstStyle/>
          <a:p>
            <a:r>
              <a:rPr lang="en-GB"/>
              <a:t>A) E(r</a:t>
            </a:r>
            <a:r>
              <a:rPr lang="en-GB" baseline="-25000"/>
              <a:t>m</a:t>
            </a:r>
            <a:r>
              <a:rPr lang="en-GB"/>
              <a:t>-r</a:t>
            </a:r>
            <a:r>
              <a:rPr lang="en-GB" baseline="-25000"/>
              <a:t>f</a:t>
            </a:r>
            <a:r>
              <a:rPr lang="en-GB"/>
              <a:t>)=A</a:t>
            </a:r>
            <a:r>
              <a:rPr lang="en-GB" baseline="30000"/>
              <a:t>*</a:t>
            </a:r>
            <a:r>
              <a:rPr lang="en-GB">
                <a:cs typeface="Times New Roman" pitchFamily="18" charset="0"/>
              </a:rPr>
              <a:t>σ</a:t>
            </a:r>
            <a:r>
              <a:rPr lang="en-GB" baseline="30000">
                <a:cs typeface="Times New Roman" pitchFamily="18" charset="0"/>
              </a:rPr>
              <a:t>2</a:t>
            </a:r>
            <a:r>
              <a:rPr lang="en-GB" baseline="-25000">
                <a:cs typeface="Times New Roman" pitchFamily="18" charset="0"/>
              </a:rPr>
              <a:t>m </a:t>
            </a:r>
            <a:endParaRPr lang="en-GB">
              <a:cs typeface="Times New Roman" pitchFamily="18" charset="0"/>
            </a:endParaRPr>
          </a:p>
          <a:p>
            <a:r>
              <a:rPr lang="en-GB">
                <a:cs typeface="Times New Roman" pitchFamily="18" charset="0"/>
              </a:rPr>
              <a:t>Market Risk Premium =2(0.20)</a:t>
            </a:r>
            <a:r>
              <a:rPr lang="en-GB" baseline="30000">
                <a:cs typeface="Times New Roman" pitchFamily="18" charset="0"/>
              </a:rPr>
              <a:t>2</a:t>
            </a:r>
            <a:r>
              <a:rPr lang="en-GB">
                <a:cs typeface="Times New Roman" pitchFamily="18" charset="0"/>
              </a:rPr>
              <a:t>=0.08</a:t>
            </a:r>
          </a:p>
          <a:p>
            <a:r>
              <a:rPr lang="en-GB">
                <a:cs typeface="Times New Roman" pitchFamily="18" charset="0"/>
              </a:rPr>
              <a:t>B) </a:t>
            </a:r>
            <a:r>
              <a:rPr lang="en-GB"/>
              <a:t>E(r</a:t>
            </a:r>
            <a:r>
              <a:rPr lang="en-GB" baseline="-25000"/>
              <a:t>m</a:t>
            </a:r>
            <a:r>
              <a:rPr lang="en-GB"/>
              <a:t>) = r</a:t>
            </a:r>
            <a:r>
              <a:rPr lang="en-GB" baseline="-25000"/>
              <a:t>f</a:t>
            </a:r>
            <a:r>
              <a:rPr lang="en-GB"/>
              <a:t> +Eq. Risk prem</a:t>
            </a:r>
          </a:p>
          <a:p>
            <a:r>
              <a:rPr lang="en-GB"/>
              <a:t>              =</a:t>
            </a:r>
            <a:r>
              <a:rPr lang="en-GB" baseline="-25000">
                <a:cs typeface="Times New Roman" pitchFamily="18" charset="0"/>
              </a:rPr>
              <a:t> </a:t>
            </a:r>
            <a:r>
              <a:rPr lang="en-GB">
                <a:cs typeface="Times New Roman" pitchFamily="18" charset="0"/>
              </a:rPr>
              <a:t>0.05+0.08=0.13 or 13%</a:t>
            </a:r>
          </a:p>
          <a:p>
            <a:r>
              <a:rPr lang="en-GB">
                <a:cs typeface="Times New Roman" pitchFamily="18" charset="0"/>
              </a:rPr>
              <a:t>C) Market Risk Premium =3(0.20)</a:t>
            </a:r>
            <a:r>
              <a:rPr lang="en-GB" baseline="30000">
                <a:cs typeface="Times New Roman" pitchFamily="18" charset="0"/>
              </a:rPr>
              <a:t>2</a:t>
            </a:r>
            <a:r>
              <a:rPr lang="en-GB">
                <a:cs typeface="Times New Roman" pitchFamily="18" charset="0"/>
              </a:rPr>
              <a:t>=0.12</a:t>
            </a:r>
          </a:p>
          <a:p>
            <a:r>
              <a:rPr lang="en-GB">
                <a:cs typeface="Times New Roman" pitchFamily="18" charset="0"/>
              </a:rPr>
              <a:t>D) </a:t>
            </a:r>
            <a:r>
              <a:rPr lang="en-GB"/>
              <a:t>E(r</a:t>
            </a:r>
            <a:r>
              <a:rPr lang="en-GB" baseline="-25000"/>
              <a:t>m</a:t>
            </a:r>
            <a:r>
              <a:rPr lang="en-GB"/>
              <a:t>) = r</a:t>
            </a:r>
            <a:r>
              <a:rPr lang="en-GB" baseline="-25000"/>
              <a:t>f</a:t>
            </a:r>
            <a:r>
              <a:rPr lang="en-GB"/>
              <a:t> +Eq. Risk prem</a:t>
            </a:r>
          </a:p>
          <a:p>
            <a:r>
              <a:rPr lang="en-GB"/>
              <a:t>              =</a:t>
            </a:r>
            <a:r>
              <a:rPr lang="en-GB" baseline="-25000">
                <a:cs typeface="Times New Roman" pitchFamily="18" charset="0"/>
              </a:rPr>
              <a:t> </a:t>
            </a:r>
            <a:r>
              <a:rPr lang="en-GB">
                <a:cs typeface="Times New Roman" pitchFamily="18" charset="0"/>
              </a:rPr>
              <a:t>0.05+0.12=0.17 or 17%</a:t>
            </a:r>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104A4D73-57C8-4E6E-8766-99515FAD3173}" type="slidenum">
              <a:rPr lang="en-US"/>
              <a:pPr/>
              <a:t>32</a:t>
            </a:fld>
            <a:endParaRPr lang="en-US"/>
          </a:p>
        </p:txBody>
      </p:sp>
      <p:sp>
        <p:nvSpPr>
          <p:cNvPr id="304130" name="Rectangle 2"/>
          <p:cNvSpPr>
            <a:spLocks noChangeArrowheads="1"/>
          </p:cNvSpPr>
          <p:nvPr/>
        </p:nvSpPr>
        <p:spPr bwMode="auto">
          <a:xfrm>
            <a:off x="838200" y="228600"/>
            <a:ext cx="7391400" cy="762000"/>
          </a:xfrm>
          <a:prstGeom prst="rect">
            <a:avLst/>
          </a:prstGeom>
          <a:noFill/>
          <a:ln w="9525">
            <a:noFill/>
            <a:miter lim="800000"/>
            <a:headEnd/>
            <a:tailEnd/>
          </a:ln>
          <a:effectLst/>
        </p:spPr>
        <p:txBody>
          <a:bodyPr lIns="85342" tIns="42672" rIns="85342" bIns="42672" anchor="b"/>
          <a:lstStyle/>
          <a:p>
            <a:pPr algn="ctr" eaLnBrk="1" hangingPunct="1"/>
            <a:r>
              <a:rPr lang="en-GB" sz="3200">
                <a:solidFill>
                  <a:schemeClr val="tx2"/>
                </a:solidFill>
                <a:effectLst>
                  <a:outerShdw blurRad="38100" dist="38100" dir="2700000" algn="tl">
                    <a:srgbClr val="C0C0C0"/>
                  </a:outerShdw>
                </a:effectLst>
                <a:latin typeface="Arial" pitchFamily="34" charset="0"/>
              </a:rPr>
              <a:t>Example-risk premium</a:t>
            </a:r>
            <a:endParaRPr lang="en-US" sz="3200">
              <a:solidFill>
                <a:schemeClr val="tx2"/>
              </a:solidFill>
              <a:effectLst>
                <a:outerShdw blurRad="38100" dist="38100" dir="2700000" algn="tl">
                  <a:srgbClr val="C0C0C0"/>
                </a:outerShdw>
              </a:effectLst>
              <a:latin typeface="Arial" pitchFamily="34" charset="0"/>
            </a:endParaRPr>
          </a:p>
        </p:txBody>
      </p:sp>
      <p:sp>
        <p:nvSpPr>
          <p:cNvPr id="304131" name="Rectangle 3"/>
          <p:cNvSpPr>
            <a:spLocks noChangeArrowheads="1"/>
          </p:cNvSpPr>
          <p:nvPr/>
        </p:nvSpPr>
        <p:spPr bwMode="auto">
          <a:xfrm>
            <a:off x="1143000" y="1371600"/>
            <a:ext cx="6858000" cy="4419600"/>
          </a:xfrm>
          <a:prstGeom prst="rect">
            <a:avLst/>
          </a:prstGeom>
          <a:noFill/>
          <a:ln w="9525">
            <a:noFill/>
            <a:miter lim="800000"/>
            <a:headEnd/>
            <a:tailEnd/>
          </a:ln>
          <a:effectLst/>
        </p:spPr>
        <p:txBody>
          <a:bodyPr lIns="85342" tIns="42672" rIns="85342" bIns="42672"/>
          <a:lstStyle/>
          <a:p>
            <a:pPr marL="342900" indent="-342900" algn="just" eaLnBrk="1" hangingPunct="1">
              <a:lnSpc>
                <a:spcPct val="90000"/>
              </a:lnSpc>
              <a:spcBef>
                <a:spcPct val="20000"/>
              </a:spcBef>
              <a:buClr>
                <a:schemeClr val="accent2"/>
              </a:buClr>
              <a:buSzPct val="80000"/>
              <a:buFont typeface="Wingdings" pitchFamily="2" charset="2"/>
              <a:buChar char="l"/>
            </a:pPr>
            <a:r>
              <a:rPr lang="en-GB" sz="2800"/>
              <a:t>Suppose an av. Excess return over Treasury bill of 8% with a st. dev. Of 20%. </a:t>
            </a:r>
          </a:p>
          <a:p>
            <a:pPr marL="342900" indent="-342900" algn="just" eaLnBrk="1" hangingPunct="1">
              <a:lnSpc>
                <a:spcPct val="90000"/>
              </a:lnSpc>
              <a:spcBef>
                <a:spcPct val="20000"/>
              </a:spcBef>
              <a:buClr>
                <a:schemeClr val="accent2"/>
              </a:buClr>
              <a:buSzPct val="80000"/>
              <a:buFont typeface="Wingdings" pitchFamily="2" charset="2"/>
              <a:buNone/>
            </a:pPr>
            <a:endParaRPr lang="en-GB" sz="2800"/>
          </a:p>
          <a:p>
            <a:pPr marL="342900" indent="-342900" algn="just" eaLnBrk="1" hangingPunct="1">
              <a:lnSpc>
                <a:spcPct val="90000"/>
              </a:lnSpc>
              <a:spcBef>
                <a:spcPct val="20000"/>
              </a:spcBef>
              <a:buClr>
                <a:schemeClr val="accent2"/>
              </a:buClr>
              <a:buSzPct val="80000"/>
              <a:buFont typeface="Wingdings" pitchFamily="2" charset="2"/>
              <a:buChar char="l"/>
            </a:pPr>
            <a:r>
              <a:rPr lang="en-GB" sz="2800"/>
              <a:t>A) Calculate coefficient of risk-aversion of the av. investor.</a:t>
            </a:r>
          </a:p>
          <a:p>
            <a:pPr marL="342900" indent="-342900" algn="just" eaLnBrk="1" hangingPunct="1">
              <a:lnSpc>
                <a:spcPct val="90000"/>
              </a:lnSpc>
              <a:spcBef>
                <a:spcPct val="20000"/>
              </a:spcBef>
              <a:buClr>
                <a:schemeClr val="accent2"/>
              </a:buClr>
              <a:buSzPct val="80000"/>
              <a:buFont typeface="Wingdings" pitchFamily="2" charset="2"/>
              <a:buNone/>
            </a:pPr>
            <a:endParaRPr lang="en-GB" sz="2800"/>
          </a:p>
          <a:p>
            <a:pPr marL="342900" indent="-342900" algn="just" eaLnBrk="1" hangingPunct="1">
              <a:lnSpc>
                <a:spcPct val="90000"/>
              </a:lnSpc>
              <a:spcBef>
                <a:spcPct val="20000"/>
              </a:spcBef>
              <a:buClr>
                <a:schemeClr val="accent2"/>
              </a:buClr>
              <a:buSzPct val="80000"/>
              <a:buFont typeface="Wingdings" pitchFamily="2" charset="2"/>
              <a:buChar char="l"/>
            </a:pPr>
            <a:r>
              <a:rPr lang="en-GB" sz="2800"/>
              <a:t>B) Calculate the market risk premium as the risk-aversion coefficient is 3.5</a:t>
            </a:r>
            <a:endParaRPr lang="en-US" sz="4800" b="1">
              <a:solidFill>
                <a:schemeClr val="folHlink"/>
              </a:solidFill>
              <a:latin typeface="Verdana"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6263BC-C9F7-4219-9831-6F67AD34A9A4}" type="slidenum">
              <a:rPr lang="en-US"/>
              <a:pPr/>
              <a:t>33</a:t>
            </a:fld>
            <a:endParaRPr lang="en-US"/>
          </a:p>
        </p:txBody>
      </p:sp>
      <p:sp>
        <p:nvSpPr>
          <p:cNvPr id="306178" name="Rectangle 2"/>
          <p:cNvSpPr>
            <a:spLocks noGrp="1" noChangeArrowheads="1"/>
          </p:cNvSpPr>
          <p:nvPr>
            <p:ph type="title"/>
          </p:nvPr>
        </p:nvSpPr>
        <p:spPr>
          <a:xfrm>
            <a:off x="762000" y="381000"/>
            <a:ext cx="7772400" cy="1143000"/>
          </a:xfrm>
        </p:spPr>
        <p:txBody>
          <a:bodyPr/>
          <a:lstStyle/>
          <a:p>
            <a:r>
              <a:rPr lang="en-GB" sz="3200"/>
              <a:t>Answer-risk premium</a:t>
            </a:r>
          </a:p>
        </p:txBody>
      </p:sp>
      <p:sp>
        <p:nvSpPr>
          <p:cNvPr id="306179" name="Rectangle 3"/>
          <p:cNvSpPr>
            <a:spLocks noGrp="1" noChangeArrowheads="1"/>
          </p:cNvSpPr>
          <p:nvPr>
            <p:ph type="body" idx="1"/>
          </p:nvPr>
        </p:nvSpPr>
        <p:spPr>
          <a:xfrm>
            <a:off x="685800" y="1524000"/>
            <a:ext cx="7772400" cy="4114800"/>
          </a:xfrm>
        </p:spPr>
        <p:txBody>
          <a:bodyPr/>
          <a:lstStyle/>
          <a:p>
            <a:r>
              <a:rPr lang="en-GB"/>
              <a:t>A) A</a:t>
            </a:r>
            <a:r>
              <a:rPr lang="en-GB" baseline="30000"/>
              <a:t>*</a:t>
            </a:r>
            <a:r>
              <a:rPr lang="en-GB"/>
              <a:t>= E(r</a:t>
            </a:r>
            <a:r>
              <a:rPr lang="en-GB" baseline="-25000"/>
              <a:t>m</a:t>
            </a:r>
            <a:r>
              <a:rPr lang="en-GB"/>
              <a:t>-r</a:t>
            </a:r>
            <a:r>
              <a:rPr lang="en-GB" baseline="-25000"/>
              <a:t>f</a:t>
            </a:r>
            <a:r>
              <a:rPr lang="en-GB"/>
              <a:t>)/ </a:t>
            </a:r>
            <a:r>
              <a:rPr lang="en-GB">
                <a:cs typeface="Times New Roman" pitchFamily="18" charset="0"/>
              </a:rPr>
              <a:t>σ</a:t>
            </a:r>
            <a:r>
              <a:rPr lang="en-GB" baseline="30000">
                <a:cs typeface="Times New Roman" pitchFamily="18" charset="0"/>
              </a:rPr>
              <a:t>2</a:t>
            </a:r>
            <a:r>
              <a:rPr lang="en-GB" baseline="-25000">
                <a:cs typeface="Times New Roman" pitchFamily="18" charset="0"/>
              </a:rPr>
              <a:t>m</a:t>
            </a:r>
            <a:r>
              <a:rPr lang="en-GB">
                <a:cs typeface="Times New Roman" pitchFamily="18" charset="0"/>
              </a:rPr>
              <a:t> =0.085/0.20</a:t>
            </a:r>
            <a:r>
              <a:rPr lang="en-GB" baseline="30000">
                <a:cs typeface="Times New Roman" pitchFamily="18" charset="0"/>
              </a:rPr>
              <a:t>2</a:t>
            </a:r>
            <a:r>
              <a:rPr lang="en-GB">
                <a:cs typeface="Times New Roman" pitchFamily="18" charset="0"/>
              </a:rPr>
              <a:t>=2.1</a:t>
            </a:r>
          </a:p>
          <a:p>
            <a:endParaRPr lang="en-GB">
              <a:cs typeface="Times New Roman" pitchFamily="18" charset="0"/>
            </a:endParaRPr>
          </a:p>
          <a:p>
            <a:r>
              <a:rPr lang="en-GB">
                <a:cs typeface="Times New Roman" pitchFamily="18" charset="0"/>
              </a:rPr>
              <a:t>B) </a:t>
            </a:r>
            <a:r>
              <a:rPr lang="en-GB"/>
              <a:t>E(r</a:t>
            </a:r>
            <a:r>
              <a:rPr lang="en-GB" baseline="-25000"/>
              <a:t>m</a:t>
            </a:r>
            <a:r>
              <a:rPr lang="en-GB"/>
              <a:t>)-r</a:t>
            </a:r>
            <a:r>
              <a:rPr lang="en-GB" baseline="-25000"/>
              <a:t>f</a:t>
            </a:r>
            <a:r>
              <a:rPr lang="en-GB"/>
              <a:t> =A</a:t>
            </a:r>
            <a:r>
              <a:rPr lang="en-GB" baseline="30000"/>
              <a:t>*</a:t>
            </a:r>
            <a:r>
              <a:rPr lang="en-GB">
                <a:cs typeface="Times New Roman" pitchFamily="18" charset="0"/>
              </a:rPr>
              <a:t>σ</a:t>
            </a:r>
            <a:r>
              <a:rPr lang="en-GB" baseline="30000">
                <a:cs typeface="Times New Roman" pitchFamily="18" charset="0"/>
              </a:rPr>
              <a:t>2</a:t>
            </a:r>
            <a:r>
              <a:rPr lang="en-GB" baseline="-25000">
                <a:cs typeface="Times New Roman" pitchFamily="18" charset="0"/>
              </a:rPr>
              <a:t>m </a:t>
            </a:r>
            <a:r>
              <a:rPr lang="en-GB">
                <a:cs typeface="Times New Roman" pitchFamily="18" charset="0"/>
              </a:rPr>
              <a:t>=3.5(0.20)</a:t>
            </a:r>
            <a:r>
              <a:rPr lang="en-GB" baseline="30000">
                <a:cs typeface="Times New Roman" pitchFamily="18" charset="0"/>
              </a:rPr>
              <a:t>2</a:t>
            </a:r>
            <a:r>
              <a:rPr lang="en-GB">
                <a:cs typeface="Times New Roman" pitchFamily="18" charset="0"/>
              </a:rPr>
              <a:t>=0.14 or 14%</a:t>
            </a:r>
          </a:p>
          <a:p>
            <a:pPr>
              <a:buFont typeface="Monotype Sorts" pitchFamily="2" charset="2"/>
              <a:buNone/>
            </a:pPr>
            <a:endParaRPr lang="en-GB" baseline="-2500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lide Number Placeholder 5"/>
          <p:cNvSpPr>
            <a:spLocks noGrp="1"/>
          </p:cNvSpPr>
          <p:nvPr>
            <p:ph type="sldNum" sz="quarter" idx="12"/>
          </p:nvPr>
        </p:nvSpPr>
        <p:spPr/>
        <p:txBody>
          <a:bodyPr/>
          <a:lstStyle/>
          <a:p>
            <a:fld id="{5A943D20-4EDD-4E8C-A470-4A876837A89E}" type="slidenum">
              <a:rPr lang="en-US"/>
              <a:pPr/>
              <a:t>34</a:t>
            </a:fld>
            <a:endParaRPr lang="en-US"/>
          </a:p>
        </p:txBody>
      </p:sp>
      <p:sp>
        <p:nvSpPr>
          <p:cNvPr id="307202" name="Rectangle 2"/>
          <p:cNvSpPr>
            <a:spLocks noGrp="1" noChangeArrowheads="1"/>
          </p:cNvSpPr>
          <p:nvPr>
            <p:ph type="title"/>
          </p:nvPr>
        </p:nvSpPr>
        <p:spPr>
          <a:xfrm>
            <a:off x="914400" y="381000"/>
            <a:ext cx="7543800" cy="914400"/>
          </a:xfrm>
        </p:spPr>
        <p:txBody>
          <a:bodyPr/>
          <a:lstStyle/>
          <a:p>
            <a:r>
              <a:rPr lang="en-GB" sz="3200"/>
              <a:t>Example-Portfolio beta and risk premium</a:t>
            </a:r>
          </a:p>
        </p:txBody>
      </p:sp>
      <p:sp>
        <p:nvSpPr>
          <p:cNvPr id="307203" name="Rectangle 3"/>
          <p:cNvSpPr>
            <a:spLocks noGrp="1" noChangeArrowheads="1"/>
          </p:cNvSpPr>
          <p:nvPr>
            <p:ph type="body" idx="1"/>
          </p:nvPr>
        </p:nvSpPr>
        <p:spPr>
          <a:xfrm>
            <a:off x="4953000" y="1600200"/>
            <a:ext cx="4191000" cy="3505200"/>
          </a:xfrm>
        </p:spPr>
        <p:txBody>
          <a:bodyPr/>
          <a:lstStyle/>
          <a:p>
            <a:r>
              <a:rPr lang="en-GB" sz="2400"/>
              <a:t>Consider the following portfolio:</a:t>
            </a:r>
          </a:p>
          <a:p>
            <a:r>
              <a:rPr lang="en-GB" sz="2400"/>
              <a:t>A) Calculate the risk premium on each portfolio</a:t>
            </a:r>
          </a:p>
          <a:p>
            <a:r>
              <a:rPr lang="en-GB" sz="2400"/>
              <a:t>B) Calculate the total portfolio if Market risk premium is 7.5%.</a:t>
            </a:r>
          </a:p>
          <a:p>
            <a:pPr>
              <a:buFont typeface="Monotype Sorts" pitchFamily="2" charset="2"/>
              <a:buNone/>
            </a:pPr>
            <a:endParaRPr lang="en-GB" sz="2800"/>
          </a:p>
        </p:txBody>
      </p:sp>
      <p:grpSp>
        <p:nvGrpSpPr>
          <p:cNvPr id="307204" name="Group 4"/>
          <p:cNvGrpSpPr>
            <a:grpSpLocks/>
          </p:cNvGrpSpPr>
          <p:nvPr/>
        </p:nvGrpSpPr>
        <p:grpSpPr bwMode="auto">
          <a:xfrm>
            <a:off x="228600" y="1524000"/>
            <a:ext cx="4740275" cy="3657600"/>
            <a:chOff x="-3" y="-3"/>
            <a:chExt cx="2842" cy="2204"/>
          </a:xfrm>
        </p:grpSpPr>
        <p:grpSp>
          <p:nvGrpSpPr>
            <p:cNvPr id="307205" name="Group 5"/>
            <p:cNvGrpSpPr>
              <a:grpSpLocks/>
            </p:cNvGrpSpPr>
            <p:nvPr/>
          </p:nvGrpSpPr>
          <p:grpSpPr bwMode="auto">
            <a:xfrm>
              <a:off x="0" y="0"/>
              <a:ext cx="2836" cy="2198"/>
              <a:chOff x="0" y="0"/>
              <a:chExt cx="2836" cy="2198"/>
            </a:xfrm>
          </p:grpSpPr>
          <p:grpSp>
            <p:nvGrpSpPr>
              <p:cNvPr id="307206" name="Group 6"/>
              <p:cNvGrpSpPr>
                <a:grpSpLocks/>
              </p:cNvGrpSpPr>
              <p:nvPr/>
            </p:nvGrpSpPr>
            <p:grpSpPr bwMode="auto">
              <a:xfrm>
                <a:off x="0" y="0"/>
                <a:ext cx="551" cy="662"/>
                <a:chOff x="0" y="0"/>
                <a:chExt cx="551" cy="662"/>
              </a:xfrm>
            </p:grpSpPr>
            <p:sp>
              <p:nvSpPr>
                <p:cNvPr id="307207" name="Rectangle 7"/>
                <p:cNvSpPr>
                  <a:spLocks noChangeArrowheads="1"/>
                </p:cNvSpPr>
                <p:nvPr/>
              </p:nvSpPr>
              <p:spPr bwMode="auto">
                <a:xfrm>
                  <a:off x="43" y="0"/>
                  <a:ext cx="465" cy="662"/>
                </a:xfrm>
                <a:prstGeom prst="rect">
                  <a:avLst/>
                </a:prstGeom>
                <a:noFill/>
                <a:ln w="9525">
                  <a:noFill/>
                  <a:miter lim="800000"/>
                  <a:headEnd/>
                  <a:tailEnd/>
                </a:ln>
                <a:effectLst/>
              </p:spPr>
              <p:txBody>
                <a:bodyPr lIns="0" tIns="0" rIns="0" bIns="76176" anchor="ctr"/>
                <a:lstStyle/>
                <a:p>
                  <a:pPr algn="ctr"/>
                  <a:r>
                    <a:rPr lang="en-US" sz="2000" b="1">
                      <a:cs typeface="Times New Roman" pitchFamily="18" charset="0"/>
                    </a:rPr>
                    <a:t>Asset</a:t>
                  </a:r>
                </a:p>
                <a:p>
                  <a:pPr algn="ctr"/>
                  <a:endParaRPr lang="en-US" sz="2000"/>
                </a:p>
              </p:txBody>
            </p:sp>
            <p:sp>
              <p:nvSpPr>
                <p:cNvPr id="307208" name="Rectangle 8"/>
                <p:cNvSpPr>
                  <a:spLocks noChangeArrowheads="1"/>
                </p:cNvSpPr>
                <p:nvPr/>
              </p:nvSpPr>
              <p:spPr bwMode="auto">
                <a:xfrm>
                  <a:off x="0" y="0"/>
                  <a:ext cx="551" cy="662"/>
                </a:xfrm>
                <a:prstGeom prst="rect">
                  <a:avLst/>
                </a:prstGeom>
                <a:noFill/>
                <a:ln w="7">
                  <a:solidFill>
                    <a:srgbClr val="A0A0A0"/>
                  </a:solidFill>
                  <a:miter lim="800000"/>
                  <a:headEnd/>
                  <a:tailEnd/>
                </a:ln>
                <a:effectLst/>
              </p:spPr>
              <p:txBody>
                <a:bodyPr wrap="none"/>
                <a:lstStyle/>
                <a:p>
                  <a:endParaRPr lang="en-US"/>
                </a:p>
              </p:txBody>
            </p:sp>
          </p:grpSp>
          <p:grpSp>
            <p:nvGrpSpPr>
              <p:cNvPr id="307209" name="Group 9"/>
              <p:cNvGrpSpPr>
                <a:grpSpLocks/>
              </p:cNvGrpSpPr>
              <p:nvPr/>
            </p:nvGrpSpPr>
            <p:grpSpPr bwMode="auto">
              <a:xfrm>
                <a:off x="551" y="0"/>
                <a:ext cx="721" cy="662"/>
                <a:chOff x="551" y="0"/>
                <a:chExt cx="721" cy="662"/>
              </a:xfrm>
            </p:grpSpPr>
            <p:sp>
              <p:nvSpPr>
                <p:cNvPr id="307210" name="Rectangle 10"/>
                <p:cNvSpPr>
                  <a:spLocks noChangeArrowheads="1"/>
                </p:cNvSpPr>
                <p:nvPr/>
              </p:nvSpPr>
              <p:spPr bwMode="auto">
                <a:xfrm>
                  <a:off x="594" y="0"/>
                  <a:ext cx="635" cy="662"/>
                </a:xfrm>
                <a:prstGeom prst="rect">
                  <a:avLst/>
                </a:prstGeom>
                <a:noFill/>
                <a:ln w="9525">
                  <a:noFill/>
                  <a:miter lim="800000"/>
                  <a:headEnd/>
                  <a:tailEnd/>
                </a:ln>
                <a:effectLst/>
              </p:spPr>
              <p:txBody>
                <a:bodyPr anchor="ctr"/>
                <a:lstStyle/>
                <a:p>
                  <a:pPr algn="ctr"/>
                  <a:r>
                    <a:rPr lang="en-US" sz="2000" b="1">
                      <a:cs typeface="Times New Roman" pitchFamily="18" charset="0"/>
                    </a:rPr>
                    <a:t>Beta</a:t>
                  </a:r>
                  <a:endParaRPr lang="en-US" sz="2000">
                    <a:cs typeface="Times New Roman" pitchFamily="18" charset="0"/>
                  </a:endParaRPr>
                </a:p>
                <a:p>
                  <a:pPr algn="ctr"/>
                  <a:endParaRPr lang="en-US" sz="2000"/>
                </a:p>
              </p:txBody>
            </p:sp>
            <p:sp>
              <p:nvSpPr>
                <p:cNvPr id="307211" name="Rectangle 11"/>
                <p:cNvSpPr>
                  <a:spLocks noChangeArrowheads="1"/>
                </p:cNvSpPr>
                <p:nvPr/>
              </p:nvSpPr>
              <p:spPr bwMode="auto">
                <a:xfrm>
                  <a:off x="551" y="0"/>
                  <a:ext cx="721" cy="662"/>
                </a:xfrm>
                <a:prstGeom prst="rect">
                  <a:avLst/>
                </a:prstGeom>
                <a:noFill/>
                <a:ln w="7">
                  <a:solidFill>
                    <a:srgbClr val="A0A0A0"/>
                  </a:solidFill>
                  <a:miter lim="800000"/>
                  <a:headEnd/>
                  <a:tailEnd/>
                </a:ln>
                <a:effectLst/>
              </p:spPr>
              <p:txBody>
                <a:bodyPr wrap="none"/>
                <a:lstStyle/>
                <a:p>
                  <a:endParaRPr lang="en-US"/>
                </a:p>
              </p:txBody>
            </p:sp>
          </p:grpSp>
          <p:grpSp>
            <p:nvGrpSpPr>
              <p:cNvPr id="307212" name="Group 12"/>
              <p:cNvGrpSpPr>
                <a:grpSpLocks/>
              </p:cNvGrpSpPr>
              <p:nvPr/>
            </p:nvGrpSpPr>
            <p:grpSpPr bwMode="auto">
              <a:xfrm>
                <a:off x="1272" y="0"/>
                <a:ext cx="782" cy="662"/>
                <a:chOff x="1272" y="0"/>
                <a:chExt cx="782" cy="662"/>
              </a:xfrm>
            </p:grpSpPr>
            <p:sp>
              <p:nvSpPr>
                <p:cNvPr id="307213" name="Rectangle 13"/>
                <p:cNvSpPr>
                  <a:spLocks noChangeArrowheads="1"/>
                </p:cNvSpPr>
                <p:nvPr/>
              </p:nvSpPr>
              <p:spPr bwMode="auto">
                <a:xfrm>
                  <a:off x="1315" y="0"/>
                  <a:ext cx="696" cy="662"/>
                </a:xfrm>
                <a:prstGeom prst="rect">
                  <a:avLst/>
                </a:prstGeom>
                <a:noFill/>
                <a:ln w="9525">
                  <a:noFill/>
                  <a:miter lim="800000"/>
                  <a:headEnd/>
                  <a:tailEnd/>
                </a:ln>
                <a:effectLst/>
              </p:spPr>
              <p:txBody>
                <a:bodyPr/>
                <a:lstStyle/>
                <a:p>
                  <a:pPr algn="ctr"/>
                  <a:r>
                    <a:rPr lang="en-US" sz="2000" b="1">
                      <a:cs typeface="Times New Roman" pitchFamily="18" charset="0"/>
                    </a:rPr>
                    <a:t>Risk prem.</a:t>
                  </a:r>
                  <a:endParaRPr lang="en-US" sz="2000">
                    <a:cs typeface="Times New Roman" pitchFamily="18" charset="0"/>
                  </a:endParaRPr>
                </a:p>
                <a:p>
                  <a:pPr algn="ctr"/>
                  <a:endParaRPr lang="en-US" sz="2000"/>
                </a:p>
              </p:txBody>
            </p:sp>
            <p:sp>
              <p:nvSpPr>
                <p:cNvPr id="307214" name="Rectangle 14"/>
                <p:cNvSpPr>
                  <a:spLocks noChangeArrowheads="1"/>
                </p:cNvSpPr>
                <p:nvPr/>
              </p:nvSpPr>
              <p:spPr bwMode="auto">
                <a:xfrm>
                  <a:off x="1272" y="0"/>
                  <a:ext cx="782" cy="662"/>
                </a:xfrm>
                <a:prstGeom prst="rect">
                  <a:avLst/>
                </a:prstGeom>
                <a:noFill/>
                <a:ln w="7">
                  <a:solidFill>
                    <a:srgbClr val="A0A0A0"/>
                  </a:solidFill>
                  <a:miter lim="800000"/>
                  <a:headEnd/>
                  <a:tailEnd/>
                </a:ln>
                <a:effectLst/>
              </p:spPr>
              <p:txBody>
                <a:bodyPr wrap="none"/>
                <a:lstStyle/>
                <a:p>
                  <a:endParaRPr lang="en-US"/>
                </a:p>
              </p:txBody>
            </p:sp>
          </p:grpSp>
          <p:grpSp>
            <p:nvGrpSpPr>
              <p:cNvPr id="307215" name="Group 15"/>
              <p:cNvGrpSpPr>
                <a:grpSpLocks/>
              </p:cNvGrpSpPr>
              <p:nvPr/>
            </p:nvGrpSpPr>
            <p:grpSpPr bwMode="auto">
              <a:xfrm>
                <a:off x="2054" y="0"/>
                <a:ext cx="782" cy="662"/>
                <a:chOff x="2054" y="0"/>
                <a:chExt cx="782" cy="662"/>
              </a:xfrm>
            </p:grpSpPr>
            <p:sp>
              <p:nvSpPr>
                <p:cNvPr id="307216" name="Rectangle 16"/>
                <p:cNvSpPr>
                  <a:spLocks noChangeArrowheads="1"/>
                </p:cNvSpPr>
                <p:nvPr/>
              </p:nvSpPr>
              <p:spPr bwMode="auto">
                <a:xfrm>
                  <a:off x="2097" y="0"/>
                  <a:ext cx="696" cy="662"/>
                </a:xfrm>
                <a:prstGeom prst="rect">
                  <a:avLst/>
                </a:prstGeom>
                <a:noFill/>
                <a:ln w="9525">
                  <a:noFill/>
                  <a:miter lim="800000"/>
                  <a:headEnd/>
                  <a:tailEnd/>
                </a:ln>
                <a:effectLst/>
              </p:spPr>
              <p:txBody>
                <a:bodyPr lIns="0" tIns="0" rIns="0" bIns="76176" anchor="ctr"/>
                <a:lstStyle/>
                <a:p>
                  <a:pPr algn="ctr"/>
                  <a:r>
                    <a:rPr lang="en-US" sz="2000" b="1">
                      <a:cs typeface="Times New Roman" pitchFamily="18" charset="0"/>
                    </a:rPr>
                    <a:t>Portfolio Weight</a:t>
                  </a:r>
                </a:p>
                <a:p>
                  <a:pPr algn="ctr"/>
                  <a:endParaRPr lang="en-US" sz="2000"/>
                </a:p>
              </p:txBody>
            </p:sp>
            <p:sp>
              <p:nvSpPr>
                <p:cNvPr id="307217" name="Rectangle 17"/>
                <p:cNvSpPr>
                  <a:spLocks noChangeArrowheads="1"/>
                </p:cNvSpPr>
                <p:nvPr/>
              </p:nvSpPr>
              <p:spPr bwMode="auto">
                <a:xfrm>
                  <a:off x="2054" y="0"/>
                  <a:ext cx="782" cy="662"/>
                </a:xfrm>
                <a:prstGeom prst="rect">
                  <a:avLst/>
                </a:prstGeom>
                <a:noFill/>
                <a:ln w="7">
                  <a:solidFill>
                    <a:srgbClr val="A0A0A0"/>
                  </a:solidFill>
                  <a:miter lim="800000"/>
                  <a:headEnd/>
                  <a:tailEnd/>
                </a:ln>
                <a:effectLst/>
              </p:spPr>
              <p:txBody>
                <a:bodyPr wrap="none"/>
                <a:lstStyle/>
                <a:p>
                  <a:endParaRPr lang="en-US"/>
                </a:p>
              </p:txBody>
            </p:sp>
          </p:grpSp>
          <p:grpSp>
            <p:nvGrpSpPr>
              <p:cNvPr id="307218" name="Group 18"/>
              <p:cNvGrpSpPr>
                <a:grpSpLocks/>
              </p:cNvGrpSpPr>
              <p:nvPr/>
            </p:nvGrpSpPr>
            <p:grpSpPr bwMode="auto">
              <a:xfrm>
                <a:off x="0" y="662"/>
                <a:ext cx="551" cy="384"/>
                <a:chOff x="0" y="662"/>
                <a:chExt cx="551" cy="384"/>
              </a:xfrm>
            </p:grpSpPr>
            <p:sp>
              <p:nvSpPr>
                <p:cNvPr id="307219" name="Rectangle 19"/>
                <p:cNvSpPr>
                  <a:spLocks noChangeArrowheads="1"/>
                </p:cNvSpPr>
                <p:nvPr/>
              </p:nvSpPr>
              <p:spPr bwMode="auto">
                <a:xfrm>
                  <a:off x="43" y="662"/>
                  <a:ext cx="465" cy="384"/>
                </a:xfrm>
                <a:prstGeom prst="rect">
                  <a:avLst/>
                </a:prstGeom>
                <a:noFill/>
                <a:ln w="9525">
                  <a:noFill/>
                  <a:miter lim="800000"/>
                  <a:headEnd/>
                  <a:tailEnd/>
                </a:ln>
                <a:effectLst/>
              </p:spPr>
              <p:txBody>
                <a:bodyPr anchor="ctr"/>
                <a:lstStyle/>
                <a:p>
                  <a:pPr algn="ctr"/>
                  <a:r>
                    <a:rPr lang="en-US" sz="2000">
                      <a:cs typeface="Times New Roman" pitchFamily="18" charset="0"/>
                    </a:rPr>
                    <a:t>X</a:t>
                  </a:r>
                </a:p>
                <a:p>
                  <a:pPr algn="ctr"/>
                  <a:endParaRPr lang="en-US" sz="2000"/>
                </a:p>
              </p:txBody>
            </p:sp>
            <p:sp>
              <p:nvSpPr>
                <p:cNvPr id="307220" name="Rectangle 20"/>
                <p:cNvSpPr>
                  <a:spLocks noChangeArrowheads="1"/>
                </p:cNvSpPr>
                <p:nvPr/>
              </p:nvSpPr>
              <p:spPr bwMode="auto">
                <a:xfrm>
                  <a:off x="0" y="662"/>
                  <a:ext cx="551" cy="384"/>
                </a:xfrm>
                <a:prstGeom prst="rect">
                  <a:avLst/>
                </a:prstGeom>
                <a:noFill/>
                <a:ln w="7">
                  <a:solidFill>
                    <a:srgbClr val="A0A0A0"/>
                  </a:solidFill>
                  <a:miter lim="800000"/>
                  <a:headEnd/>
                  <a:tailEnd/>
                </a:ln>
                <a:effectLst/>
              </p:spPr>
              <p:txBody>
                <a:bodyPr wrap="none"/>
                <a:lstStyle/>
                <a:p>
                  <a:endParaRPr lang="en-US"/>
                </a:p>
              </p:txBody>
            </p:sp>
          </p:grpSp>
          <p:grpSp>
            <p:nvGrpSpPr>
              <p:cNvPr id="307221" name="Group 21"/>
              <p:cNvGrpSpPr>
                <a:grpSpLocks/>
              </p:cNvGrpSpPr>
              <p:nvPr/>
            </p:nvGrpSpPr>
            <p:grpSpPr bwMode="auto">
              <a:xfrm>
                <a:off x="551" y="662"/>
                <a:ext cx="721" cy="384"/>
                <a:chOff x="551" y="662"/>
                <a:chExt cx="721" cy="384"/>
              </a:xfrm>
            </p:grpSpPr>
            <p:sp>
              <p:nvSpPr>
                <p:cNvPr id="307222" name="Rectangle 22"/>
                <p:cNvSpPr>
                  <a:spLocks noChangeArrowheads="1"/>
                </p:cNvSpPr>
                <p:nvPr/>
              </p:nvSpPr>
              <p:spPr bwMode="auto">
                <a:xfrm>
                  <a:off x="594" y="662"/>
                  <a:ext cx="635" cy="384"/>
                </a:xfrm>
                <a:prstGeom prst="rect">
                  <a:avLst/>
                </a:prstGeom>
                <a:noFill/>
                <a:ln w="9525">
                  <a:noFill/>
                  <a:miter lim="800000"/>
                  <a:headEnd/>
                  <a:tailEnd/>
                </a:ln>
                <a:effectLst/>
              </p:spPr>
              <p:txBody>
                <a:bodyPr anchor="ctr"/>
                <a:lstStyle/>
                <a:p>
                  <a:pPr algn="ctr"/>
                  <a:r>
                    <a:rPr lang="en-US" sz="2000">
                      <a:cs typeface="Times New Roman" pitchFamily="18" charset="0"/>
                    </a:rPr>
                    <a:t>1.2</a:t>
                  </a:r>
                </a:p>
                <a:p>
                  <a:pPr algn="ctr"/>
                  <a:endParaRPr lang="en-US" sz="2000"/>
                </a:p>
              </p:txBody>
            </p:sp>
            <p:sp>
              <p:nvSpPr>
                <p:cNvPr id="307223" name="Rectangle 23"/>
                <p:cNvSpPr>
                  <a:spLocks noChangeArrowheads="1"/>
                </p:cNvSpPr>
                <p:nvPr/>
              </p:nvSpPr>
              <p:spPr bwMode="auto">
                <a:xfrm>
                  <a:off x="551" y="662"/>
                  <a:ext cx="721" cy="384"/>
                </a:xfrm>
                <a:prstGeom prst="rect">
                  <a:avLst/>
                </a:prstGeom>
                <a:noFill/>
                <a:ln w="7">
                  <a:solidFill>
                    <a:srgbClr val="A0A0A0"/>
                  </a:solidFill>
                  <a:miter lim="800000"/>
                  <a:headEnd/>
                  <a:tailEnd/>
                </a:ln>
                <a:effectLst/>
              </p:spPr>
              <p:txBody>
                <a:bodyPr wrap="none"/>
                <a:lstStyle/>
                <a:p>
                  <a:endParaRPr lang="en-US"/>
                </a:p>
              </p:txBody>
            </p:sp>
          </p:grpSp>
          <p:grpSp>
            <p:nvGrpSpPr>
              <p:cNvPr id="307224" name="Group 24"/>
              <p:cNvGrpSpPr>
                <a:grpSpLocks/>
              </p:cNvGrpSpPr>
              <p:nvPr/>
            </p:nvGrpSpPr>
            <p:grpSpPr bwMode="auto">
              <a:xfrm>
                <a:off x="1272" y="662"/>
                <a:ext cx="782" cy="384"/>
                <a:chOff x="1272" y="662"/>
                <a:chExt cx="782" cy="384"/>
              </a:xfrm>
            </p:grpSpPr>
            <p:sp>
              <p:nvSpPr>
                <p:cNvPr id="307225" name="Rectangle 25"/>
                <p:cNvSpPr>
                  <a:spLocks noChangeArrowheads="1"/>
                </p:cNvSpPr>
                <p:nvPr/>
              </p:nvSpPr>
              <p:spPr bwMode="auto">
                <a:xfrm>
                  <a:off x="1315" y="662"/>
                  <a:ext cx="696" cy="384"/>
                </a:xfrm>
                <a:prstGeom prst="rect">
                  <a:avLst/>
                </a:prstGeom>
                <a:noFill/>
                <a:ln w="9525">
                  <a:noFill/>
                  <a:miter lim="800000"/>
                  <a:headEnd/>
                  <a:tailEnd/>
                </a:ln>
                <a:effectLst/>
              </p:spPr>
              <p:txBody>
                <a:bodyPr/>
                <a:lstStyle/>
                <a:p>
                  <a:pPr algn="ctr"/>
                  <a:r>
                    <a:rPr lang="en-US" sz="2000">
                      <a:cs typeface="Times New Roman" pitchFamily="18" charset="0"/>
                    </a:rPr>
                    <a:t>9%</a:t>
                  </a:r>
                </a:p>
                <a:p>
                  <a:pPr algn="ctr"/>
                  <a:endParaRPr lang="en-US" sz="2000"/>
                </a:p>
              </p:txBody>
            </p:sp>
            <p:sp>
              <p:nvSpPr>
                <p:cNvPr id="307226" name="Rectangle 26"/>
                <p:cNvSpPr>
                  <a:spLocks noChangeArrowheads="1"/>
                </p:cNvSpPr>
                <p:nvPr/>
              </p:nvSpPr>
              <p:spPr bwMode="auto">
                <a:xfrm>
                  <a:off x="1272" y="662"/>
                  <a:ext cx="782" cy="384"/>
                </a:xfrm>
                <a:prstGeom prst="rect">
                  <a:avLst/>
                </a:prstGeom>
                <a:noFill/>
                <a:ln w="7">
                  <a:solidFill>
                    <a:srgbClr val="A0A0A0"/>
                  </a:solidFill>
                  <a:miter lim="800000"/>
                  <a:headEnd/>
                  <a:tailEnd/>
                </a:ln>
                <a:effectLst/>
              </p:spPr>
              <p:txBody>
                <a:bodyPr wrap="none"/>
                <a:lstStyle/>
                <a:p>
                  <a:endParaRPr lang="en-US"/>
                </a:p>
              </p:txBody>
            </p:sp>
          </p:grpSp>
          <p:grpSp>
            <p:nvGrpSpPr>
              <p:cNvPr id="307227" name="Group 27"/>
              <p:cNvGrpSpPr>
                <a:grpSpLocks/>
              </p:cNvGrpSpPr>
              <p:nvPr/>
            </p:nvGrpSpPr>
            <p:grpSpPr bwMode="auto">
              <a:xfrm>
                <a:off x="2054" y="662"/>
                <a:ext cx="782" cy="384"/>
                <a:chOff x="2054" y="662"/>
                <a:chExt cx="782" cy="384"/>
              </a:xfrm>
            </p:grpSpPr>
            <p:sp>
              <p:nvSpPr>
                <p:cNvPr id="307228" name="Rectangle 28"/>
                <p:cNvSpPr>
                  <a:spLocks noChangeArrowheads="1"/>
                </p:cNvSpPr>
                <p:nvPr/>
              </p:nvSpPr>
              <p:spPr bwMode="auto">
                <a:xfrm>
                  <a:off x="2097" y="662"/>
                  <a:ext cx="696" cy="384"/>
                </a:xfrm>
                <a:prstGeom prst="rect">
                  <a:avLst/>
                </a:prstGeom>
                <a:noFill/>
                <a:ln w="9525">
                  <a:noFill/>
                  <a:miter lim="800000"/>
                  <a:headEnd/>
                  <a:tailEnd/>
                </a:ln>
                <a:effectLst/>
              </p:spPr>
              <p:txBody>
                <a:bodyPr anchor="ctr"/>
                <a:lstStyle/>
                <a:p>
                  <a:pPr algn="ctr"/>
                  <a:r>
                    <a:rPr lang="en-US" sz="2000">
                      <a:cs typeface="Times New Roman" pitchFamily="18" charset="0"/>
                    </a:rPr>
                    <a:t>0.5</a:t>
                  </a:r>
                </a:p>
                <a:p>
                  <a:pPr algn="ctr"/>
                  <a:endParaRPr lang="en-US" sz="2000"/>
                </a:p>
              </p:txBody>
            </p:sp>
            <p:sp>
              <p:nvSpPr>
                <p:cNvPr id="307229" name="Rectangle 29"/>
                <p:cNvSpPr>
                  <a:spLocks noChangeArrowheads="1"/>
                </p:cNvSpPr>
                <p:nvPr/>
              </p:nvSpPr>
              <p:spPr bwMode="auto">
                <a:xfrm>
                  <a:off x="2054" y="662"/>
                  <a:ext cx="782" cy="384"/>
                </a:xfrm>
                <a:prstGeom prst="rect">
                  <a:avLst/>
                </a:prstGeom>
                <a:noFill/>
                <a:ln w="7">
                  <a:solidFill>
                    <a:srgbClr val="A0A0A0"/>
                  </a:solidFill>
                  <a:miter lim="800000"/>
                  <a:headEnd/>
                  <a:tailEnd/>
                </a:ln>
                <a:effectLst/>
              </p:spPr>
              <p:txBody>
                <a:bodyPr wrap="none"/>
                <a:lstStyle/>
                <a:p>
                  <a:endParaRPr lang="en-US"/>
                </a:p>
              </p:txBody>
            </p:sp>
          </p:grpSp>
          <p:grpSp>
            <p:nvGrpSpPr>
              <p:cNvPr id="307230" name="Group 30"/>
              <p:cNvGrpSpPr>
                <a:grpSpLocks/>
              </p:cNvGrpSpPr>
              <p:nvPr/>
            </p:nvGrpSpPr>
            <p:grpSpPr bwMode="auto">
              <a:xfrm>
                <a:off x="0" y="1046"/>
                <a:ext cx="551" cy="384"/>
                <a:chOff x="0" y="1046"/>
                <a:chExt cx="551" cy="384"/>
              </a:xfrm>
            </p:grpSpPr>
            <p:sp>
              <p:nvSpPr>
                <p:cNvPr id="307231" name="Rectangle 31"/>
                <p:cNvSpPr>
                  <a:spLocks noChangeArrowheads="1"/>
                </p:cNvSpPr>
                <p:nvPr/>
              </p:nvSpPr>
              <p:spPr bwMode="auto">
                <a:xfrm>
                  <a:off x="43" y="1046"/>
                  <a:ext cx="465" cy="384"/>
                </a:xfrm>
                <a:prstGeom prst="rect">
                  <a:avLst/>
                </a:prstGeom>
                <a:noFill/>
                <a:ln w="9525">
                  <a:noFill/>
                  <a:miter lim="800000"/>
                  <a:headEnd/>
                  <a:tailEnd/>
                </a:ln>
                <a:effectLst/>
              </p:spPr>
              <p:txBody>
                <a:bodyPr anchor="ctr"/>
                <a:lstStyle/>
                <a:p>
                  <a:pPr algn="ctr"/>
                  <a:r>
                    <a:rPr lang="en-US" sz="2000">
                      <a:cs typeface="Times New Roman" pitchFamily="18" charset="0"/>
                    </a:rPr>
                    <a:t>Y</a:t>
                  </a:r>
                </a:p>
                <a:p>
                  <a:pPr algn="ctr"/>
                  <a:endParaRPr lang="en-US" sz="2000"/>
                </a:p>
              </p:txBody>
            </p:sp>
            <p:sp>
              <p:nvSpPr>
                <p:cNvPr id="307232" name="Rectangle 32"/>
                <p:cNvSpPr>
                  <a:spLocks noChangeArrowheads="1"/>
                </p:cNvSpPr>
                <p:nvPr/>
              </p:nvSpPr>
              <p:spPr bwMode="auto">
                <a:xfrm>
                  <a:off x="0" y="1046"/>
                  <a:ext cx="551" cy="384"/>
                </a:xfrm>
                <a:prstGeom prst="rect">
                  <a:avLst/>
                </a:prstGeom>
                <a:noFill/>
                <a:ln w="7">
                  <a:solidFill>
                    <a:srgbClr val="A0A0A0"/>
                  </a:solidFill>
                  <a:miter lim="800000"/>
                  <a:headEnd/>
                  <a:tailEnd/>
                </a:ln>
                <a:effectLst/>
              </p:spPr>
              <p:txBody>
                <a:bodyPr wrap="none"/>
                <a:lstStyle/>
                <a:p>
                  <a:endParaRPr lang="en-US"/>
                </a:p>
              </p:txBody>
            </p:sp>
          </p:grpSp>
          <p:grpSp>
            <p:nvGrpSpPr>
              <p:cNvPr id="307233" name="Group 33"/>
              <p:cNvGrpSpPr>
                <a:grpSpLocks/>
              </p:cNvGrpSpPr>
              <p:nvPr/>
            </p:nvGrpSpPr>
            <p:grpSpPr bwMode="auto">
              <a:xfrm>
                <a:off x="551" y="1046"/>
                <a:ext cx="721" cy="384"/>
                <a:chOff x="551" y="1046"/>
                <a:chExt cx="721" cy="384"/>
              </a:xfrm>
            </p:grpSpPr>
            <p:sp>
              <p:nvSpPr>
                <p:cNvPr id="307234" name="Rectangle 34"/>
                <p:cNvSpPr>
                  <a:spLocks noChangeArrowheads="1"/>
                </p:cNvSpPr>
                <p:nvPr/>
              </p:nvSpPr>
              <p:spPr bwMode="auto">
                <a:xfrm>
                  <a:off x="594" y="1046"/>
                  <a:ext cx="635" cy="384"/>
                </a:xfrm>
                <a:prstGeom prst="rect">
                  <a:avLst/>
                </a:prstGeom>
                <a:noFill/>
                <a:ln w="9525">
                  <a:noFill/>
                  <a:miter lim="800000"/>
                  <a:headEnd/>
                  <a:tailEnd/>
                </a:ln>
                <a:effectLst/>
              </p:spPr>
              <p:txBody>
                <a:bodyPr anchor="ctr"/>
                <a:lstStyle/>
                <a:p>
                  <a:pPr algn="ctr"/>
                  <a:r>
                    <a:rPr lang="en-US" sz="2000">
                      <a:cs typeface="Times New Roman" pitchFamily="18" charset="0"/>
                    </a:rPr>
                    <a:t>0.8</a:t>
                  </a:r>
                </a:p>
                <a:p>
                  <a:pPr algn="ctr"/>
                  <a:endParaRPr lang="en-US" sz="2000"/>
                </a:p>
              </p:txBody>
            </p:sp>
            <p:sp>
              <p:nvSpPr>
                <p:cNvPr id="307235" name="Rectangle 35"/>
                <p:cNvSpPr>
                  <a:spLocks noChangeArrowheads="1"/>
                </p:cNvSpPr>
                <p:nvPr/>
              </p:nvSpPr>
              <p:spPr bwMode="auto">
                <a:xfrm>
                  <a:off x="551" y="1046"/>
                  <a:ext cx="721" cy="384"/>
                </a:xfrm>
                <a:prstGeom prst="rect">
                  <a:avLst/>
                </a:prstGeom>
                <a:noFill/>
                <a:ln w="7">
                  <a:solidFill>
                    <a:srgbClr val="A0A0A0"/>
                  </a:solidFill>
                  <a:miter lim="800000"/>
                  <a:headEnd/>
                  <a:tailEnd/>
                </a:ln>
                <a:effectLst/>
              </p:spPr>
              <p:txBody>
                <a:bodyPr wrap="none"/>
                <a:lstStyle/>
                <a:p>
                  <a:endParaRPr lang="en-US"/>
                </a:p>
              </p:txBody>
            </p:sp>
          </p:grpSp>
          <p:grpSp>
            <p:nvGrpSpPr>
              <p:cNvPr id="307236" name="Group 36"/>
              <p:cNvGrpSpPr>
                <a:grpSpLocks/>
              </p:cNvGrpSpPr>
              <p:nvPr/>
            </p:nvGrpSpPr>
            <p:grpSpPr bwMode="auto">
              <a:xfrm>
                <a:off x="1272" y="1046"/>
                <a:ext cx="782" cy="384"/>
                <a:chOff x="1272" y="1046"/>
                <a:chExt cx="782" cy="384"/>
              </a:xfrm>
            </p:grpSpPr>
            <p:sp>
              <p:nvSpPr>
                <p:cNvPr id="307237" name="Rectangle 37"/>
                <p:cNvSpPr>
                  <a:spLocks noChangeArrowheads="1"/>
                </p:cNvSpPr>
                <p:nvPr/>
              </p:nvSpPr>
              <p:spPr bwMode="auto">
                <a:xfrm>
                  <a:off x="1315" y="1046"/>
                  <a:ext cx="696" cy="384"/>
                </a:xfrm>
                <a:prstGeom prst="rect">
                  <a:avLst/>
                </a:prstGeom>
                <a:noFill/>
                <a:ln w="9525">
                  <a:noFill/>
                  <a:miter lim="800000"/>
                  <a:headEnd/>
                  <a:tailEnd/>
                </a:ln>
                <a:effectLst/>
              </p:spPr>
              <p:txBody>
                <a:bodyPr/>
                <a:lstStyle/>
                <a:p>
                  <a:pPr algn="ctr"/>
                  <a:r>
                    <a:rPr lang="en-US" sz="2000">
                      <a:cs typeface="Times New Roman" pitchFamily="18" charset="0"/>
                    </a:rPr>
                    <a:t>6</a:t>
                  </a:r>
                </a:p>
                <a:p>
                  <a:pPr algn="ctr"/>
                  <a:endParaRPr lang="en-US" sz="2000"/>
                </a:p>
              </p:txBody>
            </p:sp>
            <p:sp>
              <p:nvSpPr>
                <p:cNvPr id="307238" name="Rectangle 38"/>
                <p:cNvSpPr>
                  <a:spLocks noChangeArrowheads="1"/>
                </p:cNvSpPr>
                <p:nvPr/>
              </p:nvSpPr>
              <p:spPr bwMode="auto">
                <a:xfrm>
                  <a:off x="1272" y="1046"/>
                  <a:ext cx="782" cy="384"/>
                </a:xfrm>
                <a:prstGeom prst="rect">
                  <a:avLst/>
                </a:prstGeom>
                <a:noFill/>
                <a:ln w="7">
                  <a:solidFill>
                    <a:srgbClr val="A0A0A0"/>
                  </a:solidFill>
                  <a:miter lim="800000"/>
                  <a:headEnd/>
                  <a:tailEnd/>
                </a:ln>
                <a:effectLst/>
              </p:spPr>
              <p:txBody>
                <a:bodyPr wrap="none"/>
                <a:lstStyle/>
                <a:p>
                  <a:endParaRPr lang="en-US"/>
                </a:p>
              </p:txBody>
            </p:sp>
          </p:grpSp>
          <p:grpSp>
            <p:nvGrpSpPr>
              <p:cNvPr id="307239" name="Group 39"/>
              <p:cNvGrpSpPr>
                <a:grpSpLocks/>
              </p:cNvGrpSpPr>
              <p:nvPr/>
            </p:nvGrpSpPr>
            <p:grpSpPr bwMode="auto">
              <a:xfrm>
                <a:off x="2054" y="1046"/>
                <a:ext cx="782" cy="384"/>
                <a:chOff x="2054" y="1046"/>
                <a:chExt cx="782" cy="384"/>
              </a:xfrm>
            </p:grpSpPr>
            <p:sp>
              <p:nvSpPr>
                <p:cNvPr id="307240" name="Rectangle 40"/>
                <p:cNvSpPr>
                  <a:spLocks noChangeArrowheads="1"/>
                </p:cNvSpPr>
                <p:nvPr/>
              </p:nvSpPr>
              <p:spPr bwMode="auto">
                <a:xfrm>
                  <a:off x="2097" y="1046"/>
                  <a:ext cx="696" cy="384"/>
                </a:xfrm>
                <a:prstGeom prst="rect">
                  <a:avLst/>
                </a:prstGeom>
                <a:noFill/>
                <a:ln w="9525">
                  <a:noFill/>
                  <a:miter lim="800000"/>
                  <a:headEnd/>
                  <a:tailEnd/>
                </a:ln>
                <a:effectLst/>
              </p:spPr>
              <p:txBody>
                <a:bodyPr anchor="ctr"/>
                <a:lstStyle/>
                <a:p>
                  <a:pPr algn="ctr"/>
                  <a:r>
                    <a:rPr lang="en-US" sz="2000">
                      <a:cs typeface="Times New Roman" pitchFamily="18" charset="0"/>
                    </a:rPr>
                    <a:t>0.3</a:t>
                  </a:r>
                </a:p>
                <a:p>
                  <a:pPr algn="ctr"/>
                  <a:endParaRPr lang="en-US" sz="2000"/>
                </a:p>
              </p:txBody>
            </p:sp>
            <p:sp>
              <p:nvSpPr>
                <p:cNvPr id="307241" name="Rectangle 41"/>
                <p:cNvSpPr>
                  <a:spLocks noChangeArrowheads="1"/>
                </p:cNvSpPr>
                <p:nvPr/>
              </p:nvSpPr>
              <p:spPr bwMode="auto">
                <a:xfrm>
                  <a:off x="2054" y="1046"/>
                  <a:ext cx="782" cy="384"/>
                </a:xfrm>
                <a:prstGeom prst="rect">
                  <a:avLst/>
                </a:prstGeom>
                <a:noFill/>
                <a:ln w="7">
                  <a:solidFill>
                    <a:srgbClr val="A0A0A0"/>
                  </a:solidFill>
                  <a:miter lim="800000"/>
                  <a:headEnd/>
                  <a:tailEnd/>
                </a:ln>
                <a:effectLst/>
              </p:spPr>
              <p:txBody>
                <a:bodyPr wrap="none"/>
                <a:lstStyle/>
                <a:p>
                  <a:endParaRPr lang="en-US"/>
                </a:p>
              </p:txBody>
            </p:sp>
          </p:grpSp>
          <p:grpSp>
            <p:nvGrpSpPr>
              <p:cNvPr id="307242" name="Group 42"/>
              <p:cNvGrpSpPr>
                <a:grpSpLocks/>
              </p:cNvGrpSpPr>
              <p:nvPr/>
            </p:nvGrpSpPr>
            <p:grpSpPr bwMode="auto">
              <a:xfrm>
                <a:off x="0" y="1430"/>
                <a:ext cx="551" cy="384"/>
                <a:chOff x="0" y="1430"/>
                <a:chExt cx="551" cy="384"/>
              </a:xfrm>
            </p:grpSpPr>
            <p:sp>
              <p:nvSpPr>
                <p:cNvPr id="307243" name="Rectangle 43"/>
                <p:cNvSpPr>
                  <a:spLocks noChangeArrowheads="1"/>
                </p:cNvSpPr>
                <p:nvPr/>
              </p:nvSpPr>
              <p:spPr bwMode="auto">
                <a:xfrm>
                  <a:off x="43" y="1430"/>
                  <a:ext cx="465" cy="384"/>
                </a:xfrm>
                <a:prstGeom prst="rect">
                  <a:avLst/>
                </a:prstGeom>
                <a:noFill/>
                <a:ln w="9525">
                  <a:noFill/>
                  <a:miter lim="800000"/>
                  <a:headEnd/>
                  <a:tailEnd/>
                </a:ln>
                <a:effectLst/>
              </p:spPr>
              <p:txBody>
                <a:bodyPr anchor="ctr"/>
                <a:lstStyle/>
                <a:p>
                  <a:pPr algn="ctr"/>
                  <a:r>
                    <a:rPr lang="en-US" sz="2000">
                      <a:cs typeface="Times New Roman" pitchFamily="18" charset="0"/>
                    </a:rPr>
                    <a:t>Z</a:t>
                  </a:r>
                </a:p>
                <a:p>
                  <a:pPr algn="ctr"/>
                  <a:endParaRPr lang="en-US" sz="2000"/>
                </a:p>
              </p:txBody>
            </p:sp>
            <p:sp>
              <p:nvSpPr>
                <p:cNvPr id="307244" name="Rectangle 44"/>
                <p:cNvSpPr>
                  <a:spLocks noChangeArrowheads="1"/>
                </p:cNvSpPr>
                <p:nvPr/>
              </p:nvSpPr>
              <p:spPr bwMode="auto">
                <a:xfrm>
                  <a:off x="0" y="1430"/>
                  <a:ext cx="551" cy="384"/>
                </a:xfrm>
                <a:prstGeom prst="rect">
                  <a:avLst/>
                </a:prstGeom>
                <a:noFill/>
                <a:ln w="7">
                  <a:solidFill>
                    <a:srgbClr val="A0A0A0"/>
                  </a:solidFill>
                  <a:miter lim="800000"/>
                  <a:headEnd/>
                  <a:tailEnd/>
                </a:ln>
                <a:effectLst/>
              </p:spPr>
              <p:txBody>
                <a:bodyPr wrap="none"/>
                <a:lstStyle/>
                <a:p>
                  <a:endParaRPr lang="en-US"/>
                </a:p>
              </p:txBody>
            </p:sp>
          </p:grpSp>
          <p:grpSp>
            <p:nvGrpSpPr>
              <p:cNvPr id="307245" name="Group 45"/>
              <p:cNvGrpSpPr>
                <a:grpSpLocks/>
              </p:cNvGrpSpPr>
              <p:nvPr/>
            </p:nvGrpSpPr>
            <p:grpSpPr bwMode="auto">
              <a:xfrm>
                <a:off x="551" y="1430"/>
                <a:ext cx="721" cy="384"/>
                <a:chOff x="551" y="1430"/>
                <a:chExt cx="721" cy="384"/>
              </a:xfrm>
            </p:grpSpPr>
            <p:sp>
              <p:nvSpPr>
                <p:cNvPr id="307246" name="Rectangle 46"/>
                <p:cNvSpPr>
                  <a:spLocks noChangeArrowheads="1"/>
                </p:cNvSpPr>
                <p:nvPr/>
              </p:nvSpPr>
              <p:spPr bwMode="auto">
                <a:xfrm>
                  <a:off x="594" y="1430"/>
                  <a:ext cx="635" cy="384"/>
                </a:xfrm>
                <a:prstGeom prst="rect">
                  <a:avLst/>
                </a:prstGeom>
                <a:noFill/>
                <a:ln w="9525">
                  <a:noFill/>
                  <a:miter lim="800000"/>
                  <a:headEnd/>
                  <a:tailEnd/>
                </a:ln>
                <a:effectLst/>
              </p:spPr>
              <p:txBody>
                <a:bodyPr anchor="ctr"/>
                <a:lstStyle/>
                <a:p>
                  <a:pPr algn="ctr"/>
                  <a:r>
                    <a:rPr lang="en-US" sz="2000">
                      <a:cs typeface="Times New Roman" pitchFamily="18" charset="0"/>
                    </a:rPr>
                    <a:t>0.0</a:t>
                  </a:r>
                </a:p>
                <a:p>
                  <a:pPr algn="ctr"/>
                  <a:endParaRPr lang="en-US" sz="2000"/>
                </a:p>
              </p:txBody>
            </p:sp>
            <p:sp>
              <p:nvSpPr>
                <p:cNvPr id="307247" name="Rectangle 47"/>
                <p:cNvSpPr>
                  <a:spLocks noChangeArrowheads="1"/>
                </p:cNvSpPr>
                <p:nvPr/>
              </p:nvSpPr>
              <p:spPr bwMode="auto">
                <a:xfrm>
                  <a:off x="551" y="1430"/>
                  <a:ext cx="721" cy="384"/>
                </a:xfrm>
                <a:prstGeom prst="rect">
                  <a:avLst/>
                </a:prstGeom>
                <a:noFill/>
                <a:ln w="7">
                  <a:solidFill>
                    <a:srgbClr val="A0A0A0"/>
                  </a:solidFill>
                  <a:miter lim="800000"/>
                  <a:headEnd/>
                  <a:tailEnd/>
                </a:ln>
                <a:effectLst/>
              </p:spPr>
              <p:txBody>
                <a:bodyPr wrap="none"/>
                <a:lstStyle/>
                <a:p>
                  <a:endParaRPr lang="en-US"/>
                </a:p>
              </p:txBody>
            </p:sp>
          </p:grpSp>
          <p:grpSp>
            <p:nvGrpSpPr>
              <p:cNvPr id="307248" name="Group 48"/>
              <p:cNvGrpSpPr>
                <a:grpSpLocks/>
              </p:cNvGrpSpPr>
              <p:nvPr/>
            </p:nvGrpSpPr>
            <p:grpSpPr bwMode="auto">
              <a:xfrm>
                <a:off x="1272" y="1430"/>
                <a:ext cx="782" cy="384"/>
                <a:chOff x="1272" y="1430"/>
                <a:chExt cx="782" cy="384"/>
              </a:xfrm>
            </p:grpSpPr>
            <p:sp>
              <p:nvSpPr>
                <p:cNvPr id="307249" name="Rectangle 49"/>
                <p:cNvSpPr>
                  <a:spLocks noChangeArrowheads="1"/>
                </p:cNvSpPr>
                <p:nvPr/>
              </p:nvSpPr>
              <p:spPr bwMode="auto">
                <a:xfrm>
                  <a:off x="1315" y="1430"/>
                  <a:ext cx="696" cy="384"/>
                </a:xfrm>
                <a:prstGeom prst="rect">
                  <a:avLst/>
                </a:prstGeom>
                <a:noFill/>
                <a:ln w="9525">
                  <a:noFill/>
                  <a:miter lim="800000"/>
                  <a:headEnd/>
                  <a:tailEnd/>
                </a:ln>
                <a:effectLst/>
              </p:spPr>
              <p:txBody>
                <a:bodyPr/>
                <a:lstStyle/>
                <a:p>
                  <a:pPr algn="ctr"/>
                  <a:r>
                    <a:rPr lang="en-US" sz="2000">
                      <a:cs typeface="Times New Roman" pitchFamily="18" charset="0"/>
                    </a:rPr>
                    <a:t>0</a:t>
                  </a:r>
                </a:p>
                <a:p>
                  <a:pPr algn="ctr"/>
                  <a:endParaRPr lang="en-US" sz="2000"/>
                </a:p>
              </p:txBody>
            </p:sp>
            <p:sp>
              <p:nvSpPr>
                <p:cNvPr id="307250" name="Rectangle 50"/>
                <p:cNvSpPr>
                  <a:spLocks noChangeArrowheads="1"/>
                </p:cNvSpPr>
                <p:nvPr/>
              </p:nvSpPr>
              <p:spPr bwMode="auto">
                <a:xfrm>
                  <a:off x="1272" y="1430"/>
                  <a:ext cx="782" cy="384"/>
                </a:xfrm>
                <a:prstGeom prst="rect">
                  <a:avLst/>
                </a:prstGeom>
                <a:noFill/>
                <a:ln w="7">
                  <a:solidFill>
                    <a:srgbClr val="A0A0A0"/>
                  </a:solidFill>
                  <a:miter lim="800000"/>
                  <a:headEnd/>
                  <a:tailEnd/>
                </a:ln>
                <a:effectLst/>
              </p:spPr>
              <p:txBody>
                <a:bodyPr wrap="none"/>
                <a:lstStyle/>
                <a:p>
                  <a:endParaRPr lang="en-US"/>
                </a:p>
              </p:txBody>
            </p:sp>
          </p:grpSp>
          <p:grpSp>
            <p:nvGrpSpPr>
              <p:cNvPr id="307251" name="Group 51"/>
              <p:cNvGrpSpPr>
                <a:grpSpLocks/>
              </p:cNvGrpSpPr>
              <p:nvPr/>
            </p:nvGrpSpPr>
            <p:grpSpPr bwMode="auto">
              <a:xfrm>
                <a:off x="2054" y="1430"/>
                <a:ext cx="782" cy="384"/>
                <a:chOff x="2054" y="1430"/>
                <a:chExt cx="782" cy="384"/>
              </a:xfrm>
            </p:grpSpPr>
            <p:sp>
              <p:nvSpPr>
                <p:cNvPr id="307252" name="Rectangle 52"/>
                <p:cNvSpPr>
                  <a:spLocks noChangeArrowheads="1"/>
                </p:cNvSpPr>
                <p:nvPr/>
              </p:nvSpPr>
              <p:spPr bwMode="auto">
                <a:xfrm>
                  <a:off x="2097" y="1430"/>
                  <a:ext cx="696" cy="384"/>
                </a:xfrm>
                <a:prstGeom prst="rect">
                  <a:avLst/>
                </a:prstGeom>
                <a:noFill/>
                <a:ln w="9525">
                  <a:noFill/>
                  <a:miter lim="800000"/>
                  <a:headEnd/>
                  <a:tailEnd/>
                </a:ln>
                <a:effectLst/>
              </p:spPr>
              <p:txBody>
                <a:bodyPr anchor="ctr"/>
                <a:lstStyle/>
                <a:p>
                  <a:pPr algn="ctr"/>
                  <a:r>
                    <a:rPr lang="en-US" sz="2000">
                      <a:cs typeface="Times New Roman" pitchFamily="18" charset="0"/>
                    </a:rPr>
                    <a:t>0.2</a:t>
                  </a:r>
                </a:p>
                <a:p>
                  <a:pPr algn="ctr"/>
                  <a:endParaRPr lang="en-US" sz="2000"/>
                </a:p>
              </p:txBody>
            </p:sp>
            <p:sp>
              <p:nvSpPr>
                <p:cNvPr id="307253" name="Rectangle 53"/>
                <p:cNvSpPr>
                  <a:spLocks noChangeArrowheads="1"/>
                </p:cNvSpPr>
                <p:nvPr/>
              </p:nvSpPr>
              <p:spPr bwMode="auto">
                <a:xfrm>
                  <a:off x="2054" y="1430"/>
                  <a:ext cx="782" cy="384"/>
                </a:xfrm>
                <a:prstGeom prst="rect">
                  <a:avLst/>
                </a:prstGeom>
                <a:noFill/>
                <a:ln w="7">
                  <a:solidFill>
                    <a:srgbClr val="A0A0A0"/>
                  </a:solidFill>
                  <a:miter lim="800000"/>
                  <a:headEnd/>
                  <a:tailEnd/>
                </a:ln>
                <a:effectLst/>
              </p:spPr>
              <p:txBody>
                <a:bodyPr wrap="none"/>
                <a:lstStyle/>
                <a:p>
                  <a:endParaRPr lang="en-US"/>
                </a:p>
              </p:txBody>
            </p:sp>
          </p:grpSp>
          <p:grpSp>
            <p:nvGrpSpPr>
              <p:cNvPr id="307254" name="Group 54"/>
              <p:cNvGrpSpPr>
                <a:grpSpLocks/>
              </p:cNvGrpSpPr>
              <p:nvPr/>
            </p:nvGrpSpPr>
            <p:grpSpPr bwMode="auto">
              <a:xfrm>
                <a:off x="0" y="1814"/>
                <a:ext cx="551" cy="384"/>
                <a:chOff x="0" y="1814"/>
                <a:chExt cx="551" cy="384"/>
              </a:xfrm>
            </p:grpSpPr>
            <p:sp>
              <p:nvSpPr>
                <p:cNvPr id="307255" name="Rectangle 55"/>
                <p:cNvSpPr>
                  <a:spLocks noChangeArrowheads="1"/>
                </p:cNvSpPr>
                <p:nvPr/>
              </p:nvSpPr>
              <p:spPr bwMode="auto">
                <a:xfrm>
                  <a:off x="43" y="1814"/>
                  <a:ext cx="465" cy="384"/>
                </a:xfrm>
                <a:prstGeom prst="rect">
                  <a:avLst/>
                </a:prstGeom>
                <a:noFill/>
                <a:ln w="9525">
                  <a:noFill/>
                  <a:miter lim="800000"/>
                  <a:headEnd/>
                  <a:tailEnd/>
                </a:ln>
                <a:effectLst/>
              </p:spPr>
              <p:txBody>
                <a:bodyPr anchor="ctr"/>
                <a:lstStyle/>
                <a:p>
                  <a:pPr algn="ctr"/>
                  <a:r>
                    <a:rPr lang="en-US">
                      <a:cs typeface="Times New Roman" pitchFamily="18" charset="0"/>
                    </a:rPr>
                    <a:t>Port.</a:t>
                  </a:r>
                </a:p>
                <a:p>
                  <a:pPr algn="ctr"/>
                  <a:endParaRPr lang="en-US"/>
                </a:p>
              </p:txBody>
            </p:sp>
            <p:sp>
              <p:nvSpPr>
                <p:cNvPr id="307256" name="Rectangle 56"/>
                <p:cNvSpPr>
                  <a:spLocks noChangeArrowheads="1"/>
                </p:cNvSpPr>
                <p:nvPr/>
              </p:nvSpPr>
              <p:spPr bwMode="auto">
                <a:xfrm>
                  <a:off x="0" y="1814"/>
                  <a:ext cx="551" cy="384"/>
                </a:xfrm>
                <a:prstGeom prst="rect">
                  <a:avLst/>
                </a:prstGeom>
                <a:noFill/>
                <a:ln w="7">
                  <a:solidFill>
                    <a:srgbClr val="A0A0A0"/>
                  </a:solidFill>
                  <a:miter lim="800000"/>
                  <a:headEnd/>
                  <a:tailEnd/>
                </a:ln>
                <a:effectLst/>
              </p:spPr>
              <p:txBody>
                <a:bodyPr wrap="none"/>
                <a:lstStyle/>
                <a:p>
                  <a:endParaRPr lang="en-US"/>
                </a:p>
              </p:txBody>
            </p:sp>
          </p:grpSp>
          <p:grpSp>
            <p:nvGrpSpPr>
              <p:cNvPr id="307257" name="Group 57"/>
              <p:cNvGrpSpPr>
                <a:grpSpLocks/>
              </p:cNvGrpSpPr>
              <p:nvPr/>
            </p:nvGrpSpPr>
            <p:grpSpPr bwMode="auto">
              <a:xfrm>
                <a:off x="551" y="1814"/>
                <a:ext cx="721" cy="384"/>
                <a:chOff x="551" y="1814"/>
                <a:chExt cx="721" cy="384"/>
              </a:xfrm>
            </p:grpSpPr>
            <p:sp>
              <p:nvSpPr>
                <p:cNvPr id="307258" name="Rectangle 58"/>
                <p:cNvSpPr>
                  <a:spLocks noChangeArrowheads="1"/>
                </p:cNvSpPr>
                <p:nvPr/>
              </p:nvSpPr>
              <p:spPr bwMode="auto">
                <a:xfrm>
                  <a:off x="594" y="1814"/>
                  <a:ext cx="635" cy="384"/>
                </a:xfrm>
                <a:prstGeom prst="rect">
                  <a:avLst/>
                </a:prstGeom>
                <a:noFill/>
                <a:ln w="9525">
                  <a:noFill/>
                  <a:miter lim="800000"/>
                  <a:headEnd/>
                  <a:tailEnd/>
                </a:ln>
                <a:effectLst/>
              </p:spPr>
              <p:txBody>
                <a:bodyPr anchor="ctr"/>
                <a:lstStyle/>
                <a:p>
                  <a:pPr algn="ctr"/>
                  <a:r>
                    <a:rPr lang="en-US" sz="2000">
                      <a:cs typeface="Times New Roman" pitchFamily="18" charset="0"/>
                    </a:rPr>
                    <a:t>0.84</a:t>
                  </a:r>
                </a:p>
                <a:p>
                  <a:pPr algn="ctr"/>
                  <a:endParaRPr lang="en-US" sz="2000"/>
                </a:p>
              </p:txBody>
            </p:sp>
            <p:sp>
              <p:nvSpPr>
                <p:cNvPr id="307259" name="Rectangle 59"/>
                <p:cNvSpPr>
                  <a:spLocks noChangeArrowheads="1"/>
                </p:cNvSpPr>
                <p:nvPr/>
              </p:nvSpPr>
              <p:spPr bwMode="auto">
                <a:xfrm>
                  <a:off x="551" y="1814"/>
                  <a:ext cx="721" cy="384"/>
                </a:xfrm>
                <a:prstGeom prst="rect">
                  <a:avLst/>
                </a:prstGeom>
                <a:noFill/>
                <a:ln w="7">
                  <a:solidFill>
                    <a:srgbClr val="A0A0A0"/>
                  </a:solidFill>
                  <a:miter lim="800000"/>
                  <a:headEnd/>
                  <a:tailEnd/>
                </a:ln>
                <a:effectLst/>
              </p:spPr>
              <p:txBody>
                <a:bodyPr wrap="none"/>
                <a:lstStyle/>
                <a:p>
                  <a:endParaRPr lang="en-US"/>
                </a:p>
              </p:txBody>
            </p:sp>
          </p:grpSp>
          <p:grpSp>
            <p:nvGrpSpPr>
              <p:cNvPr id="307260" name="Group 60"/>
              <p:cNvGrpSpPr>
                <a:grpSpLocks/>
              </p:cNvGrpSpPr>
              <p:nvPr/>
            </p:nvGrpSpPr>
            <p:grpSpPr bwMode="auto">
              <a:xfrm>
                <a:off x="1272" y="1814"/>
                <a:ext cx="782" cy="384"/>
                <a:chOff x="1272" y="1814"/>
                <a:chExt cx="782" cy="384"/>
              </a:xfrm>
            </p:grpSpPr>
            <p:sp>
              <p:nvSpPr>
                <p:cNvPr id="307261" name="Rectangle 61"/>
                <p:cNvSpPr>
                  <a:spLocks noChangeArrowheads="1"/>
                </p:cNvSpPr>
                <p:nvPr/>
              </p:nvSpPr>
              <p:spPr bwMode="auto">
                <a:xfrm>
                  <a:off x="1315" y="1814"/>
                  <a:ext cx="696" cy="384"/>
                </a:xfrm>
                <a:prstGeom prst="rect">
                  <a:avLst/>
                </a:prstGeom>
                <a:noFill/>
                <a:ln w="9525">
                  <a:noFill/>
                  <a:miter lim="800000"/>
                  <a:headEnd/>
                  <a:tailEnd/>
                </a:ln>
                <a:effectLst/>
              </p:spPr>
              <p:txBody>
                <a:bodyPr/>
                <a:lstStyle/>
                <a:p>
                  <a:pPr algn="ctr"/>
                  <a:r>
                    <a:rPr lang="en-US" sz="2000">
                      <a:cs typeface="Times New Roman" pitchFamily="18" charset="0"/>
                      <a:sym typeface="Symbol" pitchFamily="18" charset="2"/>
                    </a:rPr>
                    <a:t></a:t>
                  </a:r>
                  <a:endParaRPr lang="en-US" sz="2000">
                    <a:cs typeface="Times New Roman" pitchFamily="18" charset="0"/>
                  </a:endParaRPr>
                </a:p>
                <a:p>
                  <a:pPr algn="ctr"/>
                  <a:endParaRPr lang="en-US" sz="2000">
                    <a:cs typeface="Times New Roman" pitchFamily="18" charset="0"/>
                    <a:sym typeface="Symbol" pitchFamily="18" charset="2"/>
                  </a:endParaRPr>
                </a:p>
              </p:txBody>
            </p:sp>
            <p:sp>
              <p:nvSpPr>
                <p:cNvPr id="307262" name="Rectangle 62"/>
                <p:cNvSpPr>
                  <a:spLocks noChangeArrowheads="1"/>
                </p:cNvSpPr>
                <p:nvPr/>
              </p:nvSpPr>
              <p:spPr bwMode="auto">
                <a:xfrm>
                  <a:off x="1272" y="1814"/>
                  <a:ext cx="782" cy="384"/>
                </a:xfrm>
                <a:prstGeom prst="rect">
                  <a:avLst/>
                </a:prstGeom>
                <a:noFill/>
                <a:ln w="7">
                  <a:solidFill>
                    <a:srgbClr val="A0A0A0"/>
                  </a:solidFill>
                  <a:miter lim="800000"/>
                  <a:headEnd/>
                  <a:tailEnd/>
                </a:ln>
                <a:effectLst/>
              </p:spPr>
              <p:txBody>
                <a:bodyPr wrap="none"/>
                <a:lstStyle/>
                <a:p>
                  <a:endParaRPr lang="en-US"/>
                </a:p>
              </p:txBody>
            </p:sp>
          </p:grpSp>
          <p:grpSp>
            <p:nvGrpSpPr>
              <p:cNvPr id="307263" name="Group 63"/>
              <p:cNvGrpSpPr>
                <a:grpSpLocks/>
              </p:cNvGrpSpPr>
              <p:nvPr/>
            </p:nvGrpSpPr>
            <p:grpSpPr bwMode="auto">
              <a:xfrm>
                <a:off x="2054" y="1814"/>
                <a:ext cx="782" cy="384"/>
                <a:chOff x="2054" y="1814"/>
                <a:chExt cx="782" cy="384"/>
              </a:xfrm>
            </p:grpSpPr>
            <p:sp>
              <p:nvSpPr>
                <p:cNvPr id="307264" name="Rectangle 64"/>
                <p:cNvSpPr>
                  <a:spLocks noChangeArrowheads="1"/>
                </p:cNvSpPr>
                <p:nvPr/>
              </p:nvSpPr>
              <p:spPr bwMode="auto">
                <a:xfrm>
                  <a:off x="2097" y="1814"/>
                  <a:ext cx="696" cy="384"/>
                </a:xfrm>
                <a:prstGeom prst="rect">
                  <a:avLst/>
                </a:prstGeom>
                <a:noFill/>
                <a:ln w="9525">
                  <a:noFill/>
                  <a:miter lim="800000"/>
                  <a:headEnd/>
                  <a:tailEnd/>
                </a:ln>
                <a:effectLst/>
              </p:spPr>
              <p:txBody>
                <a:bodyPr anchor="ctr"/>
                <a:lstStyle/>
                <a:p>
                  <a:pPr algn="ctr"/>
                  <a:r>
                    <a:rPr lang="en-US" sz="2000">
                      <a:cs typeface="Times New Roman" pitchFamily="18" charset="0"/>
                    </a:rPr>
                    <a:t>1.0</a:t>
                  </a:r>
                </a:p>
                <a:p>
                  <a:pPr algn="ctr"/>
                  <a:endParaRPr lang="en-US" sz="2000"/>
                </a:p>
              </p:txBody>
            </p:sp>
            <p:sp>
              <p:nvSpPr>
                <p:cNvPr id="307265" name="Rectangle 65"/>
                <p:cNvSpPr>
                  <a:spLocks noChangeArrowheads="1"/>
                </p:cNvSpPr>
                <p:nvPr/>
              </p:nvSpPr>
              <p:spPr bwMode="auto">
                <a:xfrm>
                  <a:off x="2054" y="1814"/>
                  <a:ext cx="782" cy="384"/>
                </a:xfrm>
                <a:prstGeom prst="rect">
                  <a:avLst/>
                </a:prstGeom>
                <a:noFill/>
                <a:ln w="7">
                  <a:solidFill>
                    <a:srgbClr val="A0A0A0"/>
                  </a:solidFill>
                  <a:miter lim="800000"/>
                  <a:headEnd/>
                  <a:tailEnd/>
                </a:ln>
                <a:effectLst/>
              </p:spPr>
              <p:txBody>
                <a:bodyPr wrap="none"/>
                <a:lstStyle/>
                <a:p>
                  <a:endParaRPr lang="en-US"/>
                </a:p>
              </p:txBody>
            </p:sp>
          </p:grpSp>
        </p:grpSp>
        <p:sp>
          <p:nvSpPr>
            <p:cNvPr id="307266" name="Rectangle 66"/>
            <p:cNvSpPr>
              <a:spLocks noChangeArrowheads="1"/>
            </p:cNvSpPr>
            <p:nvPr/>
          </p:nvSpPr>
          <p:spPr bwMode="auto">
            <a:xfrm>
              <a:off x="-3" y="-3"/>
              <a:ext cx="2842" cy="2204"/>
            </a:xfrm>
            <a:prstGeom prst="rect">
              <a:avLst/>
            </a:prstGeom>
            <a:noFill/>
            <a:ln w="11112">
              <a:solidFill>
                <a:srgbClr val="A0A0A0"/>
              </a:solidFill>
              <a:miter lim="800000"/>
              <a:headEnd/>
              <a:tailEnd/>
            </a:ln>
            <a:effectLst/>
          </p:spPr>
          <p:txBody>
            <a:bodyPr wrap="none"/>
            <a:lstStyle/>
            <a:p>
              <a:endParaRPr lang="en-US"/>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4680DF0-C9CD-4CEA-BDA9-E6FAD1F1EED7}" type="slidenum">
              <a:rPr lang="en-US"/>
              <a:pPr/>
              <a:t>35</a:t>
            </a:fld>
            <a:endParaRPr lang="en-US"/>
          </a:p>
        </p:txBody>
      </p:sp>
      <p:sp>
        <p:nvSpPr>
          <p:cNvPr id="308226" name="Rectangle 2"/>
          <p:cNvSpPr>
            <a:spLocks noGrp="1" noChangeArrowheads="1"/>
          </p:cNvSpPr>
          <p:nvPr>
            <p:ph type="title"/>
          </p:nvPr>
        </p:nvSpPr>
        <p:spPr>
          <a:xfrm>
            <a:off x="685800" y="381000"/>
            <a:ext cx="7772400" cy="1143000"/>
          </a:xfrm>
        </p:spPr>
        <p:txBody>
          <a:bodyPr/>
          <a:lstStyle/>
          <a:p>
            <a:r>
              <a:rPr lang="en-GB" sz="3200"/>
              <a:t>Answer-Portfolio beta and risk premium</a:t>
            </a:r>
          </a:p>
        </p:txBody>
      </p:sp>
      <p:sp>
        <p:nvSpPr>
          <p:cNvPr id="308227" name="Rectangle 3"/>
          <p:cNvSpPr>
            <a:spLocks noGrp="1" noChangeArrowheads="1"/>
          </p:cNvSpPr>
          <p:nvPr>
            <p:ph type="body" idx="1"/>
          </p:nvPr>
        </p:nvSpPr>
        <p:spPr/>
        <p:txBody>
          <a:bodyPr/>
          <a:lstStyle/>
          <a:p>
            <a:r>
              <a:rPr lang="en-GB"/>
              <a:t>A) (9%) (0.5)=4.5</a:t>
            </a:r>
          </a:p>
          <a:p>
            <a:r>
              <a:rPr lang="en-GB"/>
              <a:t>      (6%) (0.3)=1.8</a:t>
            </a:r>
          </a:p>
          <a:p>
            <a:r>
              <a:rPr lang="en-GB"/>
              <a:t>                     =6.3%</a:t>
            </a:r>
          </a:p>
          <a:p>
            <a:r>
              <a:rPr lang="en-GB"/>
              <a:t>B)  0.84(7.5)=6.3%</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09BAA02-23B4-46BC-97D4-7696B41275F8}" type="slidenum">
              <a:rPr lang="en-US"/>
              <a:pPr/>
              <a:t>36</a:t>
            </a:fld>
            <a:endParaRPr lang="en-US"/>
          </a:p>
        </p:txBody>
      </p:sp>
      <p:sp>
        <p:nvSpPr>
          <p:cNvPr id="309250" name="Rectangle 2"/>
          <p:cNvSpPr>
            <a:spLocks noGrp="1" noChangeArrowheads="1"/>
          </p:cNvSpPr>
          <p:nvPr>
            <p:ph type="title"/>
          </p:nvPr>
        </p:nvSpPr>
        <p:spPr>
          <a:xfrm>
            <a:off x="685800" y="381000"/>
            <a:ext cx="7772400" cy="1143000"/>
          </a:xfrm>
        </p:spPr>
        <p:txBody>
          <a:bodyPr/>
          <a:lstStyle/>
          <a:p>
            <a:r>
              <a:rPr lang="en-GB" sz="3200"/>
              <a:t>Example-risk premium</a:t>
            </a:r>
          </a:p>
        </p:txBody>
      </p:sp>
      <p:sp>
        <p:nvSpPr>
          <p:cNvPr id="309251" name="Rectangle 3"/>
          <p:cNvSpPr>
            <a:spLocks noGrp="1" noChangeArrowheads="1"/>
          </p:cNvSpPr>
          <p:nvPr>
            <p:ph type="body" idx="1"/>
          </p:nvPr>
        </p:nvSpPr>
        <p:spPr>
          <a:xfrm>
            <a:off x="685800" y="1524000"/>
            <a:ext cx="7772400" cy="4114800"/>
          </a:xfrm>
        </p:spPr>
        <p:txBody>
          <a:bodyPr/>
          <a:lstStyle/>
          <a:p>
            <a:pPr algn="just"/>
            <a:r>
              <a:rPr lang="en-GB" sz="2800"/>
              <a:t>Suppose the risk premium of the market portfolio is 8%, with a st. dev. Of 22%. </a:t>
            </a:r>
          </a:p>
          <a:p>
            <a:pPr algn="just">
              <a:buFont typeface="Monotype Sorts" pitchFamily="2" charset="2"/>
              <a:buNone/>
            </a:pPr>
            <a:endParaRPr lang="en-GB" sz="2800"/>
          </a:p>
          <a:p>
            <a:pPr algn="just"/>
            <a:r>
              <a:rPr lang="en-GB" sz="2800"/>
              <a:t>A)   Calculate portfolio’s beta.</a:t>
            </a:r>
          </a:p>
          <a:p>
            <a:pPr algn="just"/>
            <a:r>
              <a:rPr lang="en-GB" sz="2800"/>
              <a:t>B) Calculate the risk premium of the portfolio referring to a portfolio invested 25% in x motor company with beta 0f 1.15 and 75% in y motor company with a beta of 1.25.</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23ABA4B-7BBE-49D7-9E39-7FE6422D4CB8}" type="slidenum">
              <a:rPr lang="en-US"/>
              <a:pPr/>
              <a:t>37</a:t>
            </a:fld>
            <a:endParaRPr lang="en-US"/>
          </a:p>
        </p:txBody>
      </p:sp>
      <p:sp>
        <p:nvSpPr>
          <p:cNvPr id="310274" name="Rectangle 2"/>
          <p:cNvSpPr>
            <a:spLocks noGrp="1" noChangeArrowheads="1"/>
          </p:cNvSpPr>
          <p:nvPr>
            <p:ph type="title"/>
          </p:nvPr>
        </p:nvSpPr>
        <p:spPr/>
        <p:txBody>
          <a:bodyPr/>
          <a:lstStyle/>
          <a:p>
            <a:r>
              <a:rPr lang="en-GB" sz="3200"/>
              <a:t>Answer-risk premium</a:t>
            </a:r>
          </a:p>
        </p:txBody>
      </p:sp>
      <p:sp>
        <p:nvSpPr>
          <p:cNvPr id="310275" name="Rectangle 3"/>
          <p:cNvSpPr>
            <a:spLocks noGrp="1" noChangeArrowheads="1"/>
          </p:cNvSpPr>
          <p:nvPr>
            <p:ph type="body" idx="1"/>
          </p:nvPr>
        </p:nvSpPr>
        <p:spPr/>
        <p:txBody>
          <a:bodyPr/>
          <a:lstStyle/>
          <a:p>
            <a:r>
              <a:rPr lang="en-GB">
                <a:cs typeface="Times New Roman" pitchFamily="18" charset="0"/>
              </a:rPr>
              <a:t>A) β</a:t>
            </a:r>
            <a:r>
              <a:rPr lang="en-GB" baseline="-25000">
                <a:cs typeface="Times New Roman" pitchFamily="18" charset="0"/>
              </a:rPr>
              <a:t>y</a:t>
            </a:r>
            <a:r>
              <a:rPr lang="en-GB">
                <a:cs typeface="Times New Roman" pitchFamily="18" charset="0"/>
              </a:rPr>
              <a:t>= 1.25, β</a:t>
            </a:r>
            <a:r>
              <a:rPr lang="en-GB" baseline="-25000">
                <a:cs typeface="Times New Roman" pitchFamily="18" charset="0"/>
              </a:rPr>
              <a:t>x</a:t>
            </a:r>
            <a:r>
              <a:rPr lang="en-GB">
                <a:cs typeface="Times New Roman" pitchFamily="18" charset="0"/>
              </a:rPr>
              <a:t>= 1.15</a:t>
            </a:r>
          </a:p>
          <a:p>
            <a:r>
              <a:rPr lang="en-GB">
                <a:cs typeface="Times New Roman" pitchFamily="18" charset="0"/>
              </a:rPr>
              <a:t>β</a:t>
            </a:r>
            <a:r>
              <a:rPr lang="en-GB" baseline="-25000">
                <a:cs typeface="Times New Roman" pitchFamily="18" charset="0"/>
              </a:rPr>
              <a:t>p</a:t>
            </a:r>
            <a:r>
              <a:rPr lang="en-GB">
                <a:cs typeface="Times New Roman" pitchFamily="18" charset="0"/>
              </a:rPr>
              <a:t>=w</a:t>
            </a:r>
            <a:r>
              <a:rPr lang="en-GB" baseline="-25000">
                <a:cs typeface="Times New Roman" pitchFamily="18" charset="0"/>
              </a:rPr>
              <a:t>y </a:t>
            </a:r>
            <a:r>
              <a:rPr lang="en-GB">
                <a:cs typeface="Times New Roman" pitchFamily="18" charset="0"/>
              </a:rPr>
              <a:t>β</a:t>
            </a:r>
            <a:r>
              <a:rPr lang="en-GB" baseline="-25000">
                <a:cs typeface="Times New Roman" pitchFamily="18" charset="0"/>
              </a:rPr>
              <a:t>y</a:t>
            </a:r>
            <a:r>
              <a:rPr lang="en-GB">
                <a:cs typeface="Times New Roman" pitchFamily="18" charset="0"/>
              </a:rPr>
              <a:t>+ w</a:t>
            </a:r>
            <a:r>
              <a:rPr lang="en-GB" baseline="-25000">
                <a:cs typeface="Times New Roman" pitchFamily="18" charset="0"/>
              </a:rPr>
              <a:t>x </a:t>
            </a:r>
            <a:r>
              <a:rPr lang="en-GB">
                <a:cs typeface="Times New Roman" pitchFamily="18" charset="0"/>
              </a:rPr>
              <a:t>β</a:t>
            </a:r>
            <a:r>
              <a:rPr lang="en-GB" baseline="-25000">
                <a:cs typeface="Times New Roman" pitchFamily="18" charset="0"/>
              </a:rPr>
              <a:t>x</a:t>
            </a:r>
          </a:p>
          <a:p>
            <a:r>
              <a:rPr lang="en-GB" baseline="-25000">
                <a:cs typeface="Times New Roman" pitchFamily="18" charset="0"/>
              </a:rPr>
              <a:t>     </a:t>
            </a:r>
            <a:r>
              <a:rPr lang="en-GB">
                <a:cs typeface="Times New Roman" pitchFamily="18" charset="0"/>
              </a:rPr>
              <a:t>=0.75(1.25)+0.25(1.15)=1.225</a:t>
            </a:r>
          </a:p>
          <a:p>
            <a:r>
              <a:rPr lang="en-GB">
                <a:cs typeface="Times New Roman" pitchFamily="18" charset="0"/>
              </a:rPr>
              <a:t>B) </a:t>
            </a:r>
            <a:r>
              <a:rPr lang="en-GB"/>
              <a:t>E(r</a:t>
            </a:r>
            <a:r>
              <a:rPr lang="en-GB" baseline="-25000"/>
              <a:t>p</a:t>
            </a:r>
            <a:r>
              <a:rPr lang="en-GB"/>
              <a:t>)-r</a:t>
            </a:r>
            <a:r>
              <a:rPr lang="en-GB" baseline="-25000"/>
              <a:t>f</a:t>
            </a:r>
            <a:r>
              <a:rPr lang="en-GB"/>
              <a:t>=</a:t>
            </a:r>
            <a:r>
              <a:rPr lang="en-GB">
                <a:cs typeface="Times New Roman" pitchFamily="18" charset="0"/>
              </a:rPr>
              <a:t>β</a:t>
            </a:r>
            <a:r>
              <a:rPr lang="en-GB" baseline="-25000">
                <a:cs typeface="Times New Roman" pitchFamily="18" charset="0"/>
              </a:rPr>
              <a:t>p</a:t>
            </a:r>
            <a:r>
              <a:rPr lang="en-GB">
                <a:cs typeface="Times New Roman" pitchFamily="18" charset="0"/>
              </a:rPr>
              <a:t>[E(r</a:t>
            </a:r>
            <a:r>
              <a:rPr lang="en-GB" baseline="-25000">
                <a:cs typeface="Times New Roman" pitchFamily="18" charset="0"/>
              </a:rPr>
              <a:t>m</a:t>
            </a:r>
            <a:r>
              <a:rPr lang="en-GB">
                <a:cs typeface="Times New Roman" pitchFamily="18" charset="0"/>
              </a:rPr>
              <a:t>)-r</a:t>
            </a:r>
            <a:r>
              <a:rPr lang="en-GB" baseline="-25000">
                <a:cs typeface="Times New Roman" pitchFamily="18" charset="0"/>
              </a:rPr>
              <a:t>f</a:t>
            </a:r>
            <a:r>
              <a:rPr lang="en-GB">
                <a:cs typeface="Times New Roman" pitchFamily="18" charset="0"/>
              </a:rPr>
              <a:t>]</a:t>
            </a:r>
          </a:p>
          <a:p>
            <a:r>
              <a:rPr lang="en-GB"/>
              <a:t>                 =1.225(8%)=9.8%</a:t>
            </a:r>
          </a:p>
          <a:p>
            <a:endParaRPr lang="en-GB"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2DF8C7D-F4C8-4A7C-BCBE-67A3B9B9370F}" type="slidenum">
              <a:rPr lang="en-US"/>
              <a:pPr/>
              <a:t>4</a:t>
            </a:fld>
            <a:endParaRPr lang="en-US"/>
          </a:p>
        </p:txBody>
      </p:sp>
      <p:sp>
        <p:nvSpPr>
          <p:cNvPr id="345090" name="Rectangle 2"/>
          <p:cNvSpPr>
            <a:spLocks noGrp="1" noChangeArrowheads="1"/>
          </p:cNvSpPr>
          <p:nvPr>
            <p:ph type="title"/>
          </p:nvPr>
        </p:nvSpPr>
        <p:spPr/>
        <p:txBody>
          <a:bodyPr/>
          <a:lstStyle/>
          <a:p>
            <a:r>
              <a:rPr lang="en-US" b="1"/>
              <a:t>Capital Asset Pricing Model</a:t>
            </a:r>
          </a:p>
        </p:txBody>
      </p:sp>
      <p:sp>
        <p:nvSpPr>
          <p:cNvPr id="345091" name="Rectangle 3"/>
          <p:cNvSpPr>
            <a:spLocks noGrp="1" noChangeArrowheads="1"/>
          </p:cNvSpPr>
          <p:nvPr>
            <p:ph type="body" idx="1"/>
          </p:nvPr>
        </p:nvSpPr>
        <p:spPr/>
        <p:txBody>
          <a:bodyPr/>
          <a:lstStyle/>
          <a:p>
            <a:r>
              <a:rPr lang="en-US"/>
              <a:t>Introduction</a:t>
            </a:r>
          </a:p>
          <a:p>
            <a:r>
              <a:rPr lang="en-US"/>
              <a:t>Systematic and unsystematic risk</a:t>
            </a:r>
          </a:p>
          <a:p>
            <a:r>
              <a:rPr lang="en-US"/>
              <a:t>Fundamental risk/return relationship revisited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5091">
                                            <p:txEl>
                                              <p:pRg st="0" end="0"/>
                                            </p:txEl>
                                          </p:spTgt>
                                        </p:tgtEl>
                                        <p:attrNameLst>
                                          <p:attrName>style.visibility</p:attrName>
                                        </p:attrNameLst>
                                      </p:cBhvr>
                                      <p:to>
                                        <p:strVal val="visible"/>
                                      </p:to>
                                    </p:set>
                                    <p:animEffect transition="in" filter="wipe(up)">
                                      <p:cBhvr>
                                        <p:cTn id="7" dur="500"/>
                                        <p:tgtEl>
                                          <p:spTgt spid="345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5091">
                                            <p:txEl>
                                              <p:pRg st="1" end="1"/>
                                            </p:txEl>
                                          </p:spTgt>
                                        </p:tgtEl>
                                        <p:attrNameLst>
                                          <p:attrName>style.visibility</p:attrName>
                                        </p:attrNameLst>
                                      </p:cBhvr>
                                      <p:to>
                                        <p:strVal val="visible"/>
                                      </p:to>
                                    </p:set>
                                    <p:animEffect transition="in" filter="wipe(up)">
                                      <p:cBhvr>
                                        <p:cTn id="12" dur="500"/>
                                        <p:tgtEl>
                                          <p:spTgt spid="3450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5091">
                                            <p:txEl>
                                              <p:pRg st="2" end="2"/>
                                            </p:txEl>
                                          </p:spTgt>
                                        </p:tgtEl>
                                        <p:attrNameLst>
                                          <p:attrName>style.visibility</p:attrName>
                                        </p:attrNameLst>
                                      </p:cBhvr>
                                      <p:to>
                                        <p:strVal val="visible"/>
                                      </p:to>
                                    </p:set>
                                    <p:animEffect transition="in" filter="wipe(up)">
                                      <p:cBhvr>
                                        <p:cTn id="17" dur="500"/>
                                        <p:tgtEl>
                                          <p:spTgt spid="3450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B29A2BF-8F4D-41C4-9090-427E91C77748}" type="slidenum">
              <a:rPr lang="en-US"/>
              <a:pPr/>
              <a:t>5</a:t>
            </a:fld>
            <a:endParaRPr lang="en-US"/>
          </a:p>
        </p:txBody>
      </p:sp>
      <p:sp>
        <p:nvSpPr>
          <p:cNvPr id="346114" name="Rectangle 2"/>
          <p:cNvSpPr>
            <a:spLocks noGrp="1" noChangeArrowheads="1"/>
          </p:cNvSpPr>
          <p:nvPr>
            <p:ph type="title"/>
          </p:nvPr>
        </p:nvSpPr>
        <p:spPr/>
        <p:txBody>
          <a:bodyPr/>
          <a:lstStyle/>
          <a:p>
            <a:r>
              <a:rPr lang="en-US" b="1"/>
              <a:t>Introduction</a:t>
            </a:r>
          </a:p>
        </p:txBody>
      </p:sp>
      <p:sp>
        <p:nvSpPr>
          <p:cNvPr id="346115" name="Rectangle 3"/>
          <p:cNvSpPr>
            <a:spLocks noGrp="1" noChangeArrowheads="1"/>
          </p:cNvSpPr>
          <p:nvPr>
            <p:ph type="body" idx="1"/>
          </p:nvPr>
        </p:nvSpPr>
        <p:spPr/>
        <p:txBody>
          <a:bodyPr/>
          <a:lstStyle/>
          <a:p>
            <a:r>
              <a:rPr lang="en-US"/>
              <a:t>The </a:t>
            </a:r>
            <a:r>
              <a:rPr lang="en-US" b="1" i="1"/>
              <a:t>Capital Asset Pricing Model (CAPM)</a:t>
            </a:r>
            <a:r>
              <a:rPr lang="en-US"/>
              <a:t> is a theoretical description of the way in which the market prices investment assets</a:t>
            </a:r>
          </a:p>
          <a:p>
            <a:pPr lvl="1"/>
            <a:r>
              <a:rPr lang="en-US"/>
              <a:t>The CAPM is a </a:t>
            </a:r>
            <a:r>
              <a:rPr lang="en-US" i="1"/>
              <a:t>positive</a:t>
            </a:r>
            <a:r>
              <a:rPr lang="en-US"/>
              <a:t> theory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Effect transition="in" filter="wipe(up)">
                                      <p:cBhvr>
                                        <p:cTn id="7" dur="500"/>
                                        <p:tgtEl>
                                          <p:spTgt spid="346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6115">
                                            <p:txEl>
                                              <p:pRg st="1" end="1"/>
                                            </p:txEl>
                                          </p:spTgt>
                                        </p:tgtEl>
                                        <p:attrNameLst>
                                          <p:attrName>style.visibility</p:attrName>
                                        </p:attrNameLst>
                                      </p:cBhvr>
                                      <p:to>
                                        <p:strVal val="visible"/>
                                      </p:to>
                                    </p:set>
                                    <p:animEffect transition="in" filter="wipe(up)">
                                      <p:cBhvr>
                                        <p:cTn id="12" dur="500"/>
                                        <p:tgtEl>
                                          <p:spTgt spid="3461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020F6E0-2DD5-4C6E-B746-73DAABADF5FC}" type="slidenum">
              <a:rPr lang="en-US"/>
              <a:pPr/>
              <a:t>6</a:t>
            </a:fld>
            <a:endParaRPr lang="en-US"/>
          </a:p>
        </p:txBody>
      </p:sp>
      <p:sp>
        <p:nvSpPr>
          <p:cNvPr id="347138" name="Rectangle 2"/>
          <p:cNvSpPr>
            <a:spLocks noGrp="1" noChangeArrowheads="1"/>
          </p:cNvSpPr>
          <p:nvPr>
            <p:ph type="title"/>
          </p:nvPr>
        </p:nvSpPr>
        <p:spPr/>
        <p:txBody>
          <a:bodyPr/>
          <a:lstStyle/>
          <a:p>
            <a:r>
              <a:rPr lang="en-US" b="1"/>
              <a:t>Systematic and </a:t>
            </a:r>
            <a:br>
              <a:rPr lang="en-US" b="1"/>
            </a:br>
            <a:r>
              <a:rPr lang="en-US" b="1"/>
              <a:t>Unsystematic Risk</a:t>
            </a:r>
          </a:p>
        </p:txBody>
      </p:sp>
      <p:sp>
        <p:nvSpPr>
          <p:cNvPr id="347139" name="Rectangle 3"/>
          <p:cNvSpPr>
            <a:spLocks noGrp="1" noChangeArrowheads="1"/>
          </p:cNvSpPr>
          <p:nvPr>
            <p:ph type="body" idx="1"/>
          </p:nvPr>
        </p:nvSpPr>
        <p:spPr/>
        <p:txBody>
          <a:bodyPr/>
          <a:lstStyle/>
          <a:p>
            <a:r>
              <a:rPr lang="en-US"/>
              <a:t>Unsystematic risk can be diversified and is irrelevant</a:t>
            </a:r>
          </a:p>
          <a:p>
            <a:endParaRPr lang="en-US"/>
          </a:p>
          <a:p>
            <a:r>
              <a:rPr lang="en-US"/>
              <a:t>Systematic risk cannot be diversified and is relevant</a:t>
            </a:r>
          </a:p>
          <a:p>
            <a:pPr lvl="1"/>
            <a:r>
              <a:rPr lang="en-US"/>
              <a:t>Measured by beta</a:t>
            </a:r>
          </a:p>
          <a:p>
            <a:pPr lvl="2"/>
            <a:r>
              <a:rPr lang="en-US"/>
              <a:t>Beta determines the level of expected return on a security or portfolio (SML)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Effect transition="in" filter="wipe(up)">
                                      <p:cBhvr>
                                        <p:cTn id="7" dur="500"/>
                                        <p:tgtEl>
                                          <p:spTgt spid="347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7139">
                                            <p:txEl>
                                              <p:pRg st="2" end="2"/>
                                            </p:txEl>
                                          </p:spTgt>
                                        </p:tgtEl>
                                        <p:attrNameLst>
                                          <p:attrName>style.visibility</p:attrName>
                                        </p:attrNameLst>
                                      </p:cBhvr>
                                      <p:to>
                                        <p:strVal val="visible"/>
                                      </p:to>
                                    </p:set>
                                    <p:animEffect transition="in" filter="wipe(up)">
                                      <p:cBhvr>
                                        <p:cTn id="12" dur="500"/>
                                        <p:tgtEl>
                                          <p:spTgt spid="3471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7139">
                                            <p:txEl>
                                              <p:pRg st="3" end="3"/>
                                            </p:txEl>
                                          </p:spTgt>
                                        </p:tgtEl>
                                        <p:attrNameLst>
                                          <p:attrName>style.visibility</p:attrName>
                                        </p:attrNameLst>
                                      </p:cBhvr>
                                      <p:to>
                                        <p:strVal val="visible"/>
                                      </p:to>
                                    </p:set>
                                    <p:animEffect transition="in" filter="wipe(up)">
                                      <p:cBhvr>
                                        <p:cTn id="17" dur="500"/>
                                        <p:tgtEl>
                                          <p:spTgt spid="347139">
                                            <p:txEl>
                                              <p:pRg st="3" end="3"/>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47139">
                                            <p:txEl>
                                              <p:pRg st="4" end="4"/>
                                            </p:txEl>
                                          </p:spTgt>
                                        </p:tgtEl>
                                        <p:attrNameLst>
                                          <p:attrName>style.visibility</p:attrName>
                                        </p:attrNameLst>
                                      </p:cBhvr>
                                      <p:to>
                                        <p:strVal val="visible"/>
                                      </p:to>
                                    </p:set>
                                    <p:animEffect transition="in" filter="wipe(up)">
                                      <p:cBhvr>
                                        <p:cTn id="20" dur="500"/>
                                        <p:tgtEl>
                                          <p:spTgt spid="3471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2E580E17-7B0B-4CE0-AE75-28999321A4DE}" type="slidenum">
              <a:rPr lang="en-US"/>
              <a:pPr/>
              <a:t>7</a:t>
            </a:fld>
            <a:endParaRPr lang="en-US"/>
          </a:p>
        </p:txBody>
      </p:sp>
      <p:sp>
        <p:nvSpPr>
          <p:cNvPr id="349186" name="Rectangle 2"/>
          <p:cNvSpPr>
            <a:spLocks noGrp="1" noChangeArrowheads="1"/>
          </p:cNvSpPr>
          <p:nvPr>
            <p:ph type="title"/>
          </p:nvPr>
        </p:nvSpPr>
        <p:spPr/>
        <p:txBody>
          <a:bodyPr/>
          <a:lstStyle/>
          <a:p>
            <a:r>
              <a:rPr lang="en-US" b="1"/>
              <a:t>CAPM</a:t>
            </a:r>
          </a:p>
        </p:txBody>
      </p:sp>
      <p:sp>
        <p:nvSpPr>
          <p:cNvPr id="349187" name="Rectangle 3"/>
          <p:cNvSpPr>
            <a:spLocks noGrp="1" noChangeArrowheads="1"/>
          </p:cNvSpPr>
          <p:nvPr>
            <p:ph type="body" idx="1"/>
          </p:nvPr>
        </p:nvSpPr>
        <p:spPr/>
        <p:txBody>
          <a:bodyPr/>
          <a:lstStyle/>
          <a:p>
            <a:r>
              <a:rPr lang="en-US"/>
              <a:t>The more risk you carry, the greater the expected return:</a:t>
            </a:r>
          </a:p>
          <a:p>
            <a:endParaRPr lang="en-US"/>
          </a:p>
          <a:p>
            <a:endParaRPr lang="en-US"/>
          </a:p>
        </p:txBody>
      </p:sp>
      <p:graphicFrame>
        <p:nvGraphicFramePr>
          <p:cNvPr id="349188" name="Object 4"/>
          <p:cNvGraphicFramePr>
            <a:graphicFrameLocks noChangeAspect="1"/>
          </p:cNvGraphicFramePr>
          <p:nvPr/>
        </p:nvGraphicFramePr>
        <p:xfrm>
          <a:off x="990600" y="3200400"/>
          <a:ext cx="6007100" cy="2746375"/>
        </p:xfrm>
        <a:graphic>
          <a:graphicData uri="http://schemas.openxmlformats.org/presentationml/2006/ole">
            <p:oleObj spid="_x0000_s349188" name="Equation" r:id="rId3" imgW="2806560" imgH="128268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 calcmode="lin" valueType="num">
                                      <p:cBhvr additive="base">
                                        <p:cTn id="7" dur="500" fill="hold"/>
                                        <p:tgtEl>
                                          <p:spTgt spid="349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9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49188"/>
                                        </p:tgtEl>
                                        <p:attrNameLst>
                                          <p:attrName>style.visibility</p:attrName>
                                        </p:attrNameLst>
                                      </p:cBhvr>
                                      <p:to>
                                        <p:strVal val="visible"/>
                                      </p:to>
                                    </p:set>
                                    <p:anim calcmode="lin" valueType="num">
                                      <p:cBhvr additive="base">
                                        <p:cTn id="13" dur="500" fill="hold"/>
                                        <p:tgtEl>
                                          <p:spTgt spid="349188"/>
                                        </p:tgtEl>
                                        <p:attrNameLst>
                                          <p:attrName>ppt_x</p:attrName>
                                        </p:attrNameLst>
                                      </p:cBhvr>
                                      <p:tavLst>
                                        <p:tav tm="0">
                                          <p:val>
                                            <p:strVal val="0-#ppt_w/2"/>
                                          </p:val>
                                        </p:tav>
                                        <p:tav tm="100000">
                                          <p:val>
                                            <p:strVal val="#ppt_x"/>
                                          </p:val>
                                        </p:tav>
                                      </p:tavLst>
                                    </p:anim>
                                    <p:anim calcmode="lin" valueType="num">
                                      <p:cBhvr additive="base">
                                        <p:cTn id="14" dur="500" fill="hold"/>
                                        <p:tgtEl>
                                          <p:spTgt spid="349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62481A9-6D22-4574-96B8-82F12CCAF2BC}" type="slidenum">
              <a:rPr lang="en-US"/>
              <a:pPr/>
              <a:t>8</a:t>
            </a:fld>
            <a:endParaRPr lang="en-US"/>
          </a:p>
        </p:txBody>
      </p:sp>
      <p:sp>
        <p:nvSpPr>
          <p:cNvPr id="350210" name="Rectangle 2"/>
          <p:cNvSpPr>
            <a:spLocks noGrp="1" noChangeArrowheads="1"/>
          </p:cNvSpPr>
          <p:nvPr>
            <p:ph type="title"/>
          </p:nvPr>
        </p:nvSpPr>
        <p:spPr/>
        <p:txBody>
          <a:bodyPr/>
          <a:lstStyle/>
          <a:p>
            <a:r>
              <a:rPr lang="en-US" b="1"/>
              <a:t>CAPM (cont’d)</a:t>
            </a:r>
          </a:p>
        </p:txBody>
      </p:sp>
      <p:sp>
        <p:nvSpPr>
          <p:cNvPr id="350211" name="Rectangle 3"/>
          <p:cNvSpPr>
            <a:spLocks noGrp="1" noChangeArrowheads="1"/>
          </p:cNvSpPr>
          <p:nvPr>
            <p:ph type="body" idx="1"/>
          </p:nvPr>
        </p:nvSpPr>
        <p:spPr/>
        <p:txBody>
          <a:bodyPr/>
          <a:lstStyle/>
          <a:p>
            <a:r>
              <a:rPr lang="en-US"/>
              <a:t>The CAPM deals with expectations about the future</a:t>
            </a:r>
          </a:p>
          <a:p>
            <a:endParaRPr lang="en-US"/>
          </a:p>
          <a:p>
            <a:r>
              <a:rPr lang="en-US"/>
              <a:t>Excess returns on a particular stock are directly related to:</a:t>
            </a:r>
          </a:p>
          <a:p>
            <a:pPr lvl="1"/>
            <a:r>
              <a:rPr lang="en-US"/>
              <a:t>The beta of the stock</a:t>
            </a:r>
          </a:p>
          <a:p>
            <a:pPr lvl="1"/>
            <a:r>
              <a:rPr lang="en-US"/>
              <a:t>The expected excess return on the market</a:t>
            </a:r>
          </a:p>
          <a:p>
            <a:endParaRPr lang="en-US"/>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additive="base">
                                        <p:cTn id="7" dur="500" fill="hold"/>
                                        <p:tgtEl>
                                          <p:spTgt spid="350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0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0211">
                                            <p:txEl>
                                              <p:pRg st="2" end="2"/>
                                            </p:txEl>
                                          </p:spTgt>
                                        </p:tgtEl>
                                        <p:attrNameLst>
                                          <p:attrName>style.visibility</p:attrName>
                                        </p:attrNameLst>
                                      </p:cBhvr>
                                      <p:to>
                                        <p:strVal val="visible"/>
                                      </p:to>
                                    </p:set>
                                    <p:anim calcmode="lin" valueType="num">
                                      <p:cBhvr additive="base">
                                        <p:cTn id="13" dur="500" fill="hold"/>
                                        <p:tgtEl>
                                          <p:spTgt spid="35021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0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0211">
                                            <p:txEl>
                                              <p:pRg st="3" end="3"/>
                                            </p:txEl>
                                          </p:spTgt>
                                        </p:tgtEl>
                                        <p:attrNameLst>
                                          <p:attrName>style.visibility</p:attrName>
                                        </p:attrNameLst>
                                      </p:cBhvr>
                                      <p:to>
                                        <p:strVal val="visible"/>
                                      </p:to>
                                    </p:set>
                                    <p:anim calcmode="lin" valueType="num">
                                      <p:cBhvr additive="base">
                                        <p:cTn id="19" dur="500" fill="hold"/>
                                        <p:tgtEl>
                                          <p:spTgt spid="35021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0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0211">
                                            <p:txEl>
                                              <p:pRg st="4" end="4"/>
                                            </p:txEl>
                                          </p:spTgt>
                                        </p:tgtEl>
                                        <p:attrNameLst>
                                          <p:attrName>style.visibility</p:attrName>
                                        </p:attrNameLst>
                                      </p:cBhvr>
                                      <p:to>
                                        <p:strVal val="visible"/>
                                      </p:to>
                                    </p:set>
                                    <p:anim calcmode="lin" valueType="num">
                                      <p:cBhvr additive="base">
                                        <p:cTn id="25" dur="500" fill="hold"/>
                                        <p:tgtEl>
                                          <p:spTgt spid="35021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021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095F4CE-CF8C-45C3-9324-8408C919C28D}" type="slidenum">
              <a:rPr lang="en-US"/>
              <a:pPr/>
              <a:t>9</a:t>
            </a:fld>
            <a:endParaRPr lang="en-US"/>
          </a:p>
        </p:txBody>
      </p:sp>
      <p:sp>
        <p:nvSpPr>
          <p:cNvPr id="351234" name="Rectangle 2"/>
          <p:cNvSpPr>
            <a:spLocks noGrp="1" noChangeArrowheads="1"/>
          </p:cNvSpPr>
          <p:nvPr>
            <p:ph type="title"/>
          </p:nvPr>
        </p:nvSpPr>
        <p:spPr/>
        <p:txBody>
          <a:bodyPr/>
          <a:lstStyle/>
          <a:p>
            <a:r>
              <a:rPr lang="en-US" b="1"/>
              <a:t>CAPM (cont’d)</a:t>
            </a:r>
          </a:p>
        </p:txBody>
      </p:sp>
      <p:sp>
        <p:nvSpPr>
          <p:cNvPr id="351235" name="Rectangle 3"/>
          <p:cNvSpPr>
            <a:spLocks noGrp="1" noChangeArrowheads="1"/>
          </p:cNvSpPr>
          <p:nvPr>
            <p:ph type="body" idx="1"/>
          </p:nvPr>
        </p:nvSpPr>
        <p:spPr/>
        <p:txBody>
          <a:bodyPr/>
          <a:lstStyle/>
          <a:p>
            <a:r>
              <a:rPr lang="en-US"/>
              <a:t>CAPM assumptions:</a:t>
            </a:r>
          </a:p>
          <a:p>
            <a:pPr lvl="1"/>
            <a:r>
              <a:rPr lang="en-US"/>
              <a:t>Variance of return and mean return are all investors care about</a:t>
            </a:r>
          </a:p>
          <a:p>
            <a:pPr lvl="1"/>
            <a:r>
              <a:rPr lang="en-US"/>
              <a:t>Investors are price takers</a:t>
            </a:r>
          </a:p>
          <a:p>
            <a:pPr lvl="2"/>
            <a:r>
              <a:rPr lang="en-US"/>
              <a:t>They cannot influence the market individually</a:t>
            </a:r>
          </a:p>
          <a:p>
            <a:pPr lvl="1"/>
            <a:r>
              <a:rPr lang="en-US"/>
              <a:t>All investors have equal and costless access to information</a:t>
            </a:r>
          </a:p>
          <a:p>
            <a:pPr lvl="1"/>
            <a:r>
              <a:rPr lang="en-US"/>
              <a:t>There are no taxes or commission costs</a:t>
            </a:r>
          </a:p>
          <a:p>
            <a:endParaRPr lang="en-US"/>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 calcmode="lin" valueType="num">
                                      <p:cBhvr additive="base">
                                        <p:cTn id="7" dur="500" fill="hold"/>
                                        <p:tgtEl>
                                          <p:spTgt spid="351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1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1235">
                                            <p:txEl>
                                              <p:pRg st="1" end="1"/>
                                            </p:txEl>
                                          </p:spTgt>
                                        </p:tgtEl>
                                        <p:attrNameLst>
                                          <p:attrName>style.visibility</p:attrName>
                                        </p:attrNameLst>
                                      </p:cBhvr>
                                      <p:to>
                                        <p:strVal val="visible"/>
                                      </p:to>
                                    </p:set>
                                    <p:anim calcmode="lin" valueType="num">
                                      <p:cBhvr additive="base">
                                        <p:cTn id="13" dur="500" fill="hold"/>
                                        <p:tgtEl>
                                          <p:spTgt spid="3512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1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1235">
                                            <p:txEl>
                                              <p:pRg st="2" end="2"/>
                                            </p:txEl>
                                          </p:spTgt>
                                        </p:tgtEl>
                                        <p:attrNameLst>
                                          <p:attrName>style.visibility</p:attrName>
                                        </p:attrNameLst>
                                      </p:cBhvr>
                                      <p:to>
                                        <p:strVal val="visible"/>
                                      </p:to>
                                    </p:set>
                                    <p:anim calcmode="lin" valueType="num">
                                      <p:cBhvr additive="base">
                                        <p:cTn id="19" dur="500" fill="hold"/>
                                        <p:tgtEl>
                                          <p:spTgt spid="3512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123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51235">
                                            <p:txEl>
                                              <p:pRg st="3" end="3"/>
                                            </p:txEl>
                                          </p:spTgt>
                                        </p:tgtEl>
                                        <p:attrNameLst>
                                          <p:attrName>style.visibility</p:attrName>
                                        </p:attrNameLst>
                                      </p:cBhvr>
                                      <p:to>
                                        <p:strVal val="visible"/>
                                      </p:to>
                                    </p:set>
                                    <p:anim calcmode="lin" valueType="num">
                                      <p:cBhvr additive="base">
                                        <p:cTn id="23" dur="500" fill="hold"/>
                                        <p:tgtEl>
                                          <p:spTgt spid="351235">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512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51235">
                                            <p:txEl>
                                              <p:pRg st="4" end="4"/>
                                            </p:txEl>
                                          </p:spTgt>
                                        </p:tgtEl>
                                        <p:attrNameLst>
                                          <p:attrName>style.visibility</p:attrName>
                                        </p:attrNameLst>
                                      </p:cBhvr>
                                      <p:to>
                                        <p:strVal val="visible"/>
                                      </p:to>
                                    </p:set>
                                    <p:anim calcmode="lin" valueType="num">
                                      <p:cBhvr additive="base">
                                        <p:cTn id="29" dur="500" fill="hold"/>
                                        <p:tgtEl>
                                          <p:spTgt spid="351235">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512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51235">
                                            <p:txEl>
                                              <p:pRg st="5" end="5"/>
                                            </p:txEl>
                                          </p:spTgt>
                                        </p:tgtEl>
                                        <p:attrNameLst>
                                          <p:attrName>style.visibility</p:attrName>
                                        </p:attrNameLst>
                                      </p:cBhvr>
                                      <p:to>
                                        <p:strVal val="visible"/>
                                      </p:to>
                                    </p:set>
                                    <p:anim calcmode="lin" valueType="num">
                                      <p:cBhvr additive="base">
                                        <p:cTn id="35" dur="500" fill="hold"/>
                                        <p:tgtEl>
                                          <p:spTgt spid="351235">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5123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bldLvl="2" autoUpdateAnimBg="0"/>
    </p:bldLst>
  </p:timing>
</p:sld>
</file>

<file path=ppt/theme/theme1.xml><?xml version="1.0" encoding="utf-8"?>
<a:theme xmlns:a="http://schemas.openxmlformats.org/drawingml/2006/main" name="Bevel">
  <a:themeElements>
    <a:clrScheme name="Bevel 2">
      <a:dk1>
        <a:srgbClr val="000000"/>
      </a:dk1>
      <a:lt1>
        <a:srgbClr val="FFFFFF"/>
      </a:lt1>
      <a:dk2>
        <a:srgbClr val="000080"/>
      </a:dk2>
      <a:lt2>
        <a:srgbClr val="3366CC"/>
      </a:lt2>
      <a:accent1>
        <a:srgbClr val="9999FF"/>
      </a:accent1>
      <a:accent2>
        <a:srgbClr val="7F00FF"/>
      </a:accent2>
      <a:accent3>
        <a:srgbClr val="FFFFFF"/>
      </a:accent3>
      <a:accent4>
        <a:srgbClr val="000000"/>
      </a:accent4>
      <a:accent5>
        <a:srgbClr val="CACAFF"/>
      </a:accent5>
      <a:accent6>
        <a:srgbClr val="7200E7"/>
      </a:accent6>
      <a:hlink>
        <a:srgbClr val="0099FF"/>
      </a:hlink>
      <a:folHlink>
        <a:srgbClr val="CCECFF"/>
      </a:folHlink>
    </a:clrScheme>
    <a:fontScheme name="Beve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evel 1">
        <a:dk1>
          <a:srgbClr val="008080"/>
        </a:dk1>
        <a:lt1>
          <a:srgbClr val="DDDDDD"/>
        </a:lt1>
        <a:dk2>
          <a:srgbClr val="000000"/>
        </a:dk2>
        <a:lt2>
          <a:srgbClr val="FFFFFF"/>
        </a:lt2>
        <a:accent1>
          <a:srgbClr val="0099CC"/>
        </a:accent1>
        <a:accent2>
          <a:srgbClr val="9999FF"/>
        </a:accent2>
        <a:accent3>
          <a:srgbClr val="AAAAAA"/>
        </a:accent3>
        <a:accent4>
          <a:srgbClr val="BDBDBD"/>
        </a:accent4>
        <a:accent5>
          <a:srgbClr val="AACAE2"/>
        </a:accent5>
        <a:accent6>
          <a:srgbClr val="8A8AE7"/>
        </a:accent6>
        <a:hlink>
          <a:srgbClr val="00CCCC"/>
        </a:hlink>
        <a:folHlink>
          <a:srgbClr val="00FFCC"/>
        </a:folHlink>
      </a:clrScheme>
      <a:clrMap bg1="dk2" tx1="lt1" bg2="dk1" tx2="lt2" accent1="accent1" accent2="accent2" accent3="accent3" accent4="accent4" accent5="accent5" accent6="accent6" hlink="hlink" folHlink="folHlink"/>
    </a:extraClrScheme>
    <a:extraClrScheme>
      <a:clrScheme name="Bevel 2">
        <a:dk1>
          <a:srgbClr val="000000"/>
        </a:dk1>
        <a:lt1>
          <a:srgbClr val="FFFFFF"/>
        </a:lt1>
        <a:dk2>
          <a:srgbClr val="000080"/>
        </a:dk2>
        <a:lt2>
          <a:srgbClr val="3366CC"/>
        </a:lt2>
        <a:accent1>
          <a:srgbClr val="9999FF"/>
        </a:accent1>
        <a:accent2>
          <a:srgbClr val="7F00FF"/>
        </a:accent2>
        <a:accent3>
          <a:srgbClr val="FFFFFF"/>
        </a:accent3>
        <a:accent4>
          <a:srgbClr val="000000"/>
        </a:accent4>
        <a:accent5>
          <a:srgbClr val="CACAFF"/>
        </a:accent5>
        <a:accent6>
          <a:srgbClr val="7200E7"/>
        </a:accent6>
        <a:hlink>
          <a:srgbClr val="0099FF"/>
        </a:hlink>
        <a:folHlink>
          <a:srgbClr val="CCECFF"/>
        </a:folHlink>
      </a:clrScheme>
      <a:clrMap bg1="lt1" tx1="dk1" bg2="lt2" tx2="dk2" accent1="accent1" accent2="accent2" accent3="accent3" accent4="accent4" accent5="accent5" accent6="accent6" hlink="hlink" folHlink="folHlink"/>
    </a:extraClrScheme>
    <a:extraClrScheme>
      <a:clrScheme name="Bevel 3">
        <a:dk1>
          <a:srgbClr val="000000"/>
        </a:dk1>
        <a:lt1>
          <a:srgbClr val="FFFFFF"/>
        </a:lt1>
        <a:dk2>
          <a:srgbClr val="000000"/>
        </a:dk2>
        <a:lt2>
          <a:srgbClr val="777777"/>
        </a:lt2>
        <a:accent1>
          <a:srgbClr val="CBCBCB"/>
        </a:accent1>
        <a:accent2>
          <a:srgbClr val="DDDDDD"/>
        </a:accent2>
        <a:accent3>
          <a:srgbClr val="FFFFFF"/>
        </a:accent3>
        <a:accent4>
          <a:srgbClr val="000000"/>
        </a:accent4>
        <a:accent5>
          <a:srgbClr val="E2E2E2"/>
        </a:accent5>
        <a:accent6>
          <a:srgbClr val="C8C8C8"/>
        </a:accent6>
        <a:hlink>
          <a:srgbClr val="B2B2B2"/>
        </a:hlink>
        <a:folHlink>
          <a:srgbClr val="969696"/>
        </a:folHlink>
      </a:clrScheme>
      <a:clrMap bg1="lt1" tx1="dk1" bg2="lt2" tx2="dk2" accent1="accent1" accent2="accent2" accent3="accent3" accent4="accent4" accent5="accent5" accent6="accent6" hlink="hlink" folHlink="folHlink"/>
    </a:extraClrScheme>
    <a:extraClrScheme>
      <a:clrScheme name="Bevel 4">
        <a:dk1>
          <a:srgbClr val="003399"/>
        </a:dk1>
        <a:lt1>
          <a:srgbClr val="DDDDDD"/>
        </a:lt1>
        <a:dk2>
          <a:srgbClr val="000000"/>
        </a:dk2>
        <a:lt2>
          <a:srgbClr val="FFFFFF"/>
        </a:lt2>
        <a:accent1>
          <a:srgbClr val="CC00FF"/>
        </a:accent1>
        <a:accent2>
          <a:srgbClr val="00CCCC"/>
        </a:accent2>
        <a:accent3>
          <a:srgbClr val="AAAAAA"/>
        </a:accent3>
        <a:accent4>
          <a:srgbClr val="BDBDBD"/>
        </a:accent4>
        <a:accent5>
          <a:srgbClr val="E2AAFF"/>
        </a:accent5>
        <a:accent6>
          <a:srgbClr val="00B9B9"/>
        </a:accent6>
        <a:hlink>
          <a:srgbClr val="0000FF"/>
        </a:hlink>
        <a:folHlink>
          <a:srgbClr val="6699FF"/>
        </a:folHlink>
      </a:clrScheme>
      <a:clrMap bg1="dk2" tx1="lt1" bg2="dk1" tx2="lt2" accent1="accent1" accent2="accent2" accent3="accent3" accent4="accent4" accent5="accent5" accent6="accent6" hlink="hlink" folHlink="folHlink"/>
    </a:extraClrScheme>
    <a:extraClrScheme>
      <a:clrScheme name="Bevel 5">
        <a:dk1>
          <a:srgbClr val="660033"/>
        </a:dk1>
        <a:lt1>
          <a:srgbClr val="DDDDDD"/>
        </a:lt1>
        <a:dk2>
          <a:srgbClr val="000000"/>
        </a:dk2>
        <a:lt2>
          <a:srgbClr val="FFFFFF"/>
        </a:lt2>
        <a:accent1>
          <a:srgbClr val="FF99CC"/>
        </a:accent1>
        <a:accent2>
          <a:srgbClr val="9999FF"/>
        </a:accent2>
        <a:accent3>
          <a:srgbClr val="AAAAAA"/>
        </a:accent3>
        <a:accent4>
          <a:srgbClr val="BDBDBD"/>
        </a:accent4>
        <a:accent5>
          <a:srgbClr val="FFCAE2"/>
        </a:accent5>
        <a:accent6>
          <a:srgbClr val="8A8AE7"/>
        </a:accent6>
        <a:hlink>
          <a:srgbClr val="D60093"/>
        </a:hlink>
        <a:folHlink>
          <a:srgbClr val="FF9966"/>
        </a:folHlink>
      </a:clrScheme>
      <a:clrMap bg1="dk2" tx1="lt1" bg2="dk1" tx2="lt2" accent1="accent1" accent2="accent2" accent3="accent3" accent4="accent4" accent5="accent5" accent6="accent6" hlink="hlink" folHlink="folHlink"/>
    </a:extraClrScheme>
    <a:extraClrScheme>
      <a:clrScheme name="Bevel 6">
        <a:dk1>
          <a:srgbClr val="000000"/>
        </a:dk1>
        <a:lt1>
          <a:srgbClr val="FFFFFF"/>
        </a:lt1>
        <a:dk2>
          <a:srgbClr val="663300"/>
        </a:dk2>
        <a:lt2>
          <a:srgbClr val="CC9900"/>
        </a:lt2>
        <a:accent1>
          <a:srgbClr val="FF9933"/>
        </a:accent1>
        <a:accent2>
          <a:srgbClr val="FF5050"/>
        </a:accent2>
        <a:accent3>
          <a:srgbClr val="FFFFFF"/>
        </a:accent3>
        <a:accent4>
          <a:srgbClr val="000000"/>
        </a:accent4>
        <a:accent5>
          <a:srgbClr val="FFCAAD"/>
        </a:accent5>
        <a:accent6>
          <a:srgbClr val="E74848"/>
        </a:accent6>
        <a:hlink>
          <a:srgbClr val="FFCC99"/>
        </a:hlink>
        <a:folHlink>
          <a:srgbClr val="FFCC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Designs\Bevel.pot</Template>
  <TotalTime>2123</TotalTime>
  <Words>1622</Words>
  <Application>Microsoft Office PowerPoint</Application>
  <PresentationFormat>On-screen Show (4:3)</PresentationFormat>
  <Paragraphs>238</Paragraphs>
  <Slides>37</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37</vt:i4>
      </vt:variant>
    </vt:vector>
  </HeadingPairs>
  <TitlesOfParts>
    <vt:vector size="40" baseType="lpstr">
      <vt:lpstr>Bevel</vt:lpstr>
      <vt:lpstr>Equation</vt:lpstr>
      <vt:lpstr>Worksheet</vt:lpstr>
      <vt:lpstr>  CAPM &amp; APT  </vt:lpstr>
      <vt:lpstr>Capital Market Theory:  An Overview</vt:lpstr>
      <vt:lpstr>Capital Asset Pricing Model (CAPM)</vt:lpstr>
      <vt:lpstr>Capital Asset Pricing Model</vt:lpstr>
      <vt:lpstr>Introduction</vt:lpstr>
      <vt:lpstr>Systematic and  Unsystematic Risk</vt:lpstr>
      <vt:lpstr>CAPM</vt:lpstr>
      <vt:lpstr>CAPM (cont’d)</vt:lpstr>
      <vt:lpstr>CAPM (cont’d)</vt:lpstr>
      <vt:lpstr>CAPM (cont’d)</vt:lpstr>
      <vt:lpstr>SML and CAPM</vt:lpstr>
      <vt:lpstr>Market Model Versus CAPM</vt:lpstr>
      <vt:lpstr>Market Model  Versus CAPM (cont’d)</vt:lpstr>
      <vt:lpstr>Note on the  CAPM Assumptions</vt:lpstr>
      <vt:lpstr>Diversification and the  Elimination of Unsystematic Risk</vt:lpstr>
      <vt:lpstr>Diversification and the  Elimination of Unsystematic Risk</vt:lpstr>
      <vt:lpstr>Determining the Expected Rate of Return for a Risky Asset</vt:lpstr>
      <vt:lpstr>Price, Dividend, and Rate of Return Estimates</vt:lpstr>
      <vt:lpstr>Comparison of Required Rate of Return to Estimated Rate of Return</vt:lpstr>
      <vt:lpstr>Arbitrage Pricing Theory</vt:lpstr>
      <vt:lpstr>Arbitrage Pricing Theory</vt:lpstr>
      <vt:lpstr>APT Background</vt:lpstr>
      <vt:lpstr>APT Background (cont’d)</vt:lpstr>
      <vt:lpstr>Arbitrage Pricing Theory (APT)</vt:lpstr>
      <vt:lpstr>Arbitrage Pricing Theory - APT</vt:lpstr>
      <vt:lpstr>Arbitrage Pricing Theory (APT)</vt:lpstr>
      <vt:lpstr>Arbitrage Pricing Theory (APT)</vt:lpstr>
      <vt:lpstr>Arbitrage Pricing Theory (APT)</vt:lpstr>
      <vt:lpstr>Arbitrage Pricing Theory (APT)</vt:lpstr>
      <vt:lpstr>Example-market risk</vt:lpstr>
      <vt:lpstr>Answer-market risk</vt:lpstr>
      <vt:lpstr>Slide 32</vt:lpstr>
      <vt:lpstr>Answer-risk premium</vt:lpstr>
      <vt:lpstr>Example-Portfolio beta and risk premium</vt:lpstr>
      <vt:lpstr>Answer-Portfolio beta and risk premium</vt:lpstr>
      <vt:lpstr>Example-risk premium</vt:lpstr>
      <vt:lpstr>Answer-risk premium</vt:lpstr>
    </vt:vector>
  </TitlesOfParts>
  <Company>St. Joseph's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Schnusenberg</dc:creator>
  <cp:lastModifiedBy>abhishek</cp:lastModifiedBy>
  <cp:revision>74</cp:revision>
  <dcterms:created xsi:type="dcterms:W3CDTF">2002-06-03T19:49:06Z</dcterms:created>
  <dcterms:modified xsi:type="dcterms:W3CDTF">2014-09-04T11:16:42Z</dcterms:modified>
</cp:coreProperties>
</file>