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Montserrat Medium"/>
      <p:regular r:id="rId39"/>
      <p:bold r:id="rId40"/>
      <p:italic r:id="rId41"/>
      <p:boldItalic r:id="rId42"/>
    </p:embeddedFont>
    <p:embeddedFont>
      <p:font typeface="Vidaloka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boldItalic.fntdata"/><Relationship Id="rId41" Type="http://schemas.openxmlformats.org/officeDocument/2006/relationships/font" Target="fonts/MontserratMedium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Vidaloka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H7YnQtyvhu2OY7vHSwzhvhfcgdJXpwM6phL1nJA4YY4/edit" TargetMode="External"/><Relationship Id="rId3" Type="http://schemas.openxmlformats.org/officeDocument/2006/relationships/hyperlink" Target="https://workspace.google.com/marketplace/app/insert_icons_for_slides_%F0%9F%91%8C/96201000411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Please take a look at my slide creation tips: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https://docs.google.com/document/d/1H7YnQtyvhu2OY7vHSwzhvhfcgdJXpwM6phL1nJA4YY4/edit</a:t>
            </a:r>
            <a:endParaRPr sz="1050">
              <a:solidFill>
                <a:srgbClr val="1A73E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Overall, you have a lot of text on your slides. Where you can, it's good to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(1) add illustrative graphics to make the slides more visually appealing. When creating slides in Google Slides I use this plugin to get some good icons: </a:t>
            </a:r>
            <a:r>
              <a:rPr lang="en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https://workspace.google.com/marketplace/app/insert_icons_for_slides_%F0%9F%91%8C/96201000411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(2) when you do need to use text, make sure that you avoid long, complete sentences and use bold on the most important words to make them stand out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a3ea06e4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a3ea06e4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 normalization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Created African Voices numbers dictionary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Added/modified missing segments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Added new lines to help mark sections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Utterance alignment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Used CMU wilderness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Took 2-5 days on a 16-CPU machine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Selecting a prompt-set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MCD score, selected the best 2000 utterances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a3ea06e4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a3ea06e4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a3ea06e4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a3ea06e4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a3ea06e4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a3ea06e4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01a951cf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01a951cf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a3ea06e4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a3ea06e4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00cc265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00cc265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90220ee3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90220ee3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11c1535c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11c1535c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01a951cf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01a951cf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11c1535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11c1535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a3ea06e4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a3ea06e4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01a951cf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01a951cf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a3ea06e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a3ea06e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1c1535c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1c1535c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a3ea06e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a3ea06e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01a951c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01a951c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“One philosophy of African Voices is that it is participatory, enabling interested parties to easily create voices for the languages that they speak or are interested in.”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Festvox and CMU Flite to build voices which are directly deployable on all Android phones through the open Google TTS API.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a3ea06e4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a3ea06e4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01a951cf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01a951cf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a3ea06e4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a3ea06e4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neulab/AfricanVoices" TargetMode="External"/><Relationship Id="rId4" Type="http://schemas.openxmlformats.org/officeDocument/2006/relationships/hyperlink" Target="https://github.com/Pogayo/african-voices-web" TargetMode="External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hyperlink" Target="https://en.wikipedia.org/wiki/Languages_of_Afric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6149" y="1093100"/>
            <a:ext cx="8591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A61C00"/>
                </a:solidFill>
                <a:latin typeface="Vidaloka"/>
                <a:ea typeface="Vidaloka"/>
                <a:cs typeface="Vidaloka"/>
                <a:sym typeface="Vidaloka"/>
              </a:rPr>
              <a:t>Building African Voices</a:t>
            </a:r>
            <a:endParaRPr sz="6200">
              <a:solidFill>
                <a:srgbClr val="A61C00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6675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80"/>
              <a:t>Perez Ogayo, Graham Neubig and Alan Black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8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150" y="3920975"/>
            <a:ext cx="3448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475" y="3837263"/>
            <a:ext cx="1366523" cy="12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775" y="4198212"/>
            <a:ext cx="2064077" cy="5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801250" y="3295825"/>
            <a:ext cx="13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Found</a:t>
            </a:r>
            <a:r>
              <a:rPr lang="en">
                <a:solidFill>
                  <a:srgbClr val="A61C00"/>
                </a:solidFill>
              </a:rPr>
              <a:t> data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22"/>
          <p:cNvGrpSpPr/>
          <p:nvPr/>
        </p:nvGrpSpPr>
        <p:grpSpPr>
          <a:xfrm>
            <a:off x="918275" y="1456850"/>
            <a:ext cx="7307450" cy="2625300"/>
            <a:chOff x="214625" y="1829375"/>
            <a:chExt cx="7307450" cy="2625300"/>
          </a:xfrm>
        </p:grpSpPr>
        <p:sp>
          <p:nvSpPr>
            <p:cNvPr id="149" name="Google Shape;149;p22"/>
            <p:cNvSpPr txBox="1"/>
            <p:nvPr/>
          </p:nvSpPr>
          <p:spPr>
            <a:xfrm>
              <a:off x="1360700" y="2179925"/>
              <a:ext cx="1722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" name="Google Shape;150;p22"/>
            <p:cNvSpPr txBox="1"/>
            <p:nvPr/>
          </p:nvSpPr>
          <p:spPr>
            <a:xfrm>
              <a:off x="4208875" y="3845075"/>
              <a:ext cx="33132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Vidaloka"/>
                  <a:ea typeface="Vidaloka"/>
                  <a:cs typeface="Vidaloka"/>
                  <a:sym typeface="Vidaloka"/>
                </a:rPr>
                <a:t>Select utterances</a:t>
              </a:r>
              <a:endParaRPr sz="24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151" name="Google Shape;151;p22"/>
            <p:cNvSpPr txBox="1"/>
            <p:nvPr/>
          </p:nvSpPr>
          <p:spPr>
            <a:xfrm>
              <a:off x="214625" y="3904275"/>
              <a:ext cx="3219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Vidaloka"/>
                  <a:ea typeface="Vidaloka"/>
                  <a:cs typeface="Vidaloka"/>
                  <a:sym typeface="Vidaloka"/>
                </a:rPr>
                <a:t>Normalize text</a:t>
              </a:r>
              <a:endParaRPr sz="24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152" name="Google Shape;152;p22"/>
            <p:cNvSpPr txBox="1"/>
            <p:nvPr/>
          </p:nvSpPr>
          <p:spPr>
            <a:xfrm>
              <a:off x="705725" y="3881975"/>
              <a:ext cx="1722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3" name="Google Shape;153;p22"/>
            <p:cNvGrpSpPr/>
            <p:nvPr/>
          </p:nvGrpSpPr>
          <p:grpSpPr>
            <a:xfrm>
              <a:off x="1061626" y="2700425"/>
              <a:ext cx="5002774" cy="667500"/>
              <a:chOff x="1061626" y="2700425"/>
              <a:chExt cx="5002774" cy="667500"/>
            </a:xfrm>
          </p:grpSpPr>
          <p:cxnSp>
            <p:nvCxnSpPr>
              <p:cNvPr id="154" name="Google Shape;154;p22"/>
              <p:cNvCxnSpPr>
                <a:stCxn id="155" idx="3"/>
                <a:endCxn id="156" idx="1"/>
              </p:cNvCxnSpPr>
              <p:nvPr/>
            </p:nvCxnSpPr>
            <p:spPr>
              <a:xfrm>
                <a:off x="2072626" y="3034175"/>
                <a:ext cx="1006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F353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22"/>
              <p:cNvCxnSpPr>
                <a:stCxn id="156" idx="3"/>
                <a:endCxn id="158" idx="1"/>
              </p:cNvCxnSpPr>
              <p:nvPr/>
            </p:nvCxnSpPr>
            <p:spPr>
              <a:xfrm>
                <a:off x="4061175" y="3034175"/>
                <a:ext cx="10215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F353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5" name="Google Shape;155;p22"/>
              <p:cNvSpPr txBox="1"/>
              <p:nvPr/>
            </p:nvSpPr>
            <p:spPr>
              <a:xfrm>
                <a:off x="1061626" y="2700425"/>
                <a:ext cx="10110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rgbClr val="3F3533"/>
                    </a:solidFill>
                    <a:latin typeface="Vidaloka"/>
                    <a:ea typeface="Vidaloka"/>
                    <a:cs typeface="Vidaloka"/>
                    <a:sym typeface="Vidaloka"/>
                  </a:rPr>
                  <a:t>01</a:t>
                </a:r>
                <a:endParaRPr sz="3500">
                  <a:solidFill>
                    <a:srgbClr val="3F3533"/>
                  </a:solidFill>
                  <a:latin typeface="Vidaloka"/>
                  <a:ea typeface="Vidaloka"/>
                  <a:cs typeface="Vidaloka"/>
                  <a:sym typeface="Vidaloka"/>
                </a:endParaRPr>
              </a:p>
            </p:txBody>
          </p:sp>
          <p:sp>
            <p:nvSpPr>
              <p:cNvPr id="156" name="Google Shape;156;p22"/>
              <p:cNvSpPr txBox="1"/>
              <p:nvPr/>
            </p:nvSpPr>
            <p:spPr>
              <a:xfrm>
                <a:off x="3079575" y="2700425"/>
                <a:ext cx="9816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rgbClr val="3F3533"/>
                    </a:solidFill>
                    <a:latin typeface="Vidaloka"/>
                    <a:ea typeface="Vidaloka"/>
                    <a:cs typeface="Vidaloka"/>
                    <a:sym typeface="Vidaloka"/>
                  </a:rPr>
                  <a:t>02</a:t>
                </a:r>
                <a:endParaRPr sz="3500">
                  <a:solidFill>
                    <a:srgbClr val="3F3533"/>
                  </a:solidFill>
                  <a:latin typeface="Vidaloka"/>
                  <a:ea typeface="Vidaloka"/>
                  <a:cs typeface="Vidaloka"/>
                  <a:sym typeface="Vidaloka"/>
                </a:endParaRPr>
              </a:p>
            </p:txBody>
          </p:sp>
          <p:sp>
            <p:nvSpPr>
              <p:cNvPr id="158" name="Google Shape;158;p22"/>
              <p:cNvSpPr txBox="1"/>
              <p:nvPr/>
            </p:nvSpPr>
            <p:spPr>
              <a:xfrm>
                <a:off x="5082800" y="2700425"/>
                <a:ext cx="9816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rgbClr val="3F3533"/>
                    </a:solidFill>
                    <a:latin typeface="Vidaloka"/>
                    <a:ea typeface="Vidaloka"/>
                    <a:cs typeface="Vidaloka"/>
                    <a:sym typeface="Vidaloka"/>
                  </a:rPr>
                  <a:t>03</a:t>
                </a:r>
                <a:endParaRPr sz="3500">
                  <a:solidFill>
                    <a:srgbClr val="3F3533"/>
                  </a:solidFill>
                  <a:latin typeface="Vidaloka"/>
                  <a:ea typeface="Vidaloka"/>
                  <a:cs typeface="Vidaloka"/>
                  <a:sym typeface="Vidaloka"/>
                </a:endParaRPr>
              </a:p>
            </p:txBody>
          </p:sp>
        </p:grpSp>
        <p:sp>
          <p:nvSpPr>
            <p:cNvPr id="159" name="Google Shape;159;p22"/>
            <p:cNvSpPr txBox="1"/>
            <p:nvPr/>
          </p:nvSpPr>
          <p:spPr>
            <a:xfrm>
              <a:off x="2124375" y="1829375"/>
              <a:ext cx="2637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Vidaloka"/>
                  <a:ea typeface="Vidaloka"/>
                  <a:cs typeface="Vidaloka"/>
                  <a:sym typeface="Vidaloka"/>
                </a:rPr>
                <a:t>Align utterances</a:t>
              </a:r>
              <a:endParaRPr sz="24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3433925" y="2291100"/>
              <a:ext cx="231900" cy="409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1517225" y="3420350"/>
              <a:ext cx="231900" cy="409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5518650" y="3367925"/>
              <a:ext cx="231900" cy="409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A61C00"/>
                </a:solidFill>
              </a:rPr>
              <a:t>Research Questions</a:t>
            </a:r>
            <a:endParaRPr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3439675" y="1849975"/>
            <a:ext cx="21261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much curated data is necessary?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982750" y="1849975"/>
            <a:ext cx="2126100" cy="1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Are the dataset sufficient to build a high quality synthesizer in the target languages.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5867775" y="1849975"/>
            <a:ext cx="21261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does curated data compare with found data?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1024775" y="1418875"/>
            <a:ext cx="6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RQ1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3561675" y="1418875"/>
            <a:ext cx="6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RQ2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6098575" y="1418863"/>
            <a:ext cx="6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RQ3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A61C00"/>
                </a:solidFill>
              </a:rPr>
              <a:t>Experimental Setup</a:t>
            </a:r>
            <a:endParaRPr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Divided the created and found dataset by duration; 25, 50 and 101 min</a:t>
            </a:r>
            <a:endParaRPr sz="344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4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Created models on those data segments</a:t>
            </a:r>
            <a:endParaRPr sz="344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4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Used the created models to synthesize unseen text</a:t>
            </a:r>
            <a:r>
              <a:rPr lang="en" sz="365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44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1933"/>
              <a:buFont typeface="Arial"/>
              <a:buNone/>
            </a:pPr>
            <a:r>
              <a:rPr b="1" lang="en" sz="344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Transcription test</a:t>
            </a:r>
            <a:endParaRPr b="1" sz="344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250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" sz="344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Evaluators were asked to transcribe what they heard from the audio</a:t>
            </a:r>
            <a:endParaRPr sz="344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4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A/B test</a:t>
            </a:r>
            <a:endParaRPr b="1" sz="344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250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" sz="344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Evaluators were asked to select the one they preferred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A61C00"/>
                </a:solidFill>
              </a:rPr>
              <a:t>Objective Scores</a:t>
            </a:r>
            <a:endParaRPr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39425"/>
            <a:ext cx="4162026" cy="257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100" y="1405100"/>
            <a:ext cx="3849801" cy="236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Human Evaluation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311700" y="1152475"/>
            <a:ext cx="85206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Advertised on social media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Had 2 evaluators for each language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Used TestVox for running subjective listening tests.</a:t>
            </a:r>
            <a:endParaRPr sz="1400"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 rotWithShape="1">
          <a:blip r:embed="rId4">
            <a:alphaModFix/>
          </a:blip>
          <a:srcRect b="4102" l="0" r="0" t="4111"/>
          <a:stretch/>
        </p:blipFill>
        <p:spPr>
          <a:xfrm>
            <a:off x="2771525" y="2355350"/>
            <a:ext cx="3853156" cy="20693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26"/>
          <p:cNvSpPr txBox="1"/>
          <p:nvPr/>
        </p:nvSpPr>
        <p:spPr>
          <a:xfrm>
            <a:off x="3414475" y="4521175"/>
            <a:ext cx="35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Testvox interface,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AB setting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Results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311700" y="985275"/>
            <a:ext cx="8520600" cy="3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4">
            <a:alphaModFix/>
          </a:blip>
          <a:srcRect b="0" l="0" r="10168" t="0"/>
          <a:stretch/>
        </p:blipFill>
        <p:spPr>
          <a:xfrm>
            <a:off x="199075" y="1283250"/>
            <a:ext cx="3430199" cy="17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820250" y="3142625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A/B results for Suba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4250" y="1329200"/>
            <a:ext cx="4990383" cy="17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4626000" y="3142625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A/B results for Luo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420625" y="4001825"/>
            <a:ext cx="784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Luo and Suba had an average CER of (5.85 found &amp; 5.80 created) and (10.80 found &amp; 13.78 created)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Analysis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3439675" y="1849975"/>
            <a:ext cx="2126100" cy="21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much curated data is necessary?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&gt; 25 min </a:t>
            </a:r>
            <a:endParaRPr i="1"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982750" y="1849975"/>
            <a:ext cx="2126100" cy="1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Are the dataset sufficient to build a high quality synthesizer in the target languages.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Yes</a:t>
            </a:r>
            <a:endParaRPr i="1"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5867775" y="1849975"/>
            <a:ext cx="2126100" cy="2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does curated data compare with found data?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Curated data is better than found data when it is small. </a:t>
            </a:r>
            <a:endParaRPr i="1"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1024775" y="1418875"/>
            <a:ext cx="6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RQ1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3561675" y="1418875"/>
            <a:ext cx="6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RQ2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5983075" y="1418863"/>
            <a:ext cx="6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RQ3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A61C00"/>
                </a:solidFill>
              </a:rPr>
              <a:t>Conclusion</a:t>
            </a:r>
            <a:endParaRPr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4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We: </a:t>
            </a:r>
            <a:endParaRPr sz="204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843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45"/>
              <a:buFont typeface="Montserrat"/>
              <a:buChar char="●"/>
            </a:pPr>
            <a:r>
              <a:rPr lang="en" sz="204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curate and develop high quality TTS datasets for 12 African languages</a:t>
            </a:r>
            <a:endParaRPr sz="204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843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5"/>
              <a:buFont typeface="Montserrat"/>
              <a:buChar char="●"/>
            </a:pPr>
            <a:r>
              <a:rPr lang="en" sz="204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  and evaluate TTS models </a:t>
            </a:r>
            <a:endParaRPr sz="204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843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5"/>
              <a:buFont typeface="Montserrat"/>
              <a:buChar char="●"/>
            </a:pPr>
            <a:r>
              <a:rPr lang="en" sz="204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release the datasets and TTS models</a:t>
            </a:r>
            <a:endParaRPr sz="204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843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5"/>
              <a:buFont typeface="Montserrat"/>
              <a:buChar char="●"/>
            </a:pPr>
            <a:r>
              <a:rPr lang="en" sz="204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show that curated data is comparable with found data</a:t>
            </a:r>
            <a:endParaRPr sz="204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841225"/>
            <a:ext cx="85206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Interact with us!</a:t>
            </a:r>
            <a:endParaRPr b="1" sz="3800">
              <a:solidFill>
                <a:srgbClr val="A61C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A61C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Contribute</a:t>
            </a:r>
            <a:r>
              <a:rPr lang="en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https://github.com/neulab/AfricanVoices</a:t>
            </a:r>
            <a:endParaRPr>
              <a:solidFill>
                <a:srgbClr val="3D85C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Report bugs and request features:</a:t>
            </a:r>
            <a:endParaRPr b="1" sz="2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https://github.com/Pogayo/african-voices-web</a:t>
            </a:r>
            <a:endParaRPr u="sng">
              <a:solidFill>
                <a:srgbClr val="3D85C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D85C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Read Paper:</a:t>
            </a:r>
            <a:endParaRPr b="1" sz="2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https://arxiv.org/abs/2207.00688</a:t>
            </a:r>
            <a:endParaRPr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311700" y="1152475"/>
            <a:ext cx="8306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A61C00"/>
                </a:solidFill>
              </a:rPr>
              <a:t>Thank you</a:t>
            </a:r>
            <a:r>
              <a:rPr lang="en" sz="3500">
                <a:solidFill>
                  <a:srgbClr val="A61C00"/>
                </a:solidFill>
              </a:rPr>
              <a:t>!</a:t>
            </a:r>
            <a:endParaRPr sz="3500">
              <a:solidFill>
                <a:srgbClr val="A61C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Q&amp;A</a:t>
            </a:r>
            <a:endParaRPr sz="3000"/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300" y="612875"/>
            <a:ext cx="1442100" cy="14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African Languages</a:t>
            </a:r>
            <a:endParaRPr sz="3000"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495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Very little work for the  &gt; 2000 languages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lot of work done on 11 South African languages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 those languages?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exists: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■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They are official languages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■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Joint efforts from government agencies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700" y="1152475"/>
            <a:ext cx="3367950" cy="31827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796500" y="4335200"/>
            <a:ext cx="2035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 source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</a:rPr>
              <a:t>Impact</a:t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W. Black, “CMU wilderness multilingual speech dataset,” in ICASSP 2019 IEEE, 2019, pp. 5971–5975.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55" name="Google Shape;25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References</a:t>
            </a:r>
            <a:endParaRPr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1898775" y="1175150"/>
            <a:ext cx="6849300" cy="20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 build a high quality speech synthesis corpora for African languages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Enable others to build speech systems for African languages with minimum technological resources and subject-matter expertise</a:t>
            </a:r>
            <a:endParaRPr sz="1600"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27600" y="454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Goals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80725" y="3893675"/>
            <a:ext cx="71385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Currently,  m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ore work on ASR than TTS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00" y="2357525"/>
            <a:ext cx="1078790" cy="8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150" y="1406088"/>
            <a:ext cx="792599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55"/>
              <a:t>Demo</a:t>
            </a:r>
            <a:br>
              <a:rPr lang="en"/>
            </a:b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https://www.africanvoices.tech/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Why is it hard?</a:t>
            </a:r>
            <a:endParaRPr sz="3000"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100600" cy="3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Little data that is readily available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Most languages have no existing speech corpora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Available speech corpora are of low quality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Most languages have no text corpora on the internet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Access to recording equipment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Funds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Availability of the recording resources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Literacy levels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Finding fluent speakers for endangered languages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Multilingualism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Guiding Principles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25950" y="1150225"/>
            <a:ext cx="75951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adopt a participatory approach guide by: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Accessibility: 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Festvox and CMU Flite 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Quality: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curate high quality data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Breadth: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cover many languages, we use found sources and invite contributions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Two categories of sources of data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079025" y="1380875"/>
            <a:ext cx="58941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Found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segment long-form audio into smaller utterances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Created: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curate a text corpus, then record it.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775" y="1327075"/>
            <a:ext cx="928087" cy="92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0275" y="2571750"/>
            <a:ext cx="704201" cy="102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Focus Languages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633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Created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Luo : 4.2M speakers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Suba (Endangered): &lt; 10k speakers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English (Kenyan)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Found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Lingala :  40-45M speakers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Kikuyu : 7M speakers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Yoruba : 25M   speakers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Kiswahili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Wolof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Hausa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Ibibio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Luganda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575" y="584125"/>
            <a:ext cx="3629875" cy="39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Created data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50" y="4679225"/>
            <a:ext cx="1680675" cy="46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21"/>
          <p:cNvGrpSpPr/>
          <p:nvPr/>
        </p:nvGrpSpPr>
        <p:grpSpPr>
          <a:xfrm>
            <a:off x="142113" y="1535813"/>
            <a:ext cx="8859775" cy="2625313"/>
            <a:chOff x="214625" y="1829363"/>
            <a:chExt cx="8859775" cy="2625313"/>
          </a:xfrm>
        </p:grpSpPr>
        <p:sp>
          <p:nvSpPr>
            <p:cNvPr id="123" name="Google Shape;123;p21"/>
            <p:cNvSpPr txBox="1"/>
            <p:nvPr/>
          </p:nvSpPr>
          <p:spPr>
            <a:xfrm>
              <a:off x="1360700" y="2179925"/>
              <a:ext cx="1722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4" name="Google Shape;124;p21"/>
            <p:cNvSpPr txBox="1"/>
            <p:nvPr/>
          </p:nvSpPr>
          <p:spPr>
            <a:xfrm>
              <a:off x="4761675" y="3881975"/>
              <a:ext cx="21549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Vidaloka"/>
                  <a:ea typeface="Vidaloka"/>
                  <a:cs typeface="Vidaloka"/>
                  <a:sym typeface="Vidaloka"/>
                </a:rPr>
                <a:t>Record speech</a:t>
              </a:r>
              <a:endParaRPr sz="24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125" name="Google Shape;125;p21"/>
            <p:cNvSpPr txBox="1"/>
            <p:nvPr/>
          </p:nvSpPr>
          <p:spPr>
            <a:xfrm>
              <a:off x="4712150" y="3881975"/>
              <a:ext cx="1722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6" name="Google Shape;126;p21"/>
            <p:cNvSpPr txBox="1"/>
            <p:nvPr/>
          </p:nvSpPr>
          <p:spPr>
            <a:xfrm>
              <a:off x="214625" y="3904275"/>
              <a:ext cx="3219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Vidaloka"/>
                  <a:ea typeface="Vidaloka"/>
                  <a:cs typeface="Vidaloka"/>
                  <a:sym typeface="Vidaloka"/>
                </a:rPr>
                <a:t>Develop a prompt set</a:t>
              </a:r>
              <a:endParaRPr sz="24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127" name="Google Shape;127;p21"/>
            <p:cNvSpPr txBox="1"/>
            <p:nvPr/>
          </p:nvSpPr>
          <p:spPr>
            <a:xfrm>
              <a:off x="705725" y="3881975"/>
              <a:ext cx="1722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28" name="Google Shape;128;p21"/>
            <p:cNvGrpSpPr/>
            <p:nvPr/>
          </p:nvGrpSpPr>
          <p:grpSpPr>
            <a:xfrm>
              <a:off x="1061626" y="2700425"/>
              <a:ext cx="7013349" cy="667500"/>
              <a:chOff x="1061626" y="2700425"/>
              <a:chExt cx="7013349" cy="667500"/>
            </a:xfrm>
          </p:grpSpPr>
          <p:cxnSp>
            <p:nvCxnSpPr>
              <p:cNvPr id="129" name="Google Shape;129;p21"/>
              <p:cNvCxnSpPr>
                <a:stCxn id="130" idx="3"/>
                <a:endCxn id="131" idx="1"/>
              </p:cNvCxnSpPr>
              <p:nvPr/>
            </p:nvCxnSpPr>
            <p:spPr>
              <a:xfrm>
                <a:off x="2072626" y="3034175"/>
                <a:ext cx="1006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F353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21"/>
              <p:cNvCxnSpPr>
                <a:stCxn id="131" idx="3"/>
                <a:endCxn id="133" idx="1"/>
              </p:cNvCxnSpPr>
              <p:nvPr/>
            </p:nvCxnSpPr>
            <p:spPr>
              <a:xfrm>
                <a:off x="4061175" y="3034175"/>
                <a:ext cx="10215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F353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21"/>
              <p:cNvCxnSpPr>
                <a:stCxn id="133" idx="3"/>
                <a:endCxn id="135" idx="1"/>
              </p:cNvCxnSpPr>
              <p:nvPr/>
            </p:nvCxnSpPr>
            <p:spPr>
              <a:xfrm>
                <a:off x="6064400" y="3034175"/>
                <a:ext cx="1014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F353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0" name="Google Shape;130;p21"/>
              <p:cNvSpPr txBox="1"/>
              <p:nvPr/>
            </p:nvSpPr>
            <p:spPr>
              <a:xfrm>
                <a:off x="1061626" y="2700425"/>
                <a:ext cx="10110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rgbClr val="3F3533"/>
                    </a:solidFill>
                    <a:latin typeface="Vidaloka"/>
                    <a:ea typeface="Vidaloka"/>
                    <a:cs typeface="Vidaloka"/>
                    <a:sym typeface="Vidaloka"/>
                  </a:rPr>
                  <a:t>01</a:t>
                </a:r>
                <a:endParaRPr sz="3500">
                  <a:solidFill>
                    <a:srgbClr val="3F3533"/>
                  </a:solidFill>
                  <a:latin typeface="Vidaloka"/>
                  <a:ea typeface="Vidaloka"/>
                  <a:cs typeface="Vidaloka"/>
                  <a:sym typeface="Vidaloka"/>
                </a:endParaRPr>
              </a:p>
            </p:txBody>
          </p:sp>
          <p:sp>
            <p:nvSpPr>
              <p:cNvPr id="131" name="Google Shape;131;p21"/>
              <p:cNvSpPr txBox="1"/>
              <p:nvPr/>
            </p:nvSpPr>
            <p:spPr>
              <a:xfrm>
                <a:off x="3079575" y="2700425"/>
                <a:ext cx="9816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rgbClr val="3F3533"/>
                    </a:solidFill>
                    <a:latin typeface="Vidaloka"/>
                    <a:ea typeface="Vidaloka"/>
                    <a:cs typeface="Vidaloka"/>
                    <a:sym typeface="Vidaloka"/>
                  </a:rPr>
                  <a:t>02</a:t>
                </a:r>
                <a:endParaRPr sz="3500">
                  <a:solidFill>
                    <a:srgbClr val="3F3533"/>
                  </a:solidFill>
                  <a:latin typeface="Vidaloka"/>
                  <a:ea typeface="Vidaloka"/>
                  <a:cs typeface="Vidaloka"/>
                  <a:sym typeface="Vidaloka"/>
                </a:endParaRPr>
              </a:p>
            </p:txBody>
          </p:sp>
          <p:sp>
            <p:nvSpPr>
              <p:cNvPr id="133" name="Google Shape;133;p21"/>
              <p:cNvSpPr txBox="1"/>
              <p:nvPr/>
            </p:nvSpPr>
            <p:spPr>
              <a:xfrm>
                <a:off x="5082800" y="2700425"/>
                <a:ext cx="9816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rgbClr val="3F3533"/>
                    </a:solidFill>
                    <a:latin typeface="Vidaloka"/>
                    <a:ea typeface="Vidaloka"/>
                    <a:cs typeface="Vidaloka"/>
                    <a:sym typeface="Vidaloka"/>
                  </a:rPr>
                  <a:t>03</a:t>
                </a:r>
                <a:endParaRPr sz="3500">
                  <a:solidFill>
                    <a:srgbClr val="3F3533"/>
                  </a:solidFill>
                  <a:latin typeface="Vidaloka"/>
                  <a:ea typeface="Vidaloka"/>
                  <a:cs typeface="Vidaloka"/>
                  <a:sym typeface="Vidaloka"/>
                </a:endParaRPr>
              </a:p>
            </p:txBody>
          </p:sp>
          <p:sp>
            <p:nvSpPr>
              <p:cNvPr id="135" name="Google Shape;135;p21"/>
              <p:cNvSpPr txBox="1"/>
              <p:nvPr/>
            </p:nvSpPr>
            <p:spPr>
              <a:xfrm>
                <a:off x="7078675" y="2700425"/>
                <a:ext cx="9963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rgbClr val="3F3533"/>
                    </a:solidFill>
                    <a:latin typeface="Vidaloka"/>
                    <a:ea typeface="Vidaloka"/>
                    <a:cs typeface="Vidaloka"/>
                    <a:sym typeface="Vidaloka"/>
                  </a:rPr>
                  <a:t>04</a:t>
                </a:r>
                <a:endParaRPr sz="3500">
                  <a:solidFill>
                    <a:srgbClr val="3F3533"/>
                  </a:solidFill>
                  <a:latin typeface="Vidaloka"/>
                  <a:ea typeface="Vidaloka"/>
                  <a:cs typeface="Vidaloka"/>
                  <a:sym typeface="Vidaloka"/>
                </a:endParaRPr>
              </a:p>
            </p:txBody>
          </p:sp>
        </p:grpSp>
        <p:sp>
          <p:nvSpPr>
            <p:cNvPr id="136" name="Google Shape;136;p21"/>
            <p:cNvSpPr txBox="1"/>
            <p:nvPr/>
          </p:nvSpPr>
          <p:spPr>
            <a:xfrm>
              <a:off x="2124375" y="1829375"/>
              <a:ext cx="2637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Vidaloka"/>
                  <a:ea typeface="Vidaloka"/>
                  <a:cs typeface="Vidaloka"/>
                  <a:sym typeface="Vidaloka"/>
                </a:rPr>
                <a:t>Select a speaker</a:t>
              </a:r>
              <a:endParaRPr sz="24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137" name="Google Shape;137;p21"/>
            <p:cNvSpPr txBox="1"/>
            <p:nvPr/>
          </p:nvSpPr>
          <p:spPr>
            <a:xfrm>
              <a:off x="5855100" y="1829363"/>
              <a:ext cx="3219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Vidaloka"/>
                  <a:ea typeface="Vidaloka"/>
                  <a:cs typeface="Vidaloka"/>
                  <a:sym typeface="Vidaloka"/>
                </a:rPr>
                <a:t>Adjust the transcript</a:t>
              </a:r>
              <a:endParaRPr sz="24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3433925" y="2291100"/>
              <a:ext cx="231900" cy="409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1517225" y="3420350"/>
              <a:ext cx="231900" cy="409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5518650" y="3367925"/>
              <a:ext cx="231900" cy="409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435375" y="2291100"/>
              <a:ext cx="231900" cy="409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