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71" r:id="rId7"/>
    <p:sldId id="263" r:id="rId8"/>
    <p:sldId id="261" r:id="rId9"/>
    <p:sldId id="274" r:id="rId10"/>
    <p:sldId id="272" r:id="rId11"/>
    <p:sldId id="262" r:id="rId12"/>
    <p:sldId id="270" r:id="rId13"/>
    <p:sldId id="27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07"/>
    <p:restoredTop sz="94648"/>
  </p:normalViewPr>
  <p:slideViewPr>
    <p:cSldViewPr snapToGrid="0">
      <p:cViewPr varScale="1">
        <p:scale>
          <a:sx n="83" d="100"/>
          <a:sy n="83" d="100"/>
        </p:scale>
        <p:origin x="22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BFA2C-A925-534A-A951-992C26D00592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F301F-162C-5647-B0EA-662BDE8A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2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Choctaw, this is my grandmother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F301F-162C-5647-B0EA-662BDE8A08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2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F301F-162C-5647-B0EA-662BDE8A084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1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F301F-162C-5647-B0EA-662BDE8A084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1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F301F-162C-5647-B0EA-662BDE8A084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07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F301F-162C-5647-B0EA-662BDE8A084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CE2F-DA83-0A6D-D898-F4BBEED5C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FFC70-1F48-77DA-E9F4-4A8EAA1E1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BC37D-87C8-B12E-22B3-3A3F7E73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CBAF-CBCE-7544-871F-E86786C6C450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509A1-8EA9-7513-6FD4-C5A053FE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3A427-60AD-C3E0-168E-7A00B58D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4BB1-8BFA-2746-BEF3-919D11A4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9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0EAA-D6E9-11E6-1725-F7EE3B1F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04191-AE0B-255B-6183-06E3E7E7B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8DECD-7EE2-8046-7E01-172AAE5B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CBAF-CBCE-7544-871F-E86786C6C450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F558D-DBE7-F3FB-4593-A0EB99C9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5608B-7C5A-2FAB-8CAE-1C8C069D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4BB1-8BFA-2746-BEF3-919D11A4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8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368D8-44B5-A0FA-344C-DAF650F9E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8F5ED-CBAF-F7C9-99D7-3F502AE5E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3914A-A443-E0E5-BEAB-F9431311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CBAF-CBCE-7544-871F-E86786C6C450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24C8-F927-6610-DC99-6D9ED160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11162-244A-6300-99AA-92B2E1E1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4BB1-8BFA-2746-BEF3-919D11A4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ED1D-5026-75FC-F9DA-3EE66B34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B8DB-6005-055E-C713-7EC4DFB1C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405DC-8399-7741-462F-62D68585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CBAF-CBCE-7544-871F-E86786C6C450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69B0-7256-5F6D-90D9-6AF78DBF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6A06F-1EB7-2929-B14D-0098A985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4BB1-8BFA-2746-BEF3-919D11A4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0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DBD6-D678-C1C0-9C24-1CF6DB7C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D551D-BBDD-30CF-E019-ABF883C4C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7E5E-5DDF-0797-2730-26AC881E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CBAF-CBCE-7544-871F-E86786C6C450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B666F-109D-BB26-C4D0-E28CA885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B435B-5B89-847E-1420-6A90DBA3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4BB1-8BFA-2746-BEF3-919D11A4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AA60-84EC-BE07-4C89-1FEDAE2E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E932-884A-9134-2E48-B474AECE9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99181-9D69-63A8-40DF-9F857A5E6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1D65C-6727-9FD6-444A-DA30116A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CBAF-CBCE-7544-871F-E86786C6C450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E955D-0931-521F-21C6-52C6956A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C0ED0-7225-FC46-EA3A-2A29DEE2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4BB1-8BFA-2746-BEF3-919D11A4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E13F-132E-EF2C-1B81-D29ED876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A1886-B627-8F37-D232-A779275A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985A2-E444-5D63-56F4-B45D2F514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04395-AB4F-2913-6BC3-CA211AB75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9A02A-DE73-2EF0-F493-5D37C688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E7C6D-5C92-5965-D8BC-5A30056A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CBAF-CBCE-7544-871F-E86786C6C450}" type="datetimeFigureOut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87AB6-11D8-BC10-B4D6-E133F88F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A655E-7B13-A115-6DA0-AAB699AF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4BB1-8BFA-2746-BEF3-919D11A4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0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D672-D787-70F7-CBEC-59F0653B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2827F-18D8-AA43-3E58-AADCE101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CBAF-CBCE-7544-871F-E86786C6C450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FEC79-A9E3-2797-5E47-4CC9C8E7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2E478-576B-90A7-72C7-E421000D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4BB1-8BFA-2746-BEF3-919D11A4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5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06388-0708-F439-D405-38152DEC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CBAF-CBCE-7544-871F-E86786C6C450}" type="datetimeFigureOut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04FE3-50F3-E24D-FD9E-FDF1AC51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9BFDE-5A79-7C06-7500-17460ED8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4BB1-8BFA-2746-BEF3-919D11A4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E974-471E-A168-0EDA-D70842E6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18D47-810D-EC66-2B8F-4610E7294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3D7DB-D6DC-D434-F214-4A78D552E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6BE20-8702-C065-6EA5-1591905C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CBAF-CBCE-7544-871F-E86786C6C450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DE9CF-0ED2-FA32-8EEC-8FC2A379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9718D-8689-DDAB-DFA6-9AACFD5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4BB1-8BFA-2746-BEF3-919D11A4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6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6DF7-6783-FDEB-9A0C-B96D3AD6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014C4-1549-D506-E567-13725E417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28BBA-D806-B134-A62C-FE220DB09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18FC2-B19B-443B-564D-35483100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CBAF-CBCE-7544-871F-E86786C6C450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6B3B7-69FB-60A0-6CA5-D7CA26E3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D0491-C152-5A4A-D07C-CE39A1A2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4BB1-8BFA-2746-BEF3-919D11A4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8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41954-9E7A-5FDD-8501-FD3F0F50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567DC-29F0-E88C-65DC-104429397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A2364-7C25-1E9C-4CF0-36523B8CB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CCBAF-CBCE-7544-871F-E86786C6C450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21284-E2BE-4F2C-9E16-8206DF406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562F-D32F-9051-B189-EEE2EC22E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C4BB1-8BFA-2746-BEF3-919D11A4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0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traum@ict.usc.edu" TargetMode="External"/><Relationship Id="rId2" Type="http://schemas.openxmlformats.org/officeDocument/2006/relationships/hyperlink" Target="mailto:brixey@usc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CF4A-8BB0-1827-8A00-7D6380973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57" y="1122363"/>
            <a:ext cx="11364686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Towards an Automatic Speech Recognizer for the Choctaw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6E950-86A1-36DB-062E-1F0000B72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5067"/>
            <a:ext cx="9144000" cy="2012150"/>
          </a:xfrm>
        </p:spPr>
        <p:txBody>
          <a:bodyPr/>
          <a:lstStyle/>
          <a:p>
            <a:r>
              <a:rPr lang="en-US" dirty="0"/>
              <a:t>Jacqueline Brixey</a:t>
            </a:r>
          </a:p>
          <a:p>
            <a:r>
              <a:rPr lang="en-US" dirty="0"/>
              <a:t>David Traum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USC Institute for Creative Technologies</a:t>
            </a:r>
          </a:p>
        </p:txBody>
      </p:sp>
    </p:spTree>
    <p:extLst>
      <p:ext uri="{BB962C8B-B14F-4D97-AF65-F5344CB8AC3E}">
        <p14:creationId xmlns:p14="http://schemas.microsoft.com/office/powerpoint/2010/main" val="413651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531A-217A-7CE8-F3B9-908B69FB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: Acoustic model (previous 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6BEB-129A-77D3-2EA2-BA9067CAB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ChoCo (Brixey &amp; Artstein, 2021) </a:t>
            </a:r>
          </a:p>
          <a:p>
            <a:pPr lvl="1"/>
            <a:r>
              <a:rPr lang="en-US" dirty="0"/>
              <a:t>Audio = 13 hours 45 minutes</a:t>
            </a:r>
          </a:p>
          <a:p>
            <a:pPr lvl="1"/>
            <a:r>
              <a:rPr lang="en-US" dirty="0"/>
              <a:t>Video = 2 hours 32 minutes</a:t>
            </a:r>
          </a:p>
        </p:txBody>
      </p:sp>
    </p:spTree>
    <p:extLst>
      <p:ext uri="{BB962C8B-B14F-4D97-AF65-F5344CB8AC3E}">
        <p14:creationId xmlns:p14="http://schemas.microsoft.com/office/powerpoint/2010/main" val="40257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9906-D258-7444-98B5-F0DA04BF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: Acoustic model new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6733-694A-1368-6D5D-BCB0F248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Cho rep collection </a:t>
            </a:r>
          </a:p>
          <a:p>
            <a:pPr lvl="1" fontAlgn="base"/>
            <a:r>
              <a:rPr lang="en-US" dirty="0"/>
              <a:t>48 Oklahoma Choctaw speakers recruited</a:t>
            </a:r>
          </a:p>
          <a:p>
            <a:pPr lvl="1" fontAlgn="base"/>
            <a:r>
              <a:rPr lang="en-US" dirty="0"/>
              <a:t>Varying levels of fluency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2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9906-D258-7444-98B5-F0DA04BF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: Acoustic model new </a:t>
            </a:r>
            <a:r>
              <a:rPr lang="en-US"/>
              <a:t>data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6733-694A-1368-6D5D-BCB0F2483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9457" cy="4351338"/>
          </a:xfrm>
        </p:spPr>
        <p:txBody>
          <a:bodyPr/>
          <a:lstStyle/>
          <a:p>
            <a:pPr fontAlgn="base"/>
            <a:r>
              <a:rPr lang="en-US" dirty="0"/>
              <a:t>Speakers repeated aloud 200 prepared phrases</a:t>
            </a:r>
          </a:p>
          <a:p>
            <a:pPr fontAlgn="base"/>
            <a:r>
              <a:rPr lang="en-US" dirty="0"/>
              <a:t>Phrases selected to cover a range of sounds</a:t>
            </a:r>
          </a:p>
          <a:p>
            <a:pPr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7B81881F-2C5C-C797-DBDA-7CB94ABBA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49" y="1825625"/>
            <a:ext cx="3937907" cy="4085394"/>
          </a:xfrm>
          <a:prstGeom prst="rect">
            <a:avLst/>
          </a:prstGeom>
        </p:spPr>
      </p:pic>
      <p:pic>
        <p:nvPicPr>
          <p:cNvPr id="6" name="fl3w2 copy.wav" descr="fl3w2 copy.wav">
            <a:hlinkClick r:id="" action="ppaction://media"/>
            <a:extLst>
              <a:ext uri="{FF2B5EF4-FFF2-40B4-BE49-F238E27FC236}">
                <a16:creationId xmlns:a16="http://schemas.microsoft.com/office/drawing/2014/main" id="{ED324A52-F45C-A798-4BD0-090E68D228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87373" y="416228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3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9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FFB6-EDAB-D21B-4185-1CA34D10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: Acoustic model Dialogue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1051-B3F6-C710-5130-5229CDFA3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8571" cy="4351338"/>
          </a:xfrm>
        </p:spPr>
        <p:txBody>
          <a:bodyPr/>
          <a:lstStyle/>
          <a:p>
            <a:r>
              <a:rPr lang="en-US" dirty="0"/>
              <a:t>Eight 15-minute-long conversations between two speakers of differing levels of fluency</a:t>
            </a:r>
          </a:p>
          <a:p>
            <a:pPr lvl="1"/>
            <a:r>
              <a:rPr lang="en-US" dirty="0"/>
              <a:t>15 unique participants</a:t>
            </a:r>
          </a:p>
          <a:p>
            <a:r>
              <a:rPr lang="en-US" dirty="0"/>
              <a:t>Spoke on any topic of their choosing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dia_clip.wav" descr="dia_clip.wav">
            <a:hlinkClick r:id="" action="ppaction://media"/>
            <a:extLst>
              <a:ext uri="{FF2B5EF4-FFF2-40B4-BE49-F238E27FC236}">
                <a16:creationId xmlns:a16="http://schemas.microsoft.com/office/drawing/2014/main" id="{3653E04C-6E0C-F695-6151-6B76DA3CB0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12767" y="5036752"/>
            <a:ext cx="812800" cy="8128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EED1A56-45F9-9F31-0559-7A6035787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376363"/>
            <a:ext cx="49657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3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65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BBE2-BD50-6B16-4771-0FF1C603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 – 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A1747-4AE7-2380-E1D7-9EA3BD4C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subset</a:t>
            </a:r>
          </a:p>
          <a:p>
            <a:pPr lvl="1"/>
            <a:r>
              <a:rPr lang="en-US" dirty="0"/>
              <a:t>Currently training a fluent speaker only model (12 of the 48 recordings)</a:t>
            </a:r>
          </a:p>
          <a:p>
            <a:pPr lvl="1"/>
            <a:endParaRPr lang="en-US" dirty="0"/>
          </a:p>
        </p:txBody>
      </p:sp>
      <p:pic>
        <p:nvPicPr>
          <p:cNvPr id="4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3FC410F-40B4-FF9D-180B-5356C87E2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933" y="3098686"/>
            <a:ext cx="7539427" cy="180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92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08D7-D40B-0B59-050D-0A65A2CA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93D4-F10F-B584-C441-98F48A43F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71"/>
            <a:ext cx="10515600" cy="4631192"/>
          </a:xfrm>
        </p:spPr>
        <p:txBody>
          <a:bodyPr>
            <a:normAutofit/>
          </a:bodyPr>
          <a:lstStyle/>
          <a:p>
            <a:r>
              <a:rPr lang="en-US" sz="1800" dirty="0"/>
              <a:t>The fluent-only model is currently trained on a subset of the fluent recordings (6 </a:t>
            </a:r>
            <a:r>
              <a:rPr lang="en-US" sz="1800"/>
              <a:t>of the 12 fluent)</a:t>
            </a:r>
            <a:endParaRPr lang="en-US" sz="1800" dirty="0">
              <a:effectLst/>
            </a:endParaRPr>
          </a:p>
          <a:p>
            <a:r>
              <a:rPr lang="en-US" sz="1800" dirty="0"/>
              <a:t>Monophone model best WER = 49.35%</a:t>
            </a:r>
            <a:endParaRPr lang="en-US" sz="1800" dirty="0">
              <a:effectLst/>
            </a:endParaRPr>
          </a:p>
          <a:p>
            <a:r>
              <a:rPr lang="en-US" sz="1800" dirty="0"/>
              <a:t>Triphone model best WER = 61.64%</a:t>
            </a:r>
            <a:endParaRPr lang="en-US" sz="1800" dirty="0">
              <a:effectLst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00EE89-C649-35C7-7A28-2011FBC17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500901"/>
              </p:ext>
            </p:extLst>
          </p:nvPr>
        </p:nvGraphicFramePr>
        <p:xfrm>
          <a:off x="383041" y="3018585"/>
          <a:ext cx="11375572" cy="3474291"/>
        </p:xfrm>
        <a:graphic>
          <a:graphicData uri="http://schemas.openxmlformats.org/drawingml/2006/table">
            <a:tbl>
              <a:tblPr/>
              <a:tblGrid>
                <a:gridCol w="512991">
                  <a:extLst>
                    <a:ext uri="{9D8B030D-6E8A-4147-A177-3AD203B41FA5}">
                      <a16:colId xmlns:a16="http://schemas.microsoft.com/office/drawing/2014/main" val="2220676091"/>
                    </a:ext>
                  </a:extLst>
                </a:gridCol>
                <a:gridCol w="3526812">
                  <a:extLst>
                    <a:ext uri="{9D8B030D-6E8A-4147-A177-3AD203B41FA5}">
                      <a16:colId xmlns:a16="http://schemas.microsoft.com/office/drawing/2014/main" val="2984062775"/>
                    </a:ext>
                  </a:extLst>
                </a:gridCol>
                <a:gridCol w="3449863">
                  <a:extLst>
                    <a:ext uri="{9D8B030D-6E8A-4147-A177-3AD203B41FA5}">
                      <a16:colId xmlns:a16="http://schemas.microsoft.com/office/drawing/2014/main" val="1622014921"/>
                    </a:ext>
                  </a:extLst>
                </a:gridCol>
                <a:gridCol w="3885906">
                  <a:extLst>
                    <a:ext uri="{9D8B030D-6E8A-4147-A177-3AD203B41FA5}">
                      <a16:colId xmlns:a16="http://schemas.microsoft.com/office/drawing/2014/main" val="1068125309"/>
                    </a:ext>
                  </a:extLst>
                </a:gridCol>
              </a:tblGrid>
              <a:tr h="537898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Gold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Monophone model 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Triphone model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994507"/>
                  </a:ext>
                </a:extLst>
              </a:tr>
              <a:tr h="4409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sʋ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nushkobo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hʋt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hottupa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kiyo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Kiyo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sʋ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nushkoboka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hottupa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kiyo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Keyu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sʋ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nushkobo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ʋt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hottupa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kiyo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676695"/>
                  </a:ext>
                </a:extLst>
              </a:tr>
              <a:tr h="4629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Aka̱k nipi ilʋppʋt kalampi moma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Oka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nipi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ilʋppʋt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kalampi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moma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Aka̱k nipi ilʋppʋt kalampi moma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32336"/>
                  </a:ext>
                </a:extLst>
              </a:tr>
              <a:tr h="4629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Chim ʋlla yʋt chim ofi aiokpanchi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Chim ʋlla yʋt chim ofi aiokpanchi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Chibbak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ʋlla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yʋt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kiyo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ofi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aiokpanchi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577074"/>
                  </a:ext>
                </a:extLst>
              </a:tr>
              <a:tr h="4629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 attoba chi̱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Ittonla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 chi̱ </a:t>
                      </a:r>
                      <a:endParaRPr lang="en-US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Kil</a:t>
                      </a:r>
                      <a:endParaRPr lang="en-US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24124"/>
                  </a:ext>
                </a:extLst>
              </a:tr>
              <a:tr h="4629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Ʋllo̱si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mʋt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hochʋffo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hʋt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yaiya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Anusi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mʋt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hohchʋffo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hʋpia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yʋt</a:t>
                      </a:r>
                      <a:endParaRPr lang="en-US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Anusi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ilap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hohchʋffo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yaiya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789763"/>
                  </a:ext>
                </a:extLst>
              </a:tr>
              <a:tr h="6437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Holisso apisa cha ish antta hʋt shohbi tuk o̱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Holisso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katos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kucha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ish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ʋpʋt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nukshobli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tuk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Holisso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apesʋchi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 la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chahta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shohbi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tuk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o̱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583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55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3EBD-E37E-F70B-C83E-7BA76BE5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FA5CF-5DAF-7B7D-74DA-27CB06EE9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Preliminary work</a:t>
            </a:r>
          </a:p>
          <a:p>
            <a:pPr lvl="1"/>
            <a:r>
              <a:rPr lang="en-US"/>
              <a:t>Promising for small data set</a:t>
            </a:r>
          </a:p>
          <a:p>
            <a:pPr lvl="1"/>
            <a:r>
              <a:rPr lang="en-US"/>
              <a:t>Promising for dictionary lookup type use</a:t>
            </a:r>
          </a:p>
        </p:txBody>
      </p:sp>
    </p:spTree>
    <p:extLst>
      <p:ext uri="{BB962C8B-B14F-4D97-AF65-F5344CB8AC3E}">
        <p14:creationId xmlns:p14="http://schemas.microsoft.com/office/powerpoint/2010/main" val="3629369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AADB-DD32-0B51-A498-7281BA32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AC2B-113E-3730-5330-FE2B23907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Finish implementing fluent only</a:t>
            </a:r>
          </a:p>
          <a:p>
            <a:r>
              <a:rPr lang="en-US"/>
              <a:t>Include dialogue data</a:t>
            </a:r>
          </a:p>
          <a:p>
            <a:r>
              <a:rPr lang="en-US"/>
              <a:t>Recordings include learning speakers, could implement a version to recognize learning speakers</a:t>
            </a:r>
          </a:p>
        </p:txBody>
      </p:sp>
    </p:spTree>
    <p:extLst>
      <p:ext uri="{BB962C8B-B14F-4D97-AF65-F5344CB8AC3E}">
        <p14:creationId xmlns:p14="http://schemas.microsoft.com/office/powerpoint/2010/main" val="2544305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2293-926D-B957-DF36-F8F3EF75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972" y="2340429"/>
            <a:ext cx="3875314" cy="25146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Thanks!</a:t>
            </a:r>
            <a:br>
              <a:rPr lang="en-US" dirty="0"/>
            </a:br>
            <a:r>
              <a:rPr lang="en-US" sz="2700" dirty="0"/>
              <a:t>For more information:</a:t>
            </a:r>
            <a:br>
              <a:rPr lang="en-US" sz="2700" dirty="0"/>
            </a:br>
            <a:r>
              <a:rPr lang="en-US" sz="2700" dirty="0">
                <a:hlinkClick r:id="rId2"/>
              </a:rPr>
              <a:t>brixey@usc.edu</a:t>
            </a:r>
            <a:br>
              <a:rPr lang="en-US" sz="2700" dirty="0"/>
            </a:br>
            <a:r>
              <a:rPr lang="en-US" sz="2700" dirty="0">
                <a:hlinkClick r:id="rId3"/>
              </a:rPr>
              <a:t>traum@ict.usc.edu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1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CDEF-0AD4-9F1F-13EC-B713F25B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E3474-E0A7-2F09-D153-560C37915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first speech recognizer for Choctaw language</a:t>
            </a:r>
          </a:p>
          <a:p>
            <a:r>
              <a:rPr lang="en-US" dirty="0"/>
              <a:t>Tool for language learners to improve pronunciation and/or conversational skills</a:t>
            </a:r>
          </a:p>
          <a:p>
            <a:r>
              <a:rPr lang="en-US" dirty="0"/>
              <a:t>Support documentation efforts</a:t>
            </a:r>
          </a:p>
          <a:p>
            <a:r>
              <a:rPr lang="en-US" dirty="0"/>
              <a:t>Language technology for all</a:t>
            </a:r>
          </a:p>
        </p:txBody>
      </p:sp>
    </p:spTree>
    <p:extLst>
      <p:ext uri="{BB962C8B-B14F-4D97-AF65-F5344CB8AC3E}">
        <p14:creationId xmlns:p14="http://schemas.microsoft.com/office/powerpoint/2010/main" val="135130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8A7C-AC64-1FD6-B235-48CA9221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Choctaw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E34E8-FD56-853A-7D0F-28EF808FE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American indigenous tribe and language</a:t>
            </a:r>
          </a:p>
          <a:p>
            <a:r>
              <a:rPr lang="en-US" dirty="0"/>
              <a:t>~200,000 </a:t>
            </a:r>
            <a:r>
              <a:rPr lang="en-US"/>
              <a:t>individuals (3rd </a:t>
            </a:r>
            <a:r>
              <a:rPr lang="en-US" dirty="0"/>
              <a:t>largest tribal group in the US by population)</a:t>
            </a:r>
            <a:endParaRPr lang="en-US" sz="3600" dirty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3CCBA-95CC-A1D4-342C-FF132CF31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476" y="2910724"/>
            <a:ext cx="3007444" cy="3402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A8297D-5205-A150-D8FC-6AA115A5F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637" y="2910724"/>
            <a:ext cx="4317899" cy="340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9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0126-0673-65B3-6A3D-E58C0C83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5953"/>
          </a:xfrm>
        </p:spPr>
        <p:txBody>
          <a:bodyPr/>
          <a:lstStyle/>
          <a:p>
            <a:r>
              <a:rPr lang="en-US" dirty="0"/>
              <a:t>Choctaw</a:t>
            </a:r>
            <a:br>
              <a:rPr lang="en-US" dirty="0"/>
            </a:br>
            <a:r>
              <a:rPr lang="en-US" dirty="0"/>
              <a:t>people</a:t>
            </a:r>
          </a:p>
        </p:txBody>
      </p:sp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24C29760-4598-D3DB-E7D7-BE93F8F01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05802" y="153988"/>
            <a:ext cx="8609372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B5D6249-0B3B-5DC6-8224-883847467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26" y="2435505"/>
            <a:ext cx="4275431" cy="4275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215B29-AA60-D6F6-6B6B-1372C43EE0B3}"/>
              </a:ext>
            </a:extLst>
          </p:cNvPr>
          <p:cNvSpPr txBox="1"/>
          <p:nvPr/>
        </p:nvSpPr>
        <p:spPr>
          <a:xfrm>
            <a:off x="4558105" y="6308209"/>
            <a:ext cx="349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Ella Louise Frazier Smith</a:t>
            </a:r>
          </a:p>
        </p:txBody>
      </p:sp>
    </p:spTree>
    <p:extLst>
      <p:ext uri="{BB962C8B-B14F-4D97-AF65-F5344CB8AC3E}">
        <p14:creationId xmlns:p14="http://schemas.microsoft.com/office/powerpoint/2010/main" val="289628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8EC3-8367-BA9C-F581-28BF132E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Choctaw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6DFB-DF33-6E5C-23CC-DAE8FA20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10000"/>
              </a:lnSpc>
            </a:pPr>
            <a:r>
              <a:rPr lang="en-US" dirty="0"/>
              <a:t>~ 10,000 fluent speakers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dirty="0"/>
              <a:t>Less since COVID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Endangered language status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In the Muskogean language family</a:t>
            </a:r>
          </a:p>
          <a:p>
            <a:pPr marL="685789" lvl="1" indent="-285750">
              <a:lnSpc>
                <a:spcPct val="11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Other members: Chickasaw, Alabama, Muscogee  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E2997-3319-8880-5FB3-9F471DA9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108" y="1474777"/>
            <a:ext cx="5363571" cy="3409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84C6A6-BCC1-8226-E23D-92CC753CC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417" y="5161835"/>
            <a:ext cx="1164349" cy="11470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B0021C-CFBC-50BC-CFCF-21583DC8A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979" y="5143335"/>
            <a:ext cx="1238617" cy="1238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E13119-7FBE-0B35-466D-5ABF36510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314" y="5019292"/>
            <a:ext cx="1289642" cy="128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5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48C2-4574-5EA5-50F1-A1EBE405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Choctaw language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12CCA6E-2FF3-47F0-55EA-2AF943850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1524"/>
            <a:ext cx="5676900" cy="218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72D86-B062-FFCD-7805-9448290EDC12}"/>
              </a:ext>
            </a:extLst>
          </p:cNvPr>
          <p:cNvSpPr txBox="1"/>
          <p:nvPr/>
        </p:nvSpPr>
        <p:spPr>
          <a:xfrm>
            <a:off x="6749142" y="1690688"/>
            <a:ext cx="4838700" cy="3841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715" indent="-23471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First documented in the 1800s by a missionary, Cyrus Byington</a:t>
            </a:r>
          </a:p>
          <a:p>
            <a:pPr marL="610259" lvl="1" indent="-23471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Grammar</a:t>
            </a:r>
          </a:p>
          <a:p>
            <a:pPr marL="610259" lvl="1" indent="-23471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Dictionary</a:t>
            </a:r>
          </a:p>
          <a:p>
            <a:pPr marL="234715" indent="-234715">
              <a:buFont typeface="Arial" panose="020B0604020202020204" pitchFamily="34" charset="0"/>
              <a:buChar char="•"/>
            </a:pPr>
            <a:r>
              <a:rPr lang="en-US" sz="2400" dirty="0"/>
              <a:t>Other grammars by Nicklas (1972), Ulrich (1986), Broadwell (2006)</a:t>
            </a:r>
          </a:p>
          <a:p>
            <a:pPr marL="234715" indent="-234715">
              <a:buFont typeface="Arial" panose="020B0604020202020204" pitchFamily="34" charset="0"/>
              <a:buChar char="•"/>
            </a:pPr>
            <a:r>
              <a:rPr lang="en-US" sz="2400" dirty="0"/>
              <a:t>Dictionaries by Byington (1915), Wright (1880), Choctaw Nation of Oklahoma (2016)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0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89C0-8AA4-CEFE-A5E0-8FAF3E19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7FD4A-4066-3919-1B23-3DA8126F9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using Kaldi</a:t>
            </a:r>
          </a:p>
          <a:p>
            <a:pPr lvl="1"/>
            <a:r>
              <a:rPr lang="en-US" dirty="0"/>
              <a:t>Recipe: WSJ</a:t>
            </a:r>
          </a:p>
          <a:p>
            <a:pPr lvl="1"/>
            <a:r>
              <a:rPr lang="en-US" dirty="0"/>
              <a:t>Builds monophone and triphone acoustic models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519DB80-6406-1863-0555-21F69A1D4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832"/>
          <a:stretch/>
        </p:blipFill>
        <p:spPr>
          <a:xfrm>
            <a:off x="2070711" y="3429000"/>
            <a:ext cx="7772400" cy="332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4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531A-217A-7CE8-F3B9-908B69FB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9042"/>
            <a:ext cx="10515600" cy="1325563"/>
          </a:xfrm>
        </p:spPr>
        <p:txBody>
          <a:bodyPr/>
          <a:lstStyle/>
          <a:p>
            <a:r>
              <a:rPr lang="en-US" dirty="0"/>
              <a:t>Data set : Language model (previous 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6BEB-129A-77D3-2EA2-BA9067CAB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4028"/>
            <a:ext cx="10515600" cy="4761820"/>
          </a:xfrm>
        </p:spPr>
        <p:txBody>
          <a:bodyPr/>
          <a:lstStyle/>
          <a:p>
            <a:r>
              <a:rPr lang="en-US" dirty="0"/>
              <a:t>ChoCo (Brixey &amp; Artstein, 2021) </a:t>
            </a:r>
          </a:p>
          <a:p>
            <a:pPr lvl="1"/>
            <a:r>
              <a:rPr lang="en-US" dirty="0"/>
              <a:t>Text to build language model with:</a:t>
            </a:r>
            <a:endParaRPr lang="en-US" dirty="0">
              <a:highlight>
                <a:srgbClr val="00FF00"/>
              </a:highligh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3157FB-EEC3-CE22-8C02-082C08663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89864"/>
              </p:ext>
            </p:extLst>
          </p:nvPr>
        </p:nvGraphicFramePr>
        <p:xfrm>
          <a:off x="838200" y="1547676"/>
          <a:ext cx="10330542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086">
                  <a:extLst>
                    <a:ext uri="{9D8B030D-6E8A-4147-A177-3AD203B41FA5}">
                      <a16:colId xmlns:a16="http://schemas.microsoft.com/office/drawing/2014/main" val="2013677828"/>
                    </a:ext>
                  </a:extLst>
                </a:gridCol>
                <a:gridCol w="4513942">
                  <a:extLst>
                    <a:ext uri="{9D8B030D-6E8A-4147-A177-3AD203B41FA5}">
                      <a16:colId xmlns:a16="http://schemas.microsoft.com/office/drawing/2014/main" val="3975860221"/>
                    </a:ext>
                  </a:extLst>
                </a:gridCol>
                <a:gridCol w="3443514">
                  <a:extLst>
                    <a:ext uri="{9D8B030D-6E8A-4147-A177-3AD203B41FA5}">
                      <a16:colId xmlns:a16="http://schemas.microsoft.com/office/drawing/2014/main" val="4269122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tokens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2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46,704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4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Bilingual text (OK)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Correspondence</a:t>
                      </a:r>
                      <a:br>
                        <a:rPr lang="en-US" dirty="0"/>
                      </a:br>
                      <a:r>
                        <a:rPr lang="en-US" dirty="0"/>
                        <a:t>Poetry</a:t>
                      </a:r>
                      <a:br>
                        <a:rPr lang="en-US" dirty="0"/>
                      </a:br>
                      <a:r>
                        <a:rPr lang="en-US" dirty="0"/>
                        <a:t>Phrases</a:t>
                      </a:r>
                      <a:br>
                        <a:rPr lang="en-US" dirty="0"/>
                      </a:br>
                      <a:r>
                        <a:rPr lang="en-US" dirty="0"/>
                        <a:t>Short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159</a:t>
                      </a:r>
                    </a:p>
                    <a:p>
                      <a:pPr algn="r"/>
                      <a:r>
                        <a:rPr lang="en-US" dirty="0"/>
                        <a:t>203</a:t>
                      </a:r>
                    </a:p>
                    <a:p>
                      <a:pPr algn="r"/>
                      <a:r>
                        <a:rPr lang="en-US" dirty="0"/>
                        <a:t>16,465</a:t>
                      </a:r>
                    </a:p>
                    <a:p>
                      <a:pPr algn="r"/>
                      <a:r>
                        <a:rPr lang="en-US" dirty="0"/>
                        <a:t>6,234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9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Bilingual text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Phrases</a:t>
                      </a:r>
                      <a:br>
                        <a:rPr lang="en-US" dirty="0"/>
                      </a:br>
                      <a:r>
                        <a:rPr lang="en-US" dirty="0"/>
                        <a:t>Short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331</a:t>
                      </a:r>
                      <a:br>
                        <a:rPr lang="en-US" dirty="0"/>
                      </a:br>
                      <a:r>
                        <a:rPr lang="en-US" dirty="0"/>
                        <a:t>1,693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5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Monolingual text (OK)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Phrases</a:t>
                      </a:r>
                      <a:br>
                        <a:rPr lang="en-US" dirty="0"/>
                      </a:br>
                      <a:r>
                        <a:rPr lang="en-US" dirty="0"/>
                        <a:t>Religious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1,344</a:t>
                      </a:r>
                    </a:p>
                    <a:p>
                      <a:pPr algn="r"/>
                      <a:r>
                        <a:rPr lang="en-US" dirty="0"/>
                        <a:t>80,818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15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Monolingual text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Religions</a:t>
                      </a:r>
                      <a:br>
                        <a:rPr lang="en-US" dirty="0"/>
                      </a:br>
                      <a:r>
                        <a:rPr lang="en-US" dirty="0"/>
                        <a:t>Phrases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30,010</a:t>
                      </a:r>
                      <a:br>
                        <a:rPr lang="en-US" dirty="0"/>
                      </a:br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90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Audio with transcript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 Noble Chahta Anumpa Aikhvna</a:t>
                      </a:r>
                    </a:p>
                    <a:p>
                      <a:r>
                        <a:rPr lang="en-US" dirty="0"/>
                        <a:t>Language Awareness Program</a:t>
                      </a:r>
                    </a:p>
                    <a:p>
                      <a:r>
                        <a:rPr lang="en-US" dirty="0"/>
                        <a:t>School of Language CNO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35,346</a:t>
                      </a:r>
                    </a:p>
                    <a:p>
                      <a:pPr algn="r"/>
                      <a:r>
                        <a:rPr lang="en-US" dirty="0"/>
                        <a:t>254</a:t>
                      </a:r>
                    </a:p>
                    <a:p>
                      <a:pPr algn="r"/>
                      <a:r>
                        <a:rPr lang="en-US" dirty="0"/>
                        <a:t>4,864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Total = 224,466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6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83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89C0-8AA4-CEFE-A5E0-8FAF3E19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7FD4A-4066-3919-1B23-3DA8126F9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Lexicon </a:t>
            </a:r>
          </a:p>
          <a:p>
            <a:pPr lvl="1"/>
            <a:r>
              <a:rPr lang="en-US" dirty="0"/>
              <a:t>2727 entries</a:t>
            </a:r>
          </a:p>
          <a:p>
            <a:pPr lvl="2"/>
            <a:r>
              <a:rPr lang="en-US" dirty="0"/>
              <a:t>Pronunciation attested to in 2016 dictionary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100" dirty="0"/>
              <a:t>Image from: https://www.eleanorchodroff.com/tutorial/kaldi/familiarization.html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A00B5AD-7B02-1F2D-25E4-67D3349CA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298" y="0"/>
            <a:ext cx="4716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7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644</Words>
  <Application>Microsoft Macintosh PowerPoint</Application>
  <PresentationFormat>Widescreen</PresentationFormat>
  <Paragraphs>136</Paragraphs>
  <Slides>18</Slides>
  <Notes>5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Towards an Automatic Speech Recognizer for the Choctaw language</vt:lpstr>
      <vt:lpstr>Motivation</vt:lpstr>
      <vt:lpstr>Choctaw people</vt:lpstr>
      <vt:lpstr>Choctaw people</vt:lpstr>
      <vt:lpstr>Choctaw language</vt:lpstr>
      <vt:lpstr>Choctaw language</vt:lpstr>
      <vt:lpstr>System development</vt:lpstr>
      <vt:lpstr>Data set : Language model (previous work)</vt:lpstr>
      <vt:lpstr>Dictionary model</vt:lpstr>
      <vt:lpstr>Data set : Acoustic model (previous work)</vt:lpstr>
      <vt:lpstr>Data set : Acoustic model new data collection</vt:lpstr>
      <vt:lpstr>Data set : Acoustic model new data collection</vt:lpstr>
      <vt:lpstr>Data set : Acoustic model Dialogue collection</vt:lpstr>
      <vt:lpstr>System development – training and testing</vt:lpstr>
      <vt:lpstr>Preliminary results </vt:lpstr>
      <vt:lpstr>Discussion</vt:lpstr>
      <vt:lpstr>Future work</vt:lpstr>
      <vt:lpstr>Thanks! For more information: brixey@usc.edu traum@ict.usc.edu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Brixey</dc:creator>
  <cp:lastModifiedBy>Jacqueline Brixey</cp:lastModifiedBy>
  <cp:revision>40</cp:revision>
  <dcterms:created xsi:type="dcterms:W3CDTF">2022-09-12T18:20:11Z</dcterms:created>
  <dcterms:modified xsi:type="dcterms:W3CDTF">2022-09-22T15:52:10Z</dcterms:modified>
</cp:coreProperties>
</file>