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" panose="02040503050406030204" pitchFamily="18" charset="0"/>
      <p:regular r:id="rId28"/>
      <p:bold r:id="rId29"/>
      <p:italic r:id="rId30"/>
      <p:boldItalic r:id="rId31"/>
    </p:embeddedFont>
    <p:embeddedFont>
      <p:font typeface="Gill Sans" panose="020B0604020202020204" charset="0"/>
      <p:regular r:id="rId32"/>
      <p:bold r:id="rId33"/>
    </p:embeddedFont>
    <p:embeddedFont>
      <p:font typeface="Source Sans Pro Black" panose="020B0803030403020204" pitchFamily="34" charset="0"/>
      <p:bold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1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4031a035c_2_71:notes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1" i="0" u="none" strike="noStrike" cap="non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02" name="Google Shape;202;g104031a035c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104031a035c_2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4031a035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4031a035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4031a035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4031a035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4031a035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4031a035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4031a035c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104031a035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4031a035c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104031a035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4031a035c_12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104031a035c_1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4031a035c_12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104031a035c_1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4031a035c_12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104031a035c_1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4031a035c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104031a035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4031a035c_2_1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104031a035c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4031a035c_2_1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104031a035c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4031a035c_12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104031a035c_1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4031a035c_12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104031a035c_1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4031a035c_12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104031a035c_1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4031a035c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104031a035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4031a035c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104031a035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4031a035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4031a035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4031a035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4031a035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632982" y="2418840"/>
            <a:ext cx="1402216" cy="612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2546215" y="1183952"/>
            <a:ext cx="5797296" cy="1124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600"/>
              <a:buNone/>
              <a:defRPr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600"/>
              <a:buChar char="•"/>
              <a:defRPr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600"/>
              <a:buChar char="•"/>
              <a:defRPr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600"/>
              <a:buChar char="•"/>
              <a:defRPr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600"/>
              <a:buChar char="•"/>
              <a:defRPr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2554605" y="2575653"/>
            <a:ext cx="5797296" cy="3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600"/>
              <a:buChar char="•"/>
              <a:defRPr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600"/>
              <a:buChar char="•"/>
              <a:defRPr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600"/>
              <a:buChar char="•"/>
              <a:defRPr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600"/>
              <a:buChar char="•"/>
              <a:defRPr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3"/>
          </p:nvPr>
        </p:nvSpPr>
        <p:spPr>
          <a:xfrm>
            <a:off x="2546215" y="3064640"/>
            <a:ext cx="5797296" cy="3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600"/>
              <a:buChar char="•"/>
              <a:defRPr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600"/>
              <a:buChar char="•"/>
              <a:defRPr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600"/>
              <a:buChar char="•"/>
              <a:defRPr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600"/>
              <a:buChar char="•"/>
              <a:defRPr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A8D6E7"/>
          </a:solidFill>
          <a:ln>
            <a:noFill/>
          </a:ln>
        </p:spPr>
        <p:txBody>
          <a:bodyPr spcFirstLastPara="1" wrap="square" lIns="205725" tIns="137150" rIns="205725" bIns="137150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400"/>
              <a:buFont typeface="Gill Sans"/>
              <a:buNone/>
              <a:defRPr sz="2400" b="1" cap="none">
                <a:solidFill>
                  <a:srgbClr val="1241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62" name="Google Shape;62;p15" descr="Associate Program Director (Pediatrics Residency) job with VIN ...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49016" y="358942"/>
            <a:ext cx="5845968" cy="122462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>
            <a:spLocks noGrp="1"/>
          </p:cNvSpPr>
          <p:nvPr>
            <p:ph type="sldNum" idx="12"/>
          </p:nvPr>
        </p:nvSpPr>
        <p:spPr>
          <a:xfrm>
            <a:off x="8869680" y="4963886"/>
            <a:ext cx="274320" cy="17961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590551" y="215519"/>
            <a:ext cx="8039100" cy="57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590551" y="920751"/>
            <a:ext cx="8039100" cy="361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sz="2100"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sldNum" idx="12"/>
          </p:nvPr>
        </p:nvSpPr>
        <p:spPr>
          <a:xfrm>
            <a:off x="8869680" y="4963886"/>
            <a:ext cx="274320" cy="17961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2021395" y="3264349"/>
            <a:ext cx="5101209" cy="94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1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>
            <a:spLocks noGrp="1"/>
          </p:cNvSpPr>
          <p:nvPr>
            <p:ph type="sldNum" idx="12"/>
          </p:nvPr>
        </p:nvSpPr>
        <p:spPr>
          <a:xfrm>
            <a:off x="8869680" y="4963886"/>
            <a:ext cx="274320" cy="17961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590552" y="1163347"/>
            <a:ext cx="3799711" cy="314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753736" y="1163347"/>
            <a:ext cx="3875915" cy="314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590551" y="215519"/>
            <a:ext cx="8039100" cy="57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>
            <a:spLocks noGrp="1"/>
          </p:cNvSpPr>
          <p:nvPr>
            <p:ph type="sldNum" idx="12"/>
          </p:nvPr>
        </p:nvSpPr>
        <p:spPr>
          <a:xfrm>
            <a:off x="8869680" y="4963886"/>
            <a:ext cx="274320" cy="17961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cap="none">
                <a:solidFill>
                  <a:srgbClr val="398F9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2"/>
          </p:nvPr>
        </p:nvSpPr>
        <p:spPr>
          <a:xfrm>
            <a:off x="1187577" y="2357438"/>
            <a:ext cx="3202686" cy="194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3"/>
          </p:nvPr>
        </p:nvSpPr>
        <p:spPr>
          <a:xfrm>
            <a:off x="4753737" y="2357438"/>
            <a:ext cx="3190113" cy="194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4"/>
          </p:nvPr>
        </p:nvSpPr>
        <p:spPr>
          <a:xfrm>
            <a:off x="475373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cap="none">
                <a:solidFill>
                  <a:srgbClr val="398F9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>
            <a:spLocks noGrp="1"/>
          </p:cNvSpPr>
          <p:nvPr>
            <p:ph type="sldNum" idx="12"/>
          </p:nvPr>
        </p:nvSpPr>
        <p:spPr>
          <a:xfrm>
            <a:off x="8869680" y="4963886"/>
            <a:ext cx="274320" cy="17961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590551" y="215519"/>
            <a:ext cx="8039100" cy="57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>
            <a:spLocks noGrp="1"/>
          </p:cNvSpPr>
          <p:nvPr>
            <p:ph type="sldNum" idx="12"/>
          </p:nvPr>
        </p:nvSpPr>
        <p:spPr>
          <a:xfrm>
            <a:off x="8869680" y="4963886"/>
            <a:ext cx="274320" cy="17961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590550" y="920751"/>
            <a:ext cx="3886199" cy="3613149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sz="2100"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4559300" y="920751"/>
            <a:ext cx="4070351" cy="3613149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sz="2100"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590551" y="215519"/>
            <a:ext cx="8039100" cy="57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>
            <a:spLocks noGrp="1"/>
          </p:cNvSpPr>
          <p:nvPr>
            <p:ph type="sldNum" idx="12"/>
          </p:nvPr>
        </p:nvSpPr>
        <p:spPr>
          <a:xfrm>
            <a:off x="8869680" y="4963886"/>
            <a:ext cx="274320" cy="17961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590551" y="-1"/>
            <a:ext cx="8039100" cy="833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590550" y="1244600"/>
            <a:ext cx="3886199" cy="3213100"/>
          </a:xfrm>
          <a:prstGeom prst="rect">
            <a:avLst/>
          </a:prstGeom>
          <a:solidFill>
            <a:srgbClr val="A2CDED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4559300" y="1244600"/>
            <a:ext cx="4070351" cy="32131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/>
          <p:nvPr/>
        </p:nvSpPr>
        <p:spPr>
          <a:xfrm>
            <a:off x="507999" y="898351"/>
            <a:ext cx="207172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 Code:</a:t>
            </a:r>
            <a:endParaRPr sz="1100"/>
          </a:p>
        </p:txBody>
      </p:sp>
      <p:sp>
        <p:nvSpPr>
          <p:cNvPr id="97" name="Google Shape;97;p22"/>
          <p:cNvSpPr/>
          <p:nvPr/>
        </p:nvSpPr>
        <p:spPr>
          <a:xfrm>
            <a:off x="4476749" y="903112"/>
            <a:ext cx="1266212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2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22"/>
          <p:cNvSpPr>
            <a:spLocks noGrp="1"/>
          </p:cNvSpPr>
          <p:nvPr>
            <p:ph type="sldNum" idx="12"/>
          </p:nvPr>
        </p:nvSpPr>
        <p:spPr>
          <a:xfrm>
            <a:off x="8869680" y="4963886"/>
            <a:ext cx="274320" cy="17961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590550" y="1244600"/>
            <a:ext cx="8039101" cy="1552957"/>
          </a:xfrm>
          <a:prstGeom prst="rect">
            <a:avLst/>
          </a:prstGeom>
          <a:solidFill>
            <a:srgbClr val="A2CDED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2"/>
          </p:nvPr>
        </p:nvSpPr>
        <p:spPr>
          <a:xfrm>
            <a:off x="590550" y="3168650"/>
            <a:ext cx="8039101" cy="1289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/>
          <p:nvPr/>
        </p:nvSpPr>
        <p:spPr>
          <a:xfrm>
            <a:off x="507999" y="898351"/>
            <a:ext cx="207172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 Code:</a:t>
            </a:r>
            <a:endParaRPr sz="1100"/>
          </a:p>
        </p:txBody>
      </p:sp>
      <p:sp>
        <p:nvSpPr>
          <p:cNvPr id="103" name="Google Shape;103;p23"/>
          <p:cNvSpPr/>
          <p:nvPr/>
        </p:nvSpPr>
        <p:spPr>
          <a:xfrm>
            <a:off x="507999" y="2797557"/>
            <a:ext cx="1266212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2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590551" y="-1"/>
            <a:ext cx="8039100" cy="833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>
            <a:spLocks noGrp="1"/>
          </p:cNvSpPr>
          <p:nvPr>
            <p:ph type="sldNum" idx="12"/>
          </p:nvPr>
        </p:nvSpPr>
        <p:spPr>
          <a:xfrm>
            <a:off x="8869680" y="4963886"/>
            <a:ext cx="274320" cy="17961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title"/>
          </p:nvPr>
        </p:nvSpPr>
        <p:spPr>
          <a:xfrm>
            <a:off x="590551" y="-1"/>
            <a:ext cx="8039100" cy="833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>
            <a:spLocks noGrp="1"/>
          </p:cNvSpPr>
          <p:nvPr>
            <p:ph type="sldNum" idx="12"/>
          </p:nvPr>
        </p:nvSpPr>
        <p:spPr>
          <a:xfrm>
            <a:off x="8869680" y="4963886"/>
            <a:ext cx="274320" cy="17961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title"/>
          </p:nvPr>
        </p:nvSpPr>
        <p:spPr>
          <a:xfrm>
            <a:off x="324464" y="1682871"/>
            <a:ext cx="3945193" cy="85612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alibri"/>
              <a:buNone/>
              <a:defRPr sz="3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1"/>
          </p:nvPr>
        </p:nvSpPr>
        <p:spPr>
          <a:xfrm>
            <a:off x="5052060" y="603504"/>
            <a:ext cx="3611880" cy="393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2"/>
          </p:nvPr>
        </p:nvSpPr>
        <p:spPr>
          <a:xfrm>
            <a:off x="836676" y="2662438"/>
            <a:ext cx="2846070" cy="164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4" name="Google Shape;114;p25"/>
          <p:cNvSpPr>
            <a:spLocks noGrp="1"/>
          </p:cNvSpPr>
          <p:nvPr>
            <p:ph type="sldNum" idx="12"/>
          </p:nvPr>
        </p:nvSpPr>
        <p:spPr>
          <a:xfrm>
            <a:off x="8869680" y="4963886"/>
            <a:ext cx="274320" cy="17961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>
          <a:xfrm>
            <a:off x="606392" y="1682871"/>
            <a:ext cx="3371248" cy="8509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>
            <a:spLocks noGrp="1"/>
          </p:cNvSpPr>
          <p:nvPr>
            <p:ph type="pic" idx="2"/>
          </p:nvPr>
        </p:nvSpPr>
        <p:spPr>
          <a:xfrm>
            <a:off x="4571999" y="0"/>
            <a:ext cx="4576573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19" name="Google Shape;119;p26"/>
          <p:cNvSpPr txBox="1">
            <a:spLocks noGrp="1"/>
          </p:cNvSpPr>
          <p:nvPr>
            <p:ph type="body" idx="1"/>
          </p:nvPr>
        </p:nvSpPr>
        <p:spPr>
          <a:xfrm>
            <a:off x="836676" y="2662438"/>
            <a:ext cx="2846070" cy="164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0" name="Google Shape;120;p26"/>
          <p:cNvSpPr>
            <a:spLocks noGrp="1"/>
          </p:cNvSpPr>
          <p:nvPr>
            <p:ph type="sldNum" idx="12"/>
          </p:nvPr>
        </p:nvSpPr>
        <p:spPr>
          <a:xfrm>
            <a:off x="8869680" y="4963886"/>
            <a:ext cx="274320" cy="17961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8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sldNum" idx="12"/>
          </p:nvPr>
        </p:nvSpPr>
        <p:spPr>
          <a:xfrm>
            <a:off x="7137341" y="49093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7086600" y="49093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sldNum" idx="12"/>
          </p:nvPr>
        </p:nvSpPr>
        <p:spPr>
          <a:xfrm>
            <a:off x="7137341" y="49093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>
            <a:spLocks noGrp="1"/>
          </p:cNvSpPr>
          <p:nvPr>
            <p:ph type="title"/>
          </p:nvPr>
        </p:nvSpPr>
        <p:spPr>
          <a:xfrm>
            <a:off x="628650" y="1"/>
            <a:ext cx="78867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body" idx="1"/>
          </p:nvPr>
        </p:nvSpPr>
        <p:spPr>
          <a:xfrm>
            <a:off x="628650" y="923925"/>
            <a:ext cx="7886700" cy="370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sldNum" idx="12"/>
          </p:nvPr>
        </p:nvSpPr>
        <p:spPr>
          <a:xfrm>
            <a:off x="7137341" y="49093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2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2"/>
          <p:cNvSpPr txBox="1">
            <a:spLocks noGrp="1"/>
          </p:cNvSpPr>
          <p:nvPr>
            <p:ph type="sldNum" idx="12"/>
          </p:nvPr>
        </p:nvSpPr>
        <p:spPr>
          <a:xfrm>
            <a:off x="7137341" y="49093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sldNum" idx="12"/>
          </p:nvPr>
        </p:nvSpPr>
        <p:spPr>
          <a:xfrm>
            <a:off x="7137341" y="49093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4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4"/>
          <p:cNvSpPr txBox="1">
            <a:spLocks noGrp="1"/>
          </p:cNvSpPr>
          <p:nvPr>
            <p:ph type="sldNum" idx="12"/>
          </p:nvPr>
        </p:nvSpPr>
        <p:spPr>
          <a:xfrm>
            <a:off x="7137341" y="49093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5"/>
          <p:cNvSpPr txBox="1">
            <a:spLocks noGrp="1"/>
          </p:cNvSpPr>
          <p:nvPr>
            <p:ph type="sldNum" idx="12"/>
          </p:nvPr>
        </p:nvSpPr>
        <p:spPr>
          <a:xfrm>
            <a:off x="7137341" y="49093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6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7" name="Google Shape;177;p36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78" name="Google Shape;17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sldNum" idx="12"/>
          </p:nvPr>
        </p:nvSpPr>
        <p:spPr>
          <a:xfrm>
            <a:off x="7086600" y="491571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7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7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85" name="Google Shape;185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sldNum" idx="12"/>
          </p:nvPr>
        </p:nvSpPr>
        <p:spPr>
          <a:xfrm>
            <a:off x="7086600" y="490418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8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ldNum" idx="12"/>
          </p:nvPr>
        </p:nvSpPr>
        <p:spPr>
          <a:xfrm>
            <a:off x="7137341" y="49093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9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9"/>
          <p:cNvSpPr txBox="1">
            <a:spLocks noGrp="1"/>
          </p:cNvSpPr>
          <p:nvPr>
            <p:ph type="sldNum" idx="12"/>
          </p:nvPr>
        </p:nvSpPr>
        <p:spPr>
          <a:xfrm>
            <a:off x="7137341" y="49093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>
            <a:spLocks noGrp="1"/>
          </p:cNvSpPr>
          <p:nvPr>
            <p:ph type="sldNum" idx="12"/>
          </p:nvPr>
        </p:nvSpPr>
        <p:spPr>
          <a:xfrm>
            <a:off x="8869680" y="4682415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sldNum" idx="12"/>
          </p:nvPr>
        </p:nvSpPr>
        <p:spPr>
          <a:xfrm>
            <a:off x="7137341" y="49093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>
            <a:spLocks noGrp="1"/>
          </p:cNvSpPr>
          <p:nvPr>
            <p:ph type="body" idx="1"/>
          </p:nvPr>
        </p:nvSpPr>
        <p:spPr>
          <a:xfrm>
            <a:off x="2554676" y="1298971"/>
            <a:ext cx="64737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500"/>
              <a:t>MATH2020: Discrete Math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500"/>
              <a:t>Mini project </a:t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554676" y="2526565"/>
            <a:ext cx="4572000" cy="21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Turbo Turists </a:t>
            </a:r>
            <a:endParaRPr sz="22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Hiep Pham</a:t>
            </a:r>
            <a:endParaRPr sz="2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Cuong Nguyen</a:t>
            </a:r>
            <a:endParaRPr sz="2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Khoi Dau</a:t>
            </a:r>
            <a:endParaRPr sz="2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Nhan </a:t>
            </a:r>
            <a:r>
              <a:rPr lang="en" sz="2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Nguyen</a:t>
            </a:r>
            <a:endParaRPr sz="2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		    </a:t>
            </a:r>
            <a:endParaRPr sz="22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>
            <a:spLocks noGrp="1"/>
          </p:cNvSpPr>
          <p:nvPr>
            <p:ph type="title"/>
          </p:nvPr>
        </p:nvSpPr>
        <p:spPr>
          <a:xfrm>
            <a:off x="628650" y="116974"/>
            <a:ext cx="7886700" cy="82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Example - Mealy Machine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81" name="Google Shape;28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300" y="1501825"/>
            <a:ext cx="4492249" cy="22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2450"/>
            <a:ext cx="4077951" cy="22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9"/>
          <p:cNvSpPr txBox="1"/>
          <p:nvPr/>
        </p:nvSpPr>
        <p:spPr>
          <a:xfrm>
            <a:off x="4840950" y="3765250"/>
            <a:ext cx="3821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Implementation using our website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9"/>
          <p:cNvSpPr txBox="1"/>
          <p:nvPr/>
        </p:nvSpPr>
        <p:spPr>
          <a:xfrm>
            <a:off x="1384525" y="3720425"/>
            <a:ext cx="1613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Mealy Solution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>
            <a:spLocks noGrp="1"/>
          </p:cNvSpPr>
          <p:nvPr>
            <p:ph type="title"/>
          </p:nvPr>
        </p:nvSpPr>
        <p:spPr>
          <a:xfrm>
            <a:off x="628650" y="116974"/>
            <a:ext cx="7886700" cy="82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Example 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90" name="Google Shape;290;p50"/>
          <p:cNvSpPr txBox="1"/>
          <p:nvPr/>
        </p:nvSpPr>
        <p:spPr>
          <a:xfrm>
            <a:off x="1355900" y="499782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50"/>
          <p:cNvSpPr txBox="1"/>
          <p:nvPr/>
        </p:nvSpPr>
        <p:spPr>
          <a:xfrm>
            <a:off x="3587225" y="4221225"/>
            <a:ext cx="3137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Machine type: Moore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Number of states: 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900" y="941375"/>
            <a:ext cx="7064199" cy="32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>
            <a:spLocks noGrp="1"/>
          </p:cNvSpPr>
          <p:nvPr>
            <p:ph type="title"/>
          </p:nvPr>
        </p:nvSpPr>
        <p:spPr>
          <a:xfrm>
            <a:off x="628650" y="116974"/>
            <a:ext cx="7886700" cy="82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Example - Mealy Machine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98" name="Google Shape;298;p51"/>
          <p:cNvSpPr txBox="1"/>
          <p:nvPr/>
        </p:nvSpPr>
        <p:spPr>
          <a:xfrm>
            <a:off x="4840950" y="3765250"/>
            <a:ext cx="3821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Implementation using our website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51"/>
          <p:cNvSpPr txBox="1"/>
          <p:nvPr/>
        </p:nvSpPr>
        <p:spPr>
          <a:xfrm>
            <a:off x="1384525" y="3720425"/>
            <a:ext cx="1613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Moore Solution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776" y="1463849"/>
            <a:ext cx="4608848" cy="2215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3850"/>
            <a:ext cx="4077976" cy="221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2"/>
          <p:cNvSpPr txBox="1">
            <a:spLocks noGrp="1"/>
          </p:cNvSpPr>
          <p:nvPr>
            <p:ph type="sldNum" idx="12"/>
          </p:nvPr>
        </p:nvSpPr>
        <p:spPr>
          <a:xfrm>
            <a:off x="7137341" y="490930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07" name="Google Shape;307;p52"/>
          <p:cNvSpPr txBox="1"/>
          <p:nvPr/>
        </p:nvSpPr>
        <p:spPr>
          <a:xfrm>
            <a:off x="616346" y="213845"/>
            <a:ext cx="60015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endParaRPr sz="1100"/>
          </a:p>
        </p:txBody>
      </p:sp>
      <p:sp>
        <p:nvSpPr>
          <p:cNvPr id="308" name="Google Shape;308;p52"/>
          <p:cNvSpPr txBox="1"/>
          <p:nvPr/>
        </p:nvSpPr>
        <p:spPr>
          <a:xfrm>
            <a:off x="616350" y="105525"/>
            <a:ext cx="8242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 Stack</a:t>
            </a:r>
            <a:endParaRPr sz="3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52"/>
          <p:cNvSpPr txBox="1"/>
          <p:nvPr/>
        </p:nvSpPr>
        <p:spPr>
          <a:xfrm>
            <a:off x="4179700" y="1344700"/>
            <a:ext cx="4611600" cy="26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Project is built using:</a:t>
            </a:r>
            <a:endParaRPr sz="1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HTML: to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structure the page that receives data from the machine described by the user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CSS: to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design the page that reads the data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Script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(together with the jQuery library): to process the data, construct the state machine, and perform the click events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0" name="Google Shape;31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00" y="1700350"/>
            <a:ext cx="3982749" cy="208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3"/>
          <p:cNvSpPr txBox="1">
            <a:spLocks noGrp="1"/>
          </p:cNvSpPr>
          <p:nvPr>
            <p:ph type="sldNum" idx="12"/>
          </p:nvPr>
        </p:nvSpPr>
        <p:spPr>
          <a:xfrm>
            <a:off x="7137341" y="490930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16" name="Google Shape;316;p53"/>
          <p:cNvSpPr txBox="1"/>
          <p:nvPr/>
        </p:nvSpPr>
        <p:spPr>
          <a:xfrm>
            <a:off x="616346" y="213845"/>
            <a:ext cx="60015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endParaRPr sz="1100"/>
          </a:p>
        </p:txBody>
      </p:sp>
      <p:sp>
        <p:nvSpPr>
          <p:cNvPr id="317" name="Google Shape;317;p53"/>
          <p:cNvSpPr txBox="1"/>
          <p:nvPr/>
        </p:nvSpPr>
        <p:spPr>
          <a:xfrm>
            <a:off x="616350" y="105525"/>
            <a:ext cx="8242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 Stack &amp; Implementation</a:t>
            </a:r>
            <a:endParaRPr sz="3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53"/>
          <p:cNvSpPr txBox="1"/>
          <p:nvPr/>
        </p:nvSpPr>
        <p:spPr>
          <a:xfrm>
            <a:off x="616350" y="1388100"/>
            <a:ext cx="8074200" cy="29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 implementation: receive the user's input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JavaScript implementation: select and save the data entered by users as variables.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critical part of the code: generate the circles and arrows.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are the events of the input buttons: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Traverse an array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Contain the table with future state and output from the current state and input clicked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Decide which state to transition to.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>
            <a:spLocks noGrp="1"/>
          </p:cNvSpPr>
          <p:nvPr>
            <p:ph type="sldNum" idx="12"/>
          </p:nvPr>
        </p:nvSpPr>
        <p:spPr>
          <a:xfrm>
            <a:off x="7137341" y="490930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24" name="Google Shape;324;p54"/>
          <p:cNvSpPr txBox="1"/>
          <p:nvPr/>
        </p:nvSpPr>
        <p:spPr>
          <a:xfrm>
            <a:off x="616346" y="213845"/>
            <a:ext cx="60015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endParaRPr sz="1100"/>
          </a:p>
        </p:txBody>
      </p:sp>
      <p:sp>
        <p:nvSpPr>
          <p:cNvPr id="325" name="Google Shape;325;p54"/>
          <p:cNvSpPr txBox="1"/>
          <p:nvPr/>
        </p:nvSpPr>
        <p:spPr>
          <a:xfrm>
            <a:off x="616350" y="183950"/>
            <a:ext cx="824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CIRCLES AND ARROWS GENERATION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54"/>
          <p:cNvSpPr txBox="1"/>
          <p:nvPr/>
        </p:nvSpPr>
        <p:spPr>
          <a:xfrm>
            <a:off x="5313300" y="1367400"/>
            <a:ext cx="3622500" cy="3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CIRCLES:</a:t>
            </a:r>
            <a:endParaRPr sz="1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position of the centers of circles have been planned out, for each of the 8 cases.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case will have its own predefined layouts of the circles.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some simple if-else statement and extracting information from the user's inputs, in order to come up with the corresponding circles formation.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7" name="Google Shape;32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00" y="1595033"/>
            <a:ext cx="4994349" cy="2617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>
            <a:spLocks noGrp="1"/>
          </p:cNvSpPr>
          <p:nvPr>
            <p:ph type="sldNum" idx="12"/>
          </p:nvPr>
        </p:nvSpPr>
        <p:spPr>
          <a:xfrm>
            <a:off x="7137341" y="490930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33" name="Google Shape;333;p55"/>
          <p:cNvSpPr txBox="1"/>
          <p:nvPr/>
        </p:nvSpPr>
        <p:spPr>
          <a:xfrm>
            <a:off x="616346" y="213845"/>
            <a:ext cx="60015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endParaRPr sz="1100"/>
          </a:p>
        </p:txBody>
      </p:sp>
      <p:sp>
        <p:nvSpPr>
          <p:cNvPr id="334" name="Google Shape;334;p55"/>
          <p:cNvSpPr txBox="1"/>
          <p:nvPr/>
        </p:nvSpPr>
        <p:spPr>
          <a:xfrm>
            <a:off x="616350" y="183950"/>
            <a:ext cx="824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CIRCLES AND ARROWS GENERATION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55"/>
          <p:cNvSpPr txBox="1"/>
          <p:nvPr/>
        </p:nvSpPr>
        <p:spPr>
          <a:xfrm>
            <a:off x="5313300" y="1367400"/>
            <a:ext cx="3622500" cy="3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ARROWS:</a:t>
            </a:r>
            <a:endParaRPr sz="1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circles’ center will be the starting and ending points of arrows corresponding to it.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Drawing the arrows is achieved also through simple conditional statements from the user’s inputs.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6" name="Google Shape;33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00" y="1595033"/>
            <a:ext cx="4994349" cy="2617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>
            <a:spLocks noGrp="1"/>
          </p:cNvSpPr>
          <p:nvPr>
            <p:ph type="sldNum" idx="12"/>
          </p:nvPr>
        </p:nvSpPr>
        <p:spPr>
          <a:xfrm>
            <a:off x="7137341" y="490930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42" name="Google Shape;342;p56"/>
          <p:cNvSpPr txBox="1"/>
          <p:nvPr/>
        </p:nvSpPr>
        <p:spPr>
          <a:xfrm>
            <a:off x="616346" y="213845"/>
            <a:ext cx="60015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endParaRPr sz="1100"/>
          </a:p>
        </p:txBody>
      </p:sp>
      <p:sp>
        <p:nvSpPr>
          <p:cNvPr id="343" name="Google Shape;343;p56"/>
          <p:cNvSpPr txBox="1"/>
          <p:nvPr/>
        </p:nvSpPr>
        <p:spPr>
          <a:xfrm>
            <a:off x="616350" y="183950"/>
            <a:ext cx="824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LIMITATIONS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56"/>
          <p:cNvSpPr txBox="1"/>
          <p:nvPr/>
        </p:nvSpPr>
        <p:spPr>
          <a:xfrm>
            <a:off x="5299150" y="1777750"/>
            <a:ext cx="3622500" cy="2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states is capped at 8, and coding an additional state (9, 10, ...) becomes linearly more difficult.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web achieves little scalability when it comes to mobile / tablet usage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5" name="Google Shape;3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00" y="1512038"/>
            <a:ext cx="4779275" cy="27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>
            <a:spLocks noGrp="1"/>
          </p:cNvSpPr>
          <p:nvPr>
            <p:ph type="sldNum" idx="12"/>
          </p:nvPr>
        </p:nvSpPr>
        <p:spPr>
          <a:xfrm>
            <a:off x="7137341" y="490930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51" name="Google Shape;351;p57"/>
          <p:cNvSpPr txBox="1"/>
          <p:nvPr/>
        </p:nvSpPr>
        <p:spPr>
          <a:xfrm>
            <a:off x="616346" y="213845"/>
            <a:ext cx="60015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endParaRPr sz="1100"/>
          </a:p>
        </p:txBody>
      </p:sp>
      <p:sp>
        <p:nvSpPr>
          <p:cNvPr id="352" name="Google Shape;352;p57"/>
          <p:cNvSpPr txBox="1"/>
          <p:nvPr/>
        </p:nvSpPr>
        <p:spPr>
          <a:xfrm>
            <a:off x="616350" y="105525"/>
            <a:ext cx="8242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57"/>
          <p:cNvSpPr txBox="1"/>
          <p:nvPr/>
        </p:nvSpPr>
        <p:spPr>
          <a:xfrm>
            <a:off x="190550" y="1423063"/>
            <a:ext cx="85614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[1] Ankit, “Answer for ‘What is automata theory?” - Quora,” Quora, 05-Oct-2017. [Online]. Available: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https://www.quora.com/What-is-automata-theory. [Accessed: 09-Dec-2021].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[2] “Moore and Mealy Machines,” tutorialspoint, 2020. [Online]. Available: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https://www.tutorialspoint.com/automatatheory/mooreandmealy machines.htm. [Accessed: 09-Dec-2021].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[3] S. Tuteja, “Mealy and Moore Machines in TOC,” GeeksforGeeks, 20-Nov-2019. [Online]. Available: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https://www.geeksforgeeks.org/mealy-and-moore-machines-in-toc/. [Accessed: 09-Dec-2021].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8"/>
          <p:cNvSpPr txBox="1">
            <a:spLocks noGrp="1"/>
          </p:cNvSpPr>
          <p:nvPr>
            <p:ph type="body" idx="1"/>
          </p:nvPr>
        </p:nvSpPr>
        <p:spPr>
          <a:xfrm>
            <a:off x="2567317" y="1595432"/>
            <a:ext cx="5797296" cy="1124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sz="5000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>
            <a:spLocks noGrp="1"/>
          </p:cNvSpPr>
          <p:nvPr>
            <p:ph type="sldNum" idx="12"/>
          </p:nvPr>
        </p:nvSpPr>
        <p:spPr>
          <a:xfrm>
            <a:off x="7137341" y="49093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12" name="Google Shape;212;p41"/>
          <p:cNvSpPr txBox="1"/>
          <p:nvPr/>
        </p:nvSpPr>
        <p:spPr>
          <a:xfrm>
            <a:off x="616346" y="213845"/>
            <a:ext cx="6001567" cy="148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endParaRPr sz="1100"/>
          </a:p>
        </p:txBody>
      </p:sp>
      <p:sp>
        <p:nvSpPr>
          <p:cNvPr id="213" name="Google Shape;213;p41"/>
          <p:cNvSpPr txBox="1"/>
          <p:nvPr/>
        </p:nvSpPr>
        <p:spPr>
          <a:xfrm>
            <a:off x="616350" y="183950"/>
            <a:ext cx="824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Finite State Machines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75" y="1484951"/>
            <a:ext cx="5579155" cy="31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1"/>
          <p:cNvSpPr txBox="1"/>
          <p:nvPr/>
        </p:nvSpPr>
        <p:spPr>
          <a:xfrm>
            <a:off x="5865150" y="1158088"/>
            <a:ext cx="3091800" cy="3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Represents a computational model used to simulate sequential logic.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ideal starting place for designing any computational hardware system.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solutions are either limited in supporting features or lacking in interactivity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>
            <a:spLocks noGrp="1"/>
          </p:cNvSpPr>
          <p:nvPr>
            <p:ph type="sldNum" idx="12"/>
          </p:nvPr>
        </p:nvSpPr>
        <p:spPr>
          <a:xfrm>
            <a:off x="7137341" y="490930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1" name="Google Shape;221;p42"/>
          <p:cNvSpPr txBox="1"/>
          <p:nvPr/>
        </p:nvSpPr>
        <p:spPr>
          <a:xfrm>
            <a:off x="616346" y="213845"/>
            <a:ext cx="60015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endParaRPr sz="1100"/>
          </a:p>
        </p:txBody>
      </p:sp>
      <p:sp>
        <p:nvSpPr>
          <p:cNvPr id="222" name="Google Shape;222;p42"/>
          <p:cNvSpPr txBox="1"/>
          <p:nvPr/>
        </p:nvSpPr>
        <p:spPr>
          <a:xfrm>
            <a:off x="616350" y="183950"/>
            <a:ext cx="824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Product 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2"/>
          <p:cNvSpPr txBox="1"/>
          <p:nvPr/>
        </p:nvSpPr>
        <p:spPr>
          <a:xfrm>
            <a:off x="5890500" y="1386100"/>
            <a:ext cx="3091800" cy="30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FSM: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Hosted on a website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interactive elements.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user-friendly drag-n-drop control.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Customizable fonts and colors.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notation systems.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Google Shape;2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5" y="1176600"/>
            <a:ext cx="5851325" cy="36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>
            <a:spLocks noGrp="1"/>
          </p:cNvSpPr>
          <p:nvPr>
            <p:ph type="sldNum" idx="12"/>
          </p:nvPr>
        </p:nvSpPr>
        <p:spPr>
          <a:xfrm>
            <a:off x="7137341" y="490930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30" name="Google Shape;230;p43"/>
          <p:cNvSpPr txBox="1"/>
          <p:nvPr/>
        </p:nvSpPr>
        <p:spPr>
          <a:xfrm>
            <a:off x="616346" y="213845"/>
            <a:ext cx="60015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endParaRPr sz="1100"/>
          </a:p>
        </p:txBody>
      </p:sp>
      <p:sp>
        <p:nvSpPr>
          <p:cNvPr id="231" name="Google Shape;231;p43"/>
          <p:cNvSpPr txBox="1"/>
          <p:nvPr/>
        </p:nvSpPr>
        <p:spPr>
          <a:xfrm>
            <a:off x="616350" y="183950"/>
            <a:ext cx="824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MATHEMATICAL BACKGROUND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3"/>
          <p:cNvSpPr txBox="1"/>
          <p:nvPr/>
        </p:nvSpPr>
        <p:spPr>
          <a:xfrm>
            <a:off x="4761450" y="1218600"/>
            <a:ext cx="4181400" cy="3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FSM: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from one state to another.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Minimize the number of execution pathways.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Simplify the criteria examined at each branching point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transitions between modes of execution simpler.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Re-implementing Deterministic Finite State Machines and Non-deterministic Finite State Machines.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3" name="Google Shape;2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00" y="1425300"/>
            <a:ext cx="42862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>
            <a:spLocks noGrp="1"/>
          </p:cNvSpPr>
          <p:nvPr>
            <p:ph type="sldNum" idx="12"/>
          </p:nvPr>
        </p:nvSpPr>
        <p:spPr>
          <a:xfrm>
            <a:off x="7137341" y="490930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39" name="Google Shape;239;p44"/>
          <p:cNvSpPr txBox="1"/>
          <p:nvPr/>
        </p:nvSpPr>
        <p:spPr>
          <a:xfrm>
            <a:off x="616346" y="213845"/>
            <a:ext cx="60015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endParaRPr sz="1100"/>
          </a:p>
        </p:txBody>
      </p:sp>
      <p:sp>
        <p:nvSpPr>
          <p:cNvPr id="240" name="Google Shape;240;p44"/>
          <p:cNvSpPr txBox="1"/>
          <p:nvPr/>
        </p:nvSpPr>
        <p:spPr>
          <a:xfrm>
            <a:off x="616350" y="183950"/>
            <a:ext cx="824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MATHEMATICAL BACKGROUND: AUTOMATA THEORY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4"/>
          <p:cNvSpPr txBox="1"/>
          <p:nvPr/>
        </p:nvSpPr>
        <p:spPr>
          <a:xfrm>
            <a:off x="3050550" y="1727575"/>
            <a:ext cx="5681400" cy="3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"Automata" comes from the Greek word "automata”, meaning "self-acting." An automaton (plural: automata) is an abstract self-propelled computing system that automatically follows a predetermined series of operations.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automaton having a finite number of states is called a </a:t>
            </a: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Finite Automaton (FA)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Finite State Machine (FSM)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Google Shape;2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25" y="1631326"/>
            <a:ext cx="2481075" cy="24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>
            <a:spLocks noGrp="1"/>
          </p:cNvSpPr>
          <p:nvPr>
            <p:ph type="sldNum" idx="12"/>
          </p:nvPr>
        </p:nvSpPr>
        <p:spPr>
          <a:xfrm>
            <a:off x="7137341" y="490930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48" name="Google Shape;248;p45"/>
          <p:cNvSpPr txBox="1"/>
          <p:nvPr/>
        </p:nvSpPr>
        <p:spPr>
          <a:xfrm>
            <a:off x="571521" y="135395"/>
            <a:ext cx="60015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endParaRPr sz="1100"/>
          </a:p>
        </p:txBody>
      </p:sp>
      <p:sp>
        <p:nvSpPr>
          <p:cNvPr id="249" name="Google Shape;249;p45"/>
          <p:cNvSpPr txBox="1"/>
          <p:nvPr/>
        </p:nvSpPr>
        <p:spPr>
          <a:xfrm>
            <a:off x="616350" y="183950"/>
            <a:ext cx="824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Automata Theory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5"/>
          <p:cNvSpPr txBox="1"/>
          <p:nvPr/>
        </p:nvSpPr>
        <p:spPr>
          <a:xfrm>
            <a:off x="744975" y="1621900"/>
            <a:ext cx="4123800" cy="29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outputs of the finite automata might be linked to each transition.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different types of output-generating FSM: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Mealy Machine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Moore Machine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1" name="Google Shape;2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775" y="1851500"/>
            <a:ext cx="4049775" cy="20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>
            <a:spLocks noGrp="1"/>
          </p:cNvSpPr>
          <p:nvPr>
            <p:ph type="sldNum" idx="12"/>
          </p:nvPr>
        </p:nvSpPr>
        <p:spPr>
          <a:xfrm>
            <a:off x="7137341" y="490930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57" name="Google Shape;257;p46"/>
          <p:cNvSpPr txBox="1"/>
          <p:nvPr/>
        </p:nvSpPr>
        <p:spPr>
          <a:xfrm>
            <a:off x="616346" y="213845"/>
            <a:ext cx="60015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endParaRPr sz="1100"/>
          </a:p>
        </p:txBody>
      </p:sp>
      <p:sp>
        <p:nvSpPr>
          <p:cNvPr id="258" name="Google Shape;258;p46"/>
          <p:cNvSpPr txBox="1"/>
          <p:nvPr/>
        </p:nvSpPr>
        <p:spPr>
          <a:xfrm>
            <a:off x="616350" y="183950"/>
            <a:ext cx="824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 of output-generating FSM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6"/>
          <p:cNvSpPr txBox="1"/>
          <p:nvPr/>
        </p:nvSpPr>
        <p:spPr>
          <a:xfrm>
            <a:off x="459150" y="1120575"/>
            <a:ext cx="8556600" cy="1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Mealy Machine </a:t>
            </a:r>
            <a:endParaRPr sz="1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FSM whose output is determined by both the current state and the current input.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is expressed by separating each input symbol for each state with a /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length of the mealy machine is similar to the input length.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46"/>
          <p:cNvSpPr txBox="1"/>
          <p:nvPr/>
        </p:nvSpPr>
        <p:spPr>
          <a:xfrm>
            <a:off x="459150" y="2886625"/>
            <a:ext cx="8556600" cy="21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	Moore Machine </a:t>
            </a:r>
            <a:endParaRPr sz="1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683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FSM with outputs that are solely dependent on the current state.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is displayed with each input state separated by /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length is greater than input by 1.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/>
          <p:nvPr/>
        </p:nvSpPr>
        <p:spPr>
          <a:xfrm>
            <a:off x="762000" y="168100"/>
            <a:ext cx="64545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Usage</a:t>
            </a:r>
            <a:endParaRPr sz="3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222025"/>
            <a:ext cx="5535698" cy="34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7"/>
          <p:cNvSpPr txBox="1"/>
          <p:nvPr/>
        </p:nvSpPr>
        <p:spPr>
          <a:xfrm>
            <a:off x="156825" y="1402500"/>
            <a:ext cx="3148800" cy="28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Firstly, selecting a machine type and the number of states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Afterwards, fill the necessary inputs, in the format of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“Current_state | input | Next_state | Output”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 txBox="1">
            <a:spLocks noGrp="1"/>
          </p:cNvSpPr>
          <p:nvPr>
            <p:ph type="title"/>
          </p:nvPr>
        </p:nvSpPr>
        <p:spPr>
          <a:xfrm>
            <a:off x="628650" y="116974"/>
            <a:ext cx="7886700" cy="82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Example 1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73" name="Google Shape;2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1034375"/>
            <a:ext cx="6880949" cy="318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8"/>
          <p:cNvSpPr txBox="1"/>
          <p:nvPr/>
        </p:nvSpPr>
        <p:spPr>
          <a:xfrm>
            <a:off x="1355900" y="499782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8"/>
          <p:cNvSpPr txBox="1"/>
          <p:nvPr/>
        </p:nvSpPr>
        <p:spPr>
          <a:xfrm>
            <a:off x="3587225" y="4221225"/>
            <a:ext cx="3137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Machine type: Mealy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Number of states: 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Office PowerPoint</Application>
  <PresentationFormat>On-screen Show (16:9)</PresentationFormat>
  <Paragraphs>108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Times New Roman</vt:lpstr>
      <vt:lpstr>Arial</vt:lpstr>
      <vt:lpstr>Courier New</vt:lpstr>
      <vt:lpstr>Gill Sans</vt:lpstr>
      <vt:lpstr>Calibri</vt:lpstr>
      <vt:lpstr>Source Sans Pro Black</vt:lpstr>
      <vt:lpstr>Cambria</vt:lpstr>
      <vt:lpstr>Simple Light</vt:lpstr>
      <vt:lpstr>Parcel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1</vt:lpstr>
      <vt:lpstr>Example - Mealy Machine</vt:lpstr>
      <vt:lpstr>Example 2</vt:lpstr>
      <vt:lpstr>Example - Mealy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 Trong Nhan (S.CECS)</cp:lastModifiedBy>
  <cp:revision>1</cp:revision>
  <dcterms:modified xsi:type="dcterms:W3CDTF">2022-04-21T16:37:12Z</dcterms:modified>
</cp:coreProperties>
</file>