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2" r:id="rId2"/>
  </p:sldMasterIdLst>
  <p:notesMasterIdLst>
    <p:notesMasterId r:id="rId17"/>
  </p:notesMasterIdLst>
  <p:sldIdLst>
    <p:sldId id="362" r:id="rId3"/>
    <p:sldId id="356" r:id="rId4"/>
    <p:sldId id="355" r:id="rId5"/>
    <p:sldId id="361" r:id="rId6"/>
    <p:sldId id="357" r:id="rId7"/>
    <p:sldId id="352" r:id="rId8"/>
    <p:sldId id="363" r:id="rId9"/>
    <p:sldId id="364" r:id="rId10"/>
    <p:sldId id="370" r:id="rId11"/>
    <p:sldId id="365" r:id="rId12"/>
    <p:sldId id="366" r:id="rId13"/>
    <p:sldId id="367" r:id="rId14"/>
    <p:sldId id="369" r:id="rId15"/>
    <p:sldId id="36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FF"/>
    <a:srgbClr val="00007F"/>
    <a:srgbClr val="008000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19" autoAdjust="0"/>
    <p:restoredTop sz="77289" autoAdjust="0"/>
  </p:normalViewPr>
  <p:slideViewPr>
    <p:cSldViewPr>
      <p:cViewPr varScale="1">
        <p:scale>
          <a:sx n="71" d="100"/>
          <a:sy n="71" d="100"/>
        </p:scale>
        <p:origin x="24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29.06.2018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192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7"/>
            <a:ext cx="9601200" cy="2879725"/>
          </a:xfrm>
        </p:spPr>
        <p:txBody>
          <a:bodyPr anchor="b"/>
          <a:lstStyle>
            <a:lvl1pPr algn="ctr">
              <a:defRPr sz="33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2"/>
            <a:ext cx="9601200" cy="180022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4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18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827560371"/>
              </p:ext>
            </p:extLst>
          </p:nvPr>
        </p:nvGraphicFramePr>
        <p:xfrm>
          <a:off x="1295429" y="5221847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126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342874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930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70889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837023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677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2" orient="horz" pos="25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51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2291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 userDrawn="1">
          <p15:clr>
            <a:srgbClr val="FBAE40"/>
          </p15:clr>
        </p15:guide>
        <p15:guide id="2" orient="horz" pos="338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35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9914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 userDrawn="1">
          <p15:clr>
            <a:srgbClr val="FBAE40"/>
          </p15:clr>
        </p15:guide>
        <p15:guide id="2" orient="horz" pos="406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1567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14298" indent="-214298">
              <a:buFont typeface="Arial" panose="020B0604020202020204" pitchFamily="34" charset="0"/>
              <a:buChar char="•"/>
              <a:defRPr sz="135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4011993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50" dirty="0">
                <a:hlinkClick r:id="rId2"/>
              </a:rPr>
              <a:t>www.kontur.ru</a:t>
            </a:r>
            <a:endParaRPr lang="ru-RU" sz="135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6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35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425066831"/>
              </p:ext>
            </p:extLst>
          </p:nvPr>
        </p:nvGraphicFramePr>
        <p:xfrm>
          <a:off x="1295429" y="5221847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4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18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082209205"/>
              </p:ext>
            </p:extLst>
          </p:nvPr>
        </p:nvGraphicFramePr>
        <p:xfrm>
          <a:off x="4148419" y="1621385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542059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2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790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5300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66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9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5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18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4211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0955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074469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8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09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1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7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326129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1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2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8115613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7319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685749" rtl="0" eaLnBrk="1" latinLnBrk="0" hangingPunct="1">
        <a:spcBef>
          <a:spcPct val="0"/>
        </a:spcBef>
        <a:buNone/>
        <a:defRPr sz="33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685749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557171" indent="-214298" algn="l" defTabSz="685749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57186" indent="-171438" algn="l" defTabSz="685749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200060" indent="-171438" algn="l" defTabSz="685749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542935" indent="-171438" algn="l" defTabSz="685749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3294" userDrawn="1">
          <p15:clr>
            <a:srgbClr val="F26B43"/>
          </p15:clr>
        </p15:guide>
        <p15:guide id="5" pos="6864" userDrawn="1">
          <p15:clr>
            <a:srgbClr val="F26B43"/>
          </p15:clr>
        </p15:guide>
        <p15:guide id="6" pos="816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11" orient="horz" pos="3974" userDrawn="1">
          <p15:clr>
            <a:srgbClr val="F26B43"/>
          </p15:clr>
        </p15:guide>
        <p15:guide id="12" pos="1572" userDrawn="1">
          <p15:clr>
            <a:srgbClr val="FDE53C"/>
          </p15:clr>
        </p15:guide>
        <p15:guide id="13" pos="6108" userDrawn="1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4111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txStyles>
    <p:titleStyle>
      <a:lvl1pPr algn="l" defTabSz="685749" rtl="0" eaLnBrk="1" latinLnBrk="0" hangingPunct="1">
        <a:spcBef>
          <a:spcPct val="0"/>
        </a:spcBef>
        <a:buNone/>
        <a:defRPr sz="33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685749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557171" indent="-214298" algn="l" defTabSz="685749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57186" indent="-171438" algn="l" defTabSz="685749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200060" indent="-171438" algn="l" defTabSz="685749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542935" indent="-171438" algn="l" defTabSz="685749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3294" userDrawn="1">
          <p15:clr>
            <a:srgbClr val="F26B43"/>
          </p15:clr>
        </p15:guide>
        <p15:guide id="5" pos="6864" userDrawn="1">
          <p15:clr>
            <a:srgbClr val="F26B43"/>
          </p15:clr>
        </p15:guide>
        <p15:guide id="6" pos="816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11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foster/DeepEqual" TargetMode="External"/><Relationship Id="rId2" Type="http://schemas.openxmlformats.org/officeDocument/2006/relationships/hyperlink" Target="https://github.com/fluentassertions/fluentassertions/wiki#object-graph-comparis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r-waypoint.net/en-us/groups/ese/nagappan_tdd.pdf" TargetMode="External"/><Relationship Id="rId2" Type="http://schemas.openxmlformats.org/officeDocument/2006/relationships/hyperlink" Target="http://collaboration.csc.ncsu.edu/laurie/Papers/Unit_testing_cameraReady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799410" y="4779169"/>
            <a:ext cx="4897040" cy="3298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094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ru-RU" dirty="0" smtClean="0"/>
              <a:t>Тест должен быть понятным!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DAMP</a:t>
            </a:r>
            <a:r>
              <a:rPr lang="ru-RU" dirty="0" smtClean="0"/>
              <a:t> — </a:t>
            </a:r>
            <a:r>
              <a:rPr lang="en-US" dirty="0" smtClean="0"/>
              <a:t>descriptive and meaningful phrases.</a:t>
            </a:r>
            <a:endParaRPr lang="ru-RU" dirty="0"/>
          </a:p>
          <a:p>
            <a:pPr marL="457200" indent="-457200">
              <a:buAutoNum type="arabicPeriod"/>
            </a:pPr>
            <a:r>
              <a:rPr lang="ru-RU" dirty="0" smtClean="0"/>
              <a:t>Дублирование приводит к хрупкости. Нужно </a:t>
            </a:r>
            <a:r>
              <a:rPr lang="ru-RU" dirty="0" err="1" smtClean="0"/>
              <a:t>рефакторить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r>
              <a:rPr lang="ru-RU" dirty="0" smtClean="0"/>
              <a:t> в тестах?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933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Arrange: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SetUp</a:t>
            </a:r>
            <a:r>
              <a:rPr lang="en-US" dirty="0" smtClean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 Mother pattern,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Test Data Builder pattern</a:t>
            </a:r>
          </a:p>
          <a:p>
            <a:r>
              <a:rPr lang="en-US" dirty="0" smtClean="0"/>
              <a:t>Act: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Изоляция тестируемого интерфейса</a:t>
            </a:r>
          </a:p>
          <a:p>
            <a:r>
              <a:rPr lang="en-US" dirty="0" smtClean="0"/>
              <a:t>Assert: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Свой </a:t>
            </a:r>
            <a:r>
              <a:rPr lang="en-US" dirty="0" smtClean="0"/>
              <a:t>comparer, 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Расширение тестового </a:t>
            </a:r>
            <a:r>
              <a:rPr lang="ru-RU" dirty="0" err="1" smtClean="0"/>
              <a:t>фреймворка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Глубокое сравнение (</a:t>
            </a:r>
            <a:r>
              <a:rPr lang="en-US" dirty="0" smtClean="0"/>
              <a:t>FA: </a:t>
            </a:r>
            <a:r>
              <a:rPr lang="en-US" dirty="0" err="1" smtClean="0">
                <a:hlinkClick r:id="rId2"/>
              </a:rPr>
              <a:t>BeEquivalent</a:t>
            </a:r>
            <a:r>
              <a:rPr lang="en-US" dirty="0" smtClean="0"/>
              <a:t> / </a:t>
            </a:r>
            <a:r>
              <a:rPr lang="en-US" dirty="0" err="1" smtClean="0">
                <a:hlinkClick r:id="rId3"/>
              </a:rPr>
              <a:t>DeepEqual</a:t>
            </a:r>
            <a:r>
              <a:rPr lang="en-US" dirty="0" smtClean="0"/>
              <a:t>)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[</a:t>
            </a:r>
            <a:r>
              <a:rPr lang="ru-RU" dirty="0" smtClean="0"/>
              <a:t>Переопределение </a:t>
            </a:r>
            <a:r>
              <a:rPr lang="en-US" dirty="0" smtClean="0"/>
              <a:t>Equals </a:t>
            </a:r>
            <a:r>
              <a:rPr lang="ru-RU" dirty="0" smtClean="0"/>
              <a:t>/</a:t>
            </a:r>
            <a:r>
              <a:rPr lang="en-US" dirty="0" smtClean="0"/>
              <a:t> </a:t>
            </a:r>
            <a:r>
              <a:rPr lang="en-US" dirty="0" err="1" smtClean="0"/>
              <a:t>ToString</a:t>
            </a:r>
            <a:r>
              <a:rPr lang="en-US" dirty="0" smtClean="0"/>
              <a:t>]</a:t>
            </a:r>
            <a:endParaRPr lang="ru-RU" dirty="0" smtClean="0"/>
          </a:p>
          <a:p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 </a:t>
            </a:r>
            <a:r>
              <a:rPr lang="ru-RU" dirty="0" smtClean="0"/>
              <a:t>в тестах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656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Unit</a:t>
            </a:r>
            <a:r>
              <a:rPr lang="ru-RU" dirty="0" smtClean="0"/>
              <a:t> — инструмент обратной связи при разработке</a:t>
            </a:r>
          </a:p>
          <a:p>
            <a:endParaRPr lang="ru-RU" dirty="0"/>
          </a:p>
          <a:p>
            <a:r>
              <a:rPr lang="en-US" dirty="0" smtClean="0"/>
              <a:t>Integration</a:t>
            </a:r>
            <a:r>
              <a:rPr lang="ru-RU" dirty="0" smtClean="0"/>
              <a:t> — инструмент </a:t>
            </a:r>
            <a:r>
              <a:rPr lang="en-US" dirty="0" smtClean="0"/>
              <a:t>QA</a:t>
            </a:r>
            <a:r>
              <a:rPr lang="ru-RU" dirty="0" smtClean="0"/>
              <a:t>: регрессия, и вотчина тестировщика.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vs Unit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787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Баги возникают при разработке и рефакторинге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После — крайне редко.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Тесты, созданные после окончания разработки — почти бесполезны.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Регрессия — переоценена!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160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95469" y="1628780"/>
            <a:ext cx="9049003" cy="467995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Тестеры: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могут писать </a:t>
            </a:r>
            <a:r>
              <a:rPr lang="en-US" dirty="0" smtClean="0"/>
              <a:t>C#</a:t>
            </a:r>
            <a:r>
              <a:rPr lang="ru-RU" dirty="0" smtClean="0"/>
              <a:t>-код по аналогии, хоть и не быстро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не умеют решать проблемы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но умеют тестировать и ответственны за качество</a:t>
            </a:r>
          </a:p>
          <a:p>
            <a:r>
              <a:rPr lang="ru-RU" dirty="0" smtClean="0"/>
              <a:t>Идея: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Первые несколько тестов пишет разработчик, </a:t>
            </a:r>
            <a:r>
              <a:rPr lang="ru-RU" dirty="0" err="1" smtClean="0"/>
              <a:t>зарешивает</a:t>
            </a:r>
            <a:r>
              <a:rPr lang="ru-RU" dirty="0" smtClean="0"/>
              <a:t> все проблемы, задает архитектуру.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Остальное доделывает </a:t>
            </a:r>
            <a:r>
              <a:rPr lang="ru-RU" dirty="0" err="1" smtClean="0"/>
              <a:t>тестировщик</a:t>
            </a:r>
            <a:r>
              <a:rPr lang="ru-RU" dirty="0" smtClean="0"/>
              <a:t> тут же, в этой же итерации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Разработчики должны успеть получить от них бонус при рефакторинге, стабилизации, вливании веток, доработках после код-ревью</a:t>
            </a:r>
            <a:r>
              <a:rPr lang="ru-RU" dirty="0"/>
              <a:t> </a:t>
            </a:r>
            <a:r>
              <a:rPr lang="ru-RU" dirty="0" smtClean="0"/>
              <a:t>и т.п.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с тестером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21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Что нужно менеджменту?</a:t>
            </a:r>
          </a:p>
          <a:p>
            <a:pPr marL="385763" indent="-385763">
              <a:buAutoNum type="arabicPeriod"/>
            </a:pPr>
            <a:r>
              <a:rPr lang="ru-RU" dirty="0"/>
              <a:t>Предсказуемость по времени</a:t>
            </a:r>
          </a:p>
          <a:p>
            <a:pPr marL="385763" indent="-385763">
              <a:buAutoNum type="arabicPeriod"/>
            </a:pPr>
            <a:r>
              <a:rPr lang="ru-RU" dirty="0"/>
              <a:t>Качество</a:t>
            </a:r>
          </a:p>
          <a:p>
            <a:pPr marL="385763" indent="-385763">
              <a:buAutoNum type="arabicPeriod"/>
            </a:pPr>
            <a:r>
              <a:rPr lang="ru-RU" dirty="0"/>
              <a:t>Скорость разработки менее важна</a:t>
            </a:r>
          </a:p>
          <a:p>
            <a:pPr marL="385763" indent="-385763">
              <a:buAutoNum type="arabicPeriod"/>
            </a:pPr>
            <a:endParaRPr lang="ru-RU" dirty="0"/>
          </a:p>
          <a:p>
            <a:r>
              <a:rPr lang="ru-RU" dirty="0"/>
              <a:t>Тесты дают качество и более предсказуемую фазу тестирования и стабилизации.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Менеджер не </a:t>
            </a:r>
            <a:r>
              <a:rPr lang="ru-RU" dirty="0" smtClean="0"/>
              <a:t>разрешит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4373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+30% время разработки</a:t>
            </a:r>
            <a:br>
              <a:rPr lang="ru-RU" dirty="0"/>
            </a:br>
            <a:r>
              <a:rPr lang="ru-RU" dirty="0"/>
              <a:t>–70</a:t>
            </a:r>
            <a:r>
              <a:rPr lang="en-US" dirty="0"/>
              <a:t>% </a:t>
            </a:r>
            <a:r>
              <a:rPr lang="ru-RU" dirty="0"/>
              <a:t>багов</a:t>
            </a:r>
          </a:p>
          <a:p>
            <a:r>
              <a:rPr lang="ru-RU" dirty="0"/>
              <a:t>+ ощущение блага у разработчиков</a:t>
            </a:r>
          </a:p>
          <a:p>
            <a:endParaRPr lang="ru-RU" sz="1350" dirty="0">
              <a:hlinkClick r:id="rId2"/>
            </a:endParaRPr>
          </a:p>
          <a:p>
            <a:endParaRPr lang="ru-RU" sz="1350" dirty="0">
              <a:hlinkClick r:id="rId2"/>
            </a:endParaRPr>
          </a:p>
          <a:p>
            <a:endParaRPr lang="ru-RU" sz="1350" dirty="0">
              <a:hlinkClick r:id="rId2"/>
            </a:endParaRPr>
          </a:p>
          <a:p>
            <a:r>
              <a:rPr lang="en-US" sz="1350" dirty="0">
                <a:hlinkClick r:id="rId2"/>
              </a:rPr>
              <a:t>http://collaboration.csc.ncsu.edu/laurie/Papers/Unit_testing_cameraReady.pdf</a:t>
            </a:r>
            <a:endParaRPr lang="ru-RU" sz="1350" dirty="0"/>
          </a:p>
          <a:p>
            <a:r>
              <a:rPr lang="en-US" sz="1350" dirty="0">
                <a:hlinkClick r:id="rId3"/>
              </a:rPr>
              <a:t>http://www.msr-waypoint.net/en-us/groups/ese/nagappan_tdd.pdf</a:t>
            </a:r>
            <a:endParaRPr lang="ru-RU" sz="1350" dirty="0"/>
          </a:p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 от </a:t>
            </a:r>
            <a:r>
              <a:rPr lang="en-US" dirty="0"/>
              <a:t>TDD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5130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602" y="1269207"/>
            <a:ext cx="7200800" cy="1025666"/>
          </a:xfrm>
        </p:spPr>
        <p:txBody>
          <a:bodyPr/>
          <a:lstStyle/>
          <a:p>
            <a:pPr algn="ctr"/>
            <a:r>
              <a:rPr lang="ru-RU" dirty="0"/>
              <a:t>Качество кода - ответственность разработчика!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17" y="2294874"/>
            <a:ext cx="2924969" cy="329392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46228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Никакой магии!</a:t>
            </a:r>
          </a:p>
          <a:p>
            <a:pPr marL="385763" indent="-385763">
              <a:buFont typeface="Arial" pitchFamily="34" charset="0"/>
              <a:buAutoNum type="arabicPeriod"/>
            </a:pPr>
            <a:r>
              <a:rPr lang="ru-RU" dirty="0"/>
              <a:t>Понимание полезности</a:t>
            </a:r>
          </a:p>
          <a:p>
            <a:pPr marL="385763" indent="-385763">
              <a:buAutoNum type="arabicPeriod"/>
            </a:pPr>
            <a:r>
              <a:rPr lang="ru-RU" dirty="0"/>
              <a:t>Требование менеджмента</a:t>
            </a:r>
            <a:r>
              <a:rPr lang="en-US" dirty="0"/>
              <a:t> = </a:t>
            </a:r>
            <a:r>
              <a:rPr lang="ru-RU" dirty="0"/>
              <a:t>договоренность в команде. </a:t>
            </a:r>
            <a:br>
              <a:rPr lang="ru-RU" dirty="0"/>
            </a:br>
            <a:r>
              <a:rPr lang="ru-RU" dirty="0"/>
              <a:t>Без тестов </a:t>
            </a:r>
            <a:r>
              <a:rPr lang="en-US" dirty="0"/>
              <a:t>code-review</a:t>
            </a:r>
            <a:r>
              <a:rPr lang="ru-RU" dirty="0"/>
              <a:t> не пройден.</a:t>
            </a:r>
          </a:p>
          <a:p>
            <a:pPr marL="385763" indent="-385763">
              <a:buAutoNum type="arabicPeriod"/>
            </a:pPr>
            <a:r>
              <a:rPr lang="ru-RU" dirty="0"/>
              <a:t>Образовательно-игровые формы </a:t>
            </a:r>
            <a:r>
              <a:rPr lang="en-US" dirty="0"/>
              <a:t>TDD</a:t>
            </a: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700" dirty="0"/>
              <a:t>Как сделать так, </a:t>
            </a:r>
            <a:br>
              <a:rPr lang="ru-RU" sz="2700" dirty="0"/>
            </a:br>
            <a:r>
              <a:rPr lang="ru-RU" sz="2700" dirty="0"/>
              <a:t>чтобы все писали тесты?</a:t>
            </a:r>
          </a:p>
        </p:txBody>
      </p:sp>
    </p:spTree>
    <p:extLst>
      <p:ext uri="{BB962C8B-B14F-4D97-AF65-F5344CB8AC3E}">
        <p14:creationId xmlns:p14="http://schemas.microsoft.com/office/powerpoint/2010/main" val="3214365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Ping pong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Devil's advocate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3 </a:t>
            </a:r>
            <a:r>
              <a:rPr lang="en-US" dirty="0"/>
              <a:t>min timeframe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Парное </a:t>
            </a:r>
            <a:r>
              <a:rPr lang="en-US" dirty="0"/>
              <a:t>TDD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201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accent1"/>
                </a:solidFill>
              </a:rPr>
              <a:t>Каноничненько</a:t>
            </a:r>
            <a:r>
              <a:rPr lang="ru-RU" dirty="0" smtClean="0"/>
              <a:t>: выделить тестируемое в отдельный класс и протестировать через его публичный интерфейс.</a:t>
            </a:r>
          </a:p>
          <a:p>
            <a:r>
              <a:rPr lang="ru-RU" dirty="0" err="1">
                <a:solidFill>
                  <a:schemeClr val="accent1"/>
                </a:solidFill>
              </a:rPr>
              <a:t>Прагматичненько</a:t>
            </a:r>
            <a:r>
              <a:rPr lang="ru-RU" dirty="0" smtClean="0"/>
              <a:t>: сделать тестируемый метод публичным. В 95% случаев это приемлемо.</a:t>
            </a:r>
          </a:p>
          <a:p>
            <a:r>
              <a:rPr lang="ru-RU" dirty="0" err="1">
                <a:solidFill>
                  <a:schemeClr val="accent1"/>
                </a:solidFill>
              </a:rPr>
              <a:t>Костыльненько</a:t>
            </a:r>
            <a:r>
              <a:rPr lang="ru-RU" dirty="0" smtClean="0"/>
              <a:t>: сделать тестируемый метод </a:t>
            </a:r>
            <a:r>
              <a:rPr lang="en-US" dirty="0" smtClean="0"/>
              <a:t>protected</a:t>
            </a:r>
            <a:r>
              <a:rPr lang="ru-RU" dirty="0" smtClean="0"/>
              <a:t> и создать тестового наследника. Иногда и вовсе можно наследовать тест прямиком от тестируемого класса.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тестировать приватное?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5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Лучше минимизировать: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Тест не самодостаточен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Медленнее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Разное поведение </a:t>
            </a:r>
            <a:r>
              <a:rPr lang="en-US" dirty="0" err="1" smtClean="0"/>
              <a:t>NUnit</a:t>
            </a:r>
            <a:r>
              <a:rPr lang="en-US" dirty="0" smtClean="0"/>
              <a:t> 2 </a:t>
            </a:r>
            <a:r>
              <a:rPr lang="ru-RU" dirty="0" smtClean="0"/>
              <a:t>и </a:t>
            </a:r>
            <a:r>
              <a:rPr lang="en-US" dirty="0" smtClean="0"/>
              <a:t>3</a:t>
            </a:r>
            <a:r>
              <a:rPr lang="ru-RU" dirty="0"/>
              <a:t> </a:t>
            </a:r>
            <a:r>
              <a:rPr lang="ru-RU" dirty="0" smtClean="0"/>
              <a:t>(третий перестал менять </a:t>
            </a:r>
            <a:r>
              <a:rPr lang="en-US" dirty="0" smtClean="0"/>
              <a:t>CWD</a:t>
            </a:r>
            <a:r>
              <a:rPr lang="ru-RU" dirty="0" smtClean="0"/>
              <a:t> перед запуском тестов)</a:t>
            </a:r>
          </a:p>
          <a:p>
            <a:r>
              <a:rPr lang="ru-RU" dirty="0" smtClean="0"/>
              <a:t>Как правильно?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CopyToOutput</a:t>
            </a:r>
            <a:endParaRPr lang="ru-RU" dirty="0" smtClean="0"/>
          </a:p>
          <a:p>
            <a:pPr marL="457200" indent="-457200">
              <a:buAutoNum type="arabicPeriod"/>
            </a:pPr>
            <a:r>
              <a:rPr lang="en-US" dirty="0" smtClean="0"/>
              <a:t>Embedded resource</a:t>
            </a:r>
            <a:endParaRPr lang="ru-RU" dirty="0" smtClean="0"/>
          </a:p>
          <a:p>
            <a:pPr marL="457200" indent="-457200">
              <a:buAutoNum type="arabicPeriod"/>
            </a:pPr>
            <a:r>
              <a:rPr lang="ru-RU" dirty="0" smtClean="0"/>
              <a:t>Путь относительно исходников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 в </a:t>
            </a:r>
            <a:r>
              <a:rPr lang="en-US" dirty="0" smtClean="0"/>
              <a:t>Unit</a:t>
            </a:r>
            <a:r>
              <a:rPr lang="ru-RU" dirty="0" smtClean="0"/>
              <a:t>-тестах — грешно?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49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В том же проекте — удобнее, но:</a:t>
            </a:r>
          </a:p>
          <a:p>
            <a:pPr marL="457200" indent="-457200">
              <a:buAutoNum type="arabicPeriod"/>
            </a:pPr>
            <a:r>
              <a:rPr lang="ru-RU" dirty="0" smtClean="0"/>
              <a:t>Лишние файлы и тестовые данные.</a:t>
            </a:r>
          </a:p>
          <a:p>
            <a:pPr marL="457200" indent="-457200">
              <a:buAutoNum type="arabicPeriod"/>
            </a:pPr>
            <a:r>
              <a:rPr lang="ru-RU" dirty="0" smtClean="0"/>
              <a:t>Лишние зависимости, возможно</a:t>
            </a:r>
            <a:r>
              <a:rPr lang="ru-RU" smtClean="0"/>
              <a:t>, конфликтующие.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том же проекте или в отдельном?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3076944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13471</TotalTime>
  <Words>348</Words>
  <Application>Microsoft Office PowerPoint</Application>
  <PresentationFormat>Широкоэкранный</PresentationFormat>
  <Paragraphs>77</Paragraphs>
  <Slides>14</Slides>
  <Notes>1</Notes>
  <HiddenSlides>5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Test FAQ</vt:lpstr>
      <vt:lpstr>Менеджер не разрешит</vt:lpstr>
      <vt:lpstr>Эффект от TDD</vt:lpstr>
      <vt:lpstr>Качество кода - ответственность разработчика!</vt:lpstr>
      <vt:lpstr>Как сделать так,  чтобы все писали тесты?</vt:lpstr>
      <vt:lpstr>Парное TDD</vt:lpstr>
      <vt:lpstr>Как тестировать приватное?</vt:lpstr>
      <vt:lpstr>Файлы в Unit-тестах — грешно?</vt:lpstr>
      <vt:lpstr>В том же проекте или в отдельном?</vt:lpstr>
      <vt:lpstr>DRY в тестах?</vt:lpstr>
      <vt:lpstr>DRY в тестах</vt:lpstr>
      <vt:lpstr>Integration vs Unit</vt:lpstr>
      <vt:lpstr>Регрессия — переоценена!</vt:lpstr>
      <vt:lpstr>Взаимодействие с тестером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182</cp:revision>
  <dcterms:created xsi:type="dcterms:W3CDTF">2013-06-28T10:07:11Z</dcterms:created>
  <dcterms:modified xsi:type="dcterms:W3CDTF">2018-06-28T19:16:30Z</dcterms:modified>
</cp:coreProperties>
</file>