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70"/>
  </p:notesMasterIdLst>
  <p:handoutMasterIdLst>
    <p:handoutMasterId r:id="rId71"/>
  </p:handoutMasterIdLst>
  <p:sldIdLst>
    <p:sldId id="256" r:id="rId7"/>
    <p:sldId id="258" r:id="rId8"/>
    <p:sldId id="259" r:id="rId9"/>
    <p:sldId id="260" r:id="rId10"/>
    <p:sldId id="341"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345" r:id="rId28"/>
    <p:sldId id="268" r:id="rId29"/>
    <p:sldId id="314" r:id="rId30"/>
    <p:sldId id="313" r:id="rId31"/>
    <p:sldId id="271" r:id="rId32"/>
    <p:sldId id="272" r:id="rId33"/>
    <p:sldId id="307" r:id="rId34"/>
    <p:sldId id="326" r:id="rId35"/>
    <p:sldId id="315" r:id="rId36"/>
    <p:sldId id="273" r:id="rId37"/>
    <p:sldId id="274" r:id="rId38"/>
    <p:sldId id="275" r:id="rId39"/>
    <p:sldId id="276" r:id="rId40"/>
    <p:sldId id="305" r:id="rId41"/>
    <p:sldId id="278" r:id="rId42"/>
    <p:sldId id="334" r:id="rId43"/>
    <p:sldId id="335" r:id="rId44"/>
    <p:sldId id="279" r:id="rId45"/>
    <p:sldId id="339" r:id="rId46"/>
    <p:sldId id="280" r:id="rId47"/>
    <p:sldId id="281" r:id="rId48"/>
    <p:sldId id="284" r:id="rId49"/>
    <p:sldId id="303" r:id="rId50"/>
    <p:sldId id="282" r:id="rId51"/>
    <p:sldId id="283" r:id="rId52"/>
    <p:sldId id="285" r:id="rId53"/>
    <p:sldId id="286" r:id="rId54"/>
    <p:sldId id="304" r:id="rId55"/>
    <p:sldId id="343" r:id="rId56"/>
    <p:sldId id="289" r:id="rId57"/>
    <p:sldId id="318" r:id="rId58"/>
    <p:sldId id="291" r:id="rId59"/>
    <p:sldId id="292" r:id="rId60"/>
    <p:sldId id="293" r:id="rId61"/>
    <p:sldId id="294" r:id="rId62"/>
    <p:sldId id="302" r:id="rId63"/>
    <p:sldId id="311" r:id="rId64"/>
    <p:sldId id="296" r:id="rId65"/>
    <p:sldId id="297" r:id="rId66"/>
    <p:sldId id="298" r:id="rId67"/>
    <p:sldId id="299" r:id="rId68"/>
    <p:sldId id="300" r:id="rId6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259"/>
            <p14:sldId id="260"/>
            <p14:sldId id="341"/>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345"/>
            <p14:sldId id="268"/>
            <p14:sldId id="314"/>
            <p14:sldId id="313"/>
          </p14:sldIdLst>
        </p14:section>
        <p14:section name="Composability" id="{50177EF8-0E39-433E-91A0-8FF2D2153F1D}">
          <p14:sldIdLst>
            <p14:sldId id="271"/>
            <p14:sldId id="272"/>
            <p14:sldId id="307"/>
            <p14:sldId id="326"/>
            <p14:sldId id="315"/>
            <p14:sldId id="273"/>
            <p14:sldId id="274"/>
            <p14:sldId id="275"/>
            <p14:sldId id="276"/>
            <p14:sldId id="305"/>
            <p14:sldId id="278"/>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4"/>
            <p14:sldId id="303"/>
            <p14:sldId id="282"/>
            <p14:sldId id="283"/>
            <p14:sldId id="285"/>
            <p14:sldId id="286"/>
            <p14:sldId id="304"/>
            <p14:sldId id="343"/>
            <p14:sldId id="289"/>
            <p14:sldId id="318"/>
            <p14:sldId id="291"/>
            <p14:sldId id="292"/>
            <p14:sldId id="293"/>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776"/>
    <a:srgbClr val="C00000"/>
    <a:srgbClr val="00007F"/>
    <a:srgbClr val="0000FF"/>
    <a:srgbClr val="5B9BD5"/>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67883" autoAdjust="0"/>
  </p:normalViewPr>
  <p:slideViewPr>
    <p:cSldViewPr>
      <p:cViewPr varScale="1">
        <p:scale>
          <a:sx n="50" d="100"/>
          <a:sy n="50" d="100"/>
        </p:scale>
        <p:origin x="1320"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pPr/>
              <a:t>28.06.2018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pPr/>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pPr/>
              <a:t>28.06.2018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pPr/>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err="1" smtClean="0"/>
              <a:t>Склонировать</a:t>
            </a:r>
            <a:r>
              <a:rPr lang="ru-RU" baseline="0" dirty="0" smtClean="0"/>
              <a:t> </a:t>
            </a:r>
            <a:r>
              <a:rPr lang="ru-RU" baseline="0" dirty="0" err="1" smtClean="0"/>
              <a:t>репозиторий</a:t>
            </a:r>
            <a:r>
              <a:rPr lang="ru-RU" baseline="0" dirty="0" smtClean="0"/>
              <a:t> по ссылке.</a:t>
            </a:r>
            <a:br>
              <a:rPr lang="ru-RU" baseline="0" dirty="0" smtClean="0"/>
            </a:br>
            <a:r>
              <a:rPr lang="ru-RU" baseline="0" dirty="0" smtClean="0"/>
              <a:t>Там лежит эта презентация и </a:t>
            </a:r>
            <a:r>
              <a:rPr lang="ru-RU" baseline="0" dirty="0" err="1" smtClean="0"/>
              <a:t>солюшн</a:t>
            </a:r>
            <a:r>
              <a:rPr lang="ru-RU" baseline="0" dirty="0" smtClean="0"/>
              <a:t> с задачами.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Откройте</a:t>
            </a:r>
            <a:r>
              <a:rPr lang="ru-RU" baseline="0" dirty="0" smtClean="0"/>
              <a:t> код, написанный кем-то, для расчета </a:t>
            </a:r>
            <a:r>
              <a:rPr lang="en-US" baseline="0" dirty="0" smtClean="0"/>
              <a:t>ISBN13</a:t>
            </a:r>
            <a:r>
              <a:rPr lang="ru-RU" baseline="0" dirty="0" smtClean="0"/>
              <a:t>. Алгоритм похожий, но есть небольшое отличие от </a:t>
            </a:r>
            <a:r>
              <a:rPr lang="en-US" baseline="0" dirty="0" smtClean="0"/>
              <a:t>UPC</a:t>
            </a:r>
            <a:r>
              <a:rPr lang="ru-RU" baseline="0" dirty="0" smtClean="0"/>
              <a:t>. Кто может его найти?</a:t>
            </a:r>
          </a:p>
          <a:p>
            <a:endParaRPr lang="ru-RU" baseline="0" dirty="0"/>
          </a:p>
          <a:p>
            <a:r>
              <a:rPr lang="ru-RU" baseline="0" dirty="0" smtClean="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pPr/>
              <a:t>12</a:t>
            </a:fld>
            <a:endParaRPr lang="ru-RU"/>
          </a:p>
        </p:txBody>
      </p:sp>
    </p:spTree>
    <p:extLst>
      <p:ext uri="{BB962C8B-B14F-4D97-AF65-F5344CB8AC3E}">
        <p14:creationId xmlns:p14="http://schemas.microsoft.com/office/powerpoint/2010/main" val="160830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Скорее всего вы</a:t>
            </a:r>
            <a:r>
              <a:rPr lang="ru-RU" baseline="0" dirty="0" smtClean="0"/>
              <a:t> попадёте в 99%, в котором можно пожертвовать производительностью</a:t>
            </a:r>
          </a:p>
          <a:p>
            <a:r>
              <a:rPr lang="ru-RU" baseline="0" dirty="0" smtClean="0"/>
              <a:t>НО если вы всё-таки попали в ситуацию, в которой производительность критична, то можно написать сначала понятную версию, в которой легко разобраться и которая объясняет, как </a:t>
            </a:r>
            <a:r>
              <a:rPr lang="ru-RU" baseline="0" dirty="0" err="1" smtClean="0"/>
              <a:t>свё</a:t>
            </a:r>
            <a:r>
              <a:rPr lang="ru-RU" baseline="0" dirty="0" smtClean="0"/>
              <a:t> работает.</a:t>
            </a:r>
          </a:p>
          <a:p>
            <a:r>
              <a:rPr lang="ru-RU" baseline="0" dirty="0" smtClean="0"/>
              <a:t>Рядом написать быструю версию, а потом тестами проверить, что она работает так же, как первая.</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13</a:t>
            </a:fld>
            <a:endParaRPr lang="ru-RU"/>
          </a:p>
        </p:txBody>
      </p:sp>
    </p:spTree>
    <p:extLst>
      <p:ext uri="{BB962C8B-B14F-4D97-AF65-F5344CB8AC3E}">
        <p14:creationId xmlns:p14="http://schemas.microsoft.com/office/powerpoint/2010/main" val="909647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514350" indent="-514350">
              <a:buNone/>
            </a:pPr>
            <a:r>
              <a:rPr lang="ru-RU" dirty="0" smtClean="0">
                <a:solidFill>
                  <a:schemeClr val="accent1"/>
                </a:solidFill>
              </a:rPr>
              <a:t>Один</a:t>
            </a:r>
            <a:r>
              <a:rPr lang="ru-RU" baseline="0" dirty="0" smtClean="0">
                <a:solidFill>
                  <a:schemeClr val="accent1"/>
                </a:solidFill>
              </a:rPr>
              <a:t> из путей создания чистого кода – работа в рамках модульного дизайна.</a:t>
            </a:r>
          </a:p>
          <a:p>
            <a:pPr marL="514350" indent="-514350">
              <a:buNone/>
            </a:pPr>
            <a:r>
              <a:rPr lang="ru-RU" baseline="0" dirty="0" smtClean="0">
                <a:solidFill>
                  <a:schemeClr val="accent1"/>
                </a:solidFill>
              </a:rPr>
              <a:t>Они более формально описывают те свойства, которые ассоциируются у нас (у человека, который несколько лет пишет) с хорошо написанным кодом.</a:t>
            </a:r>
          </a:p>
          <a:p>
            <a:pPr marL="514350" indent="-514350">
              <a:buNone/>
            </a:pPr>
            <a:r>
              <a:rPr lang="ru-RU" baseline="0" dirty="0" smtClean="0">
                <a:solidFill>
                  <a:schemeClr val="accent1"/>
                </a:solidFill>
              </a:rPr>
              <a:t>Они включают в себя</a:t>
            </a:r>
          </a:p>
          <a:p>
            <a:pPr marL="514350" indent="-514350">
              <a:buNone/>
            </a:pPr>
            <a:endParaRPr lang="ru-RU" dirty="0" smtClean="0">
              <a:solidFill>
                <a:schemeClr val="accent1"/>
              </a:solidFill>
            </a:endParaRPr>
          </a:p>
          <a:p>
            <a:pPr marL="514350" indent="-514350">
              <a:buNone/>
            </a:pPr>
            <a:r>
              <a:rPr lang="en-US" dirty="0" smtClean="0">
                <a:solidFill>
                  <a:schemeClr val="accent1"/>
                </a:solidFill>
              </a:rPr>
              <a:t>Decomposition</a:t>
            </a:r>
            <a:r>
              <a:rPr lang="en-US" dirty="0" smtClean="0"/>
              <a:t> — </a:t>
            </a:r>
            <a:r>
              <a:rPr lang="ru-RU" dirty="0" smtClean="0"/>
              <a:t>задача должна разбиваться на более простые подзадачи</a:t>
            </a:r>
          </a:p>
          <a:p>
            <a:pPr marL="514350" indent="-514350">
              <a:buNone/>
            </a:pPr>
            <a:r>
              <a:rPr lang="en-US" dirty="0" err="1" smtClean="0">
                <a:solidFill>
                  <a:schemeClr val="accent1"/>
                </a:solidFill>
              </a:rPr>
              <a:t>Composability</a:t>
            </a:r>
            <a:r>
              <a:rPr lang="ru-RU" dirty="0" smtClean="0"/>
              <a:t> — подзадачи должны быть самоценны и вне контекста задачи</a:t>
            </a:r>
          </a:p>
          <a:p>
            <a:pPr marL="514350" indent="-514350">
              <a:buNone/>
            </a:pPr>
            <a:r>
              <a:rPr lang="en-US" dirty="0" smtClean="0">
                <a:solidFill>
                  <a:schemeClr val="accent1"/>
                </a:solidFill>
              </a:rPr>
              <a:t>Readability</a:t>
            </a:r>
            <a:r>
              <a:rPr lang="ru-RU" dirty="0" smtClean="0"/>
              <a:t> — корректность кода модуля должна быть очевидна без изучения кода смежных модулей</a:t>
            </a:r>
            <a:endParaRPr lang="en-US" dirty="0" smtClean="0"/>
          </a:p>
          <a:p>
            <a:pPr marL="514350" indent="-514350">
              <a:buNone/>
            </a:pPr>
            <a:r>
              <a:rPr lang="en-US" dirty="0" smtClean="0">
                <a:solidFill>
                  <a:schemeClr val="tx1">
                    <a:lumMod val="50000"/>
                    <a:lumOff val="50000"/>
                  </a:schemeClr>
                </a:solidFill>
              </a:rPr>
              <a:t>Protection</a:t>
            </a:r>
            <a:r>
              <a:rPr lang="en-US" dirty="0" smtClean="0"/>
              <a:t> </a:t>
            </a:r>
            <a:r>
              <a:rPr lang="ru-RU" dirty="0" smtClean="0"/>
              <a:t>—</a:t>
            </a:r>
            <a:r>
              <a:rPr lang="en-US" dirty="0" smtClean="0"/>
              <a:t> </a:t>
            </a:r>
            <a:r>
              <a:rPr lang="ru-RU" dirty="0" smtClean="0"/>
              <a:t>защита других модулей от ошибок, происходящих внутри модуля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14</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Как вы бы решили эту задачу?</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18</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pPr/>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dirty="0" smtClean="0"/>
              <a:t>Когда смотришь на код</a:t>
            </a:r>
            <a:r>
              <a:rPr lang="ru-RU" baseline="0" dirty="0" smtClean="0"/>
              <a:t>, пытаясь оценить его качество, со временем появляются некоторые признаки, маркеры проблемы.</a:t>
            </a:r>
          </a:p>
          <a:p>
            <a:pPr marL="0" indent="0">
              <a:buNone/>
            </a:pPr>
            <a:r>
              <a:rPr lang="ru-RU" dirty="0" smtClean="0"/>
              <a:t>Маркер – это такой хорошо видимый, быстро проверяющийся признак, по которому можно сказать,</a:t>
            </a:r>
            <a:r>
              <a:rPr lang="ru-RU" baseline="0" dirty="0" smtClean="0"/>
              <a:t> что скорее всего здесь есть проблема.</a:t>
            </a:r>
          </a:p>
          <a:p>
            <a:pPr marL="0" indent="0">
              <a:buNone/>
            </a:pPr>
            <a:r>
              <a:rPr lang="ru-RU" baseline="0" dirty="0" smtClean="0"/>
              <a:t>Например, можно выделить следующие маркеры плохой декомпозиции.</a:t>
            </a:r>
            <a:endParaRPr lang="ru-RU" dirty="0" smtClean="0"/>
          </a:p>
          <a:p>
            <a:pPr marL="228600" indent="-228600">
              <a:buAutoNum type="arabicPeriod"/>
            </a:pPr>
            <a:endParaRPr lang="ru-RU" dirty="0" smtClean="0"/>
          </a:p>
          <a:p>
            <a:pPr marL="228600" indent="-228600">
              <a:buAutoNum type="arabicPeriod"/>
            </a:pPr>
            <a:r>
              <a:rPr lang="ru-RU" dirty="0" smtClean="0"/>
              <a:t>Длинный</a:t>
            </a:r>
            <a:r>
              <a:rPr lang="ru-RU" baseline="0" dirty="0" smtClean="0"/>
              <a:t> </a:t>
            </a:r>
            <a:r>
              <a:rPr lang="ru-RU" baseline="0" dirty="0"/>
              <a:t>метод — скорее всего сигнализирует о том, что </a:t>
            </a:r>
            <a:r>
              <a:rPr lang="ru-RU" baseline="0" dirty="0" smtClean="0"/>
              <a:t>метод можно разбить на подзадачи.</a:t>
            </a:r>
            <a:endParaRPr lang="ru-RU" baseline="0" dirty="0"/>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smtClean="0"/>
              <a:t>.</a:t>
            </a:r>
          </a:p>
          <a:p>
            <a:pPr marL="228600" indent="-228600">
              <a:buAutoNum type="arabicPeriod"/>
            </a:pPr>
            <a:endParaRPr lang="ru-RU" baseline="0" dirty="0" smtClean="0"/>
          </a:p>
          <a:p>
            <a:pPr marL="0" indent="0">
              <a:buNone/>
            </a:pPr>
            <a:endParaRPr lang="ru-RU" baseline="0"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Есть</a:t>
            </a:r>
            <a:r>
              <a:rPr lang="ru-RU" baseline="0" dirty="0" smtClean="0"/>
              <a:t> задача вот такая.</a:t>
            </a:r>
          </a:p>
          <a:p>
            <a:r>
              <a:rPr lang="ru-RU" baseline="0" dirty="0" smtClean="0"/>
              <a:t>Помимо того, чтобы выделить поля, требуется знать, где это поле начиналась в исходной строке. Т.е. знать позицию, длину и значение.</a:t>
            </a:r>
            <a:r>
              <a:rPr lang="en-US" baseline="0" dirty="0" smtClean="0"/>
              <a:t> </a:t>
            </a:r>
            <a:r>
              <a:rPr lang="ru-RU" baseline="0" dirty="0" smtClean="0"/>
              <a:t>Здесь эти значения объединены в </a:t>
            </a:r>
            <a:r>
              <a:rPr lang="ru-RU" baseline="0" dirty="0" err="1" smtClean="0"/>
              <a:t>токен</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21</a:t>
            </a:fld>
            <a:endParaRPr lang="ru-RU"/>
          </a:p>
        </p:txBody>
      </p:sp>
    </p:spTree>
    <p:extLst>
      <p:ext uri="{BB962C8B-B14F-4D97-AF65-F5344CB8AC3E}">
        <p14:creationId xmlns:p14="http://schemas.microsoft.com/office/powerpoint/2010/main" val="3619899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23</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Декомпозировали задачу.</a:t>
            </a:r>
          </a:p>
          <a:p>
            <a:r>
              <a:rPr lang="ru-RU" dirty="0" smtClean="0"/>
              <a:t>А могут ли эти методы понадобится при решении другой задачи?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25</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 достаточно</a:t>
            </a:r>
            <a:r>
              <a:rPr lang="ru-RU" baseline="0" dirty="0" smtClean="0"/>
              <a:t> ли </a:t>
            </a:r>
            <a:r>
              <a:rPr lang="en-US" baseline="0" dirty="0" smtClean="0"/>
              <a:t>SRP</a:t>
            </a:r>
            <a:r>
              <a:rPr lang="ru-RU" baseline="0" dirty="0" smtClean="0"/>
              <a:t>, чтобы код был хорошим?</a:t>
            </a:r>
          </a:p>
          <a:p>
            <a:r>
              <a:rPr lang="ru-RU" dirty="0" smtClean="0"/>
              <a:t>Нет, можно впасть в другую крайность – делать слишком конкретные методы, которые скорее всего больше нигде и никогда не понадобятся.</a:t>
            </a:r>
          </a:p>
          <a:p>
            <a:r>
              <a:rPr lang="ru-RU" dirty="0" smtClean="0"/>
              <a:t>Интересно,</a:t>
            </a:r>
            <a:r>
              <a:rPr lang="ru-RU" baseline="0" dirty="0" smtClean="0"/>
              <a:t> что длинное название может сигнализировать как о слишком большом количестве действий и обязанностей, так и о слишком конкретном действии.</a:t>
            </a:r>
          </a:p>
          <a:p>
            <a:endParaRPr lang="ru-RU" baseline="0" dirty="0" smtClean="0"/>
          </a:p>
          <a:p>
            <a:r>
              <a:rPr lang="ru-RU" baseline="0" dirty="0" smtClean="0"/>
              <a:t>Сбор ромашек в полную луну в третью неделю октября.</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26</a:t>
            </a:fld>
            <a:endParaRPr lang="ru-RU"/>
          </a:p>
        </p:txBody>
      </p:sp>
    </p:spTree>
    <p:extLst>
      <p:ext uri="{BB962C8B-B14F-4D97-AF65-F5344CB8AC3E}">
        <p14:creationId xmlns:p14="http://schemas.microsoft.com/office/powerpoint/2010/main" val="278370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pPr/>
              <a:t>27</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28</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Переиспользуемые методы нужно положить куда-нибудь, где их будет легко найти в</a:t>
            </a:r>
            <a:r>
              <a:rPr lang="ru-RU" baseline="0" dirty="0" smtClean="0"/>
              <a:t> следующий раз.</a:t>
            </a:r>
          </a:p>
          <a:p>
            <a:r>
              <a:rPr lang="ru-RU" baseline="0" dirty="0" smtClean="0"/>
              <a:t>Один из способов – методы расширения.</a:t>
            </a:r>
          </a:p>
          <a:p>
            <a:endParaRPr lang="ru-RU" dirty="0" smtClean="0"/>
          </a:p>
          <a:p>
            <a:r>
              <a:rPr lang="ru-RU" dirty="0" smtClean="0"/>
              <a:t>Примитивные </a:t>
            </a:r>
            <a:r>
              <a:rPr lang="ru-RU" dirty="0"/>
              <a:t>типы </a:t>
            </a:r>
            <a:r>
              <a:rPr lang="ru-RU" dirty="0" smtClean="0"/>
              <a:t>можно</a:t>
            </a:r>
            <a:r>
              <a:rPr lang="ru-RU" baseline="0" dirty="0" smtClean="0"/>
              <a:t> расширять только в том случае, если:</a:t>
            </a:r>
            <a:br>
              <a:rPr lang="ru-RU" baseline="0" dirty="0" smtClean="0"/>
            </a:br>
            <a:r>
              <a:rPr lang="ru-RU" baseline="0" dirty="0" smtClean="0"/>
              <a:t>1. По названию метода со 100% вероятностью можно предсказать поведение метода</a:t>
            </a:r>
            <a:r>
              <a:rPr lang="ru-RU" dirty="0" smtClean="0"/>
              <a:t>.</a:t>
            </a:r>
          </a:p>
          <a:p>
            <a:r>
              <a:rPr lang="ru-RU" dirty="0" smtClean="0"/>
              <a:t>2. Он</a:t>
            </a:r>
            <a:r>
              <a:rPr lang="ru-RU" baseline="0" dirty="0" smtClean="0"/>
              <a:t> понадобится за пределами вашего проекта, команды, </a:t>
            </a:r>
            <a:r>
              <a:rPr lang="ru-RU" baseline="0" dirty="0" err="1" smtClean="0"/>
              <a:t>солюшина</a:t>
            </a:r>
            <a:r>
              <a:rPr lang="ru-RU" baseline="0" dirty="0" smtClean="0"/>
              <a:t>.</a:t>
            </a:r>
            <a:endParaRPr lang="ru-RU" dirty="0" smtClean="0"/>
          </a:p>
          <a:p>
            <a:r>
              <a:rPr lang="ru-RU" dirty="0" smtClean="0"/>
              <a:t>Свои </a:t>
            </a:r>
            <a:r>
              <a:rPr lang="ru-RU" dirty="0"/>
              <a:t>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pPr/>
              <a:t>29</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pPr/>
              <a:t>30</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smtClean="0"/>
              <a:t>Решение, </a:t>
            </a:r>
            <a:r>
              <a:rPr lang="ru-RU" baseline="0" dirty="0" err="1" smtClean="0"/>
              <a:t>кторые</a:t>
            </a:r>
            <a:r>
              <a:rPr lang="ru-RU" baseline="0" dirty="0" smtClean="0"/>
              <a:t> мы обсудили очень трудно разбит </a:t>
            </a:r>
            <a:r>
              <a:rPr lang="ru-RU" baseline="0" dirty="0" err="1" smtClean="0"/>
              <a:t>ьна</a:t>
            </a:r>
            <a:r>
              <a:rPr lang="ru-RU" baseline="0" dirty="0" smtClean="0"/>
              <a:t> куски, </a:t>
            </a:r>
            <a:r>
              <a:rPr lang="ru-RU" baseline="0" dirty="0" err="1" smtClean="0"/>
              <a:t>декмопозировать</a:t>
            </a:r>
            <a:r>
              <a:rPr lang="ru-RU" baseline="0" dirty="0" smtClean="0"/>
              <a:t>.</a:t>
            </a:r>
            <a:br>
              <a:rPr lang="ru-RU" baseline="0" dirty="0" smtClean="0"/>
            </a:br>
            <a:r>
              <a:rPr lang="ru-RU" baseline="0" dirty="0" smtClean="0"/>
              <a:t>Однако всё-таки можно придумать такое решение (сдвинули, приписали)</a:t>
            </a:r>
            <a:br>
              <a:rPr lang="ru-RU" baseline="0" dirty="0" smtClean="0"/>
            </a:br>
            <a:r>
              <a:rPr lang="ru-RU" baseline="0" dirty="0" smtClean="0"/>
              <a:t>Особенно такое решение удачно потому, что за нас уже всё написано. Да ещё и на </a:t>
            </a:r>
            <a:r>
              <a:rPr lang="en-US" baseline="0" dirty="0" smtClean="0"/>
              <a:t>LINQ</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31</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Допустим, что у нас есть требование –</a:t>
            </a:r>
            <a:r>
              <a:rPr lang="ru-RU" baseline="0" dirty="0" smtClean="0"/>
              <a:t> сделать всё </a:t>
            </a:r>
            <a:r>
              <a:rPr lang="en-US" baseline="0" dirty="0" err="1" smtClean="0"/>
              <a:t>inplace</a:t>
            </a:r>
            <a:r>
              <a:rPr lang="ru-RU" baseline="0" dirty="0" smtClean="0"/>
              <a:t>, т.е. без выделения доп. памяти.</a:t>
            </a:r>
            <a:endParaRPr lang="ru-RU" dirty="0" smtClean="0"/>
          </a:p>
          <a:p>
            <a:r>
              <a:rPr lang="ru-RU" dirty="0" smtClean="0"/>
              <a:t>Спросить</a:t>
            </a:r>
            <a:r>
              <a:rPr lang="ru-RU" baseline="0" dirty="0" smtClean="0"/>
              <a:t> </a:t>
            </a:r>
            <a:r>
              <a:rPr lang="ru-RU" baseline="0" dirty="0"/>
              <a:t>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32</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33</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r>
              <a:rPr lang="en-US" baseline="0" dirty="0" smtClean="0"/>
              <a:t>.</a:t>
            </a:r>
            <a:endParaRPr lang="ru-RU" baseline="0" dirty="0" smtClean="0"/>
          </a:p>
          <a:p>
            <a:endParaRPr lang="ru-RU" baseline="0" dirty="0" smtClean="0"/>
          </a:p>
          <a:p>
            <a:r>
              <a:rPr lang="ru-RU" baseline="0" dirty="0" smtClean="0"/>
              <a:t>Обратите внимание!</a:t>
            </a:r>
            <a:br>
              <a:rPr lang="ru-RU" baseline="0" dirty="0" smtClean="0"/>
            </a:br>
            <a:r>
              <a:rPr lang="ru-RU" baseline="0" dirty="0" smtClean="0"/>
              <a:t>Решение через </a:t>
            </a:r>
            <a:r>
              <a:rPr lang="en-US" baseline="0" dirty="0" smtClean="0"/>
              <a:t>reverse</a:t>
            </a:r>
            <a:r>
              <a:rPr lang="ru-RU" baseline="0" dirty="0" smtClean="0"/>
              <a:t> не приходить с первого, второго и даже 10 раза в голову.</a:t>
            </a:r>
          </a:p>
          <a:p>
            <a:r>
              <a:rPr lang="ru-RU" baseline="0" dirty="0" smtClean="0"/>
              <a:t>Чтобы придумать решение такой несложной задачи, удовлетворяющее этим трём принципам, пришлось подумать.</a:t>
            </a:r>
          </a:p>
          <a:p>
            <a:r>
              <a:rPr lang="ru-RU" baseline="0" dirty="0" smtClean="0"/>
              <a:t>Если вы хотите писать код понятно, то знайте, что вам придётся писать, переписывать и переписывать снова.</a:t>
            </a:r>
          </a:p>
          <a:p>
            <a:r>
              <a:rPr lang="ru-RU" baseline="0" dirty="0" smtClean="0"/>
              <a:t>Единственный способ понять, действительно ли получится лучше, короче, понятнее – написать это.</a:t>
            </a:r>
          </a:p>
          <a:p>
            <a:r>
              <a:rPr lang="ru-RU" baseline="0" dirty="0" smtClean="0"/>
              <a:t>Не бойтесь экспериментировать.</a:t>
            </a:r>
          </a:p>
          <a:p>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pPr/>
              <a:t>34</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35</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r>
              <a:rPr lang="ru-RU" baseline="0" dirty="0" smtClean="0"/>
              <a:t>.</a:t>
            </a:r>
          </a:p>
          <a:p>
            <a:endParaRPr lang="ru-RU" baseline="0" dirty="0" smtClean="0"/>
          </a:p>
          <a:p>
            <a:r>
              <a:rPr lang="ru-RU" baseline="0" dirty="0" smtClean="0"/>
              <a:t>Конечно, мы рассматривали небольшие примеры. Может показаться, что компонуемость не самое важное качество кода – оно ведь почти не влияет на его понятность.</a:t>
            </a:r>
            <a:br>
              <a:rPr lang="ru-RU" baseline="0" dirty="0" smtClean="0"/>
            </a:br>
            <a:r>
              <a:rPr lang="ru-RU" baseline="0" dirty="0" smtClean="0"/>
              <a:t>На самом же деле умение разбить задачу на переиспользуемые самостоятельные модули – важное качество хорошего архитектора.</a:t>
            </a:r>
          </a:p>
          <a:p>
            <a:r>
              <a:rPr lang="ru-RU" baseline="0" dirty="0" smtClean="0"/>
              <a:t>В Контуре существует очень много разных команд. Но есть вещи, которые были написаны в нескольких командах или даже во всех.</a:t>
            </a:r>
          </a:p>
          <a:p>
            <a:r>
              <a:rPr lang="ru-RU" baseline="0" dirty="0" smtClean="0"/>
              <a:t>Теперь, когда мы осознали эту проблему, очень важно не только выделить уже написанные модули и </a:t>
            </a:r>
            <a:r>
              <a:rPr lang="ru-RU" baseline="0" dirty="0" err="1" smtClean="0"/>
              <a:t>переиспользовать</a:t>
            </a:r>
            <a:r>
              <a:rPr lang="ru-RU" baseline="0" dirty="0" smtClean="0"/>
              <a:t> их, но ещё и делится друг с другом новыми.</a:t>
            </a:r>
            <a:br>
              <a:rPr lang="ru-RU" baseline="0" dirty="0" smtClean="0"/>
            </a:br>
            <a:r>
              <a:rPr lang="ru-RU" baseline="0" dirty="0" smtClean="0"/>
              <a:t>Каждый из вас придёт в команду и будет решать какие-то настоящие задачи. Хорошо подумайте, а не стоит ли что-то в вашем решении, а может быть всё, выделить в отдельный модуль, библиотеку, сервис</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36</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 какие свойства чистого</a:t>
            </a:r>
            <a:r>
              <a:rPr lang="ru-RU" baseline="0" dirty="0" smtClean="0"/>
              <a:t> кода вы можете назвать? Чем отличается хороший код от плохого?</a:t>
            </a:r>
            <a:endParaRPr lang="ru-RU" dirty="0" smtClean="0"/>
          </a:p>
          <a:p>
            <a:endParaRPr lang="ru-RU" dirty="0" smtClean="0"/>
          </a:p>
          <a:p>
            <a:r>
              <a:rPr lang="ru-RU" dirty="0" smtClean="0"/>
              <a:t>Напоминаем</a:t>
            </a:r>
            <a:r>
              <a:rPr lang="ru-RU" baseline="0" dirty="0" smtClean="0"/>
              <a:t> </a:t>
            </a:r>
            <a:r>
              <a:rPr lang="ru-RU" baseline="0" dirty="0"/>
              <a:t>слайд из </a:t>
            </a:r>
            <a:r>
              <a:rPr lang="ru-RU" baseline="0" dirty="0" smtClean="0"/>
              <a:t>лекций</a:t>
            </a:r>
          </a:p>
          <a:p>
            <a:r>
              <a:rPr lang="ru-RU" b="1" dirty="0" smtClean="0"/>
              <a:t>Простота и понятность.</a:t>
            </a:r>
            <a:r>
              <a:rPr lang="ru-RU" dirty="0" smtClean="0"/>
              <a:t> Что в будущем инженер смог быстро разобраться и доработать компонент под изменившиеся требования.</a:t>
            </a:r>
          </a:p>
          <a:p>
            <a:r>
              <a:rPr lang="x-none" b="1" dirty="0" smtClean="0"/>
              <a:t>Корректность.</a:t>
            </a:r>
            <a:r>
              <a:rPr lang="x-none" dirty="0" smtClean="0"/>
              <a:t> Чтобы в будущем инженер своими правками случайно не сломал работоспособность системы.</a:t>
            </a:r>
          </a:p>
          <a:p>
            <a:r>
              <a:rPr lang="x-none" b="1" dirty="0" smtClean="0"/>
              <a:t>Расширяемость.</a:t>
            </a:r>
            <a:r>
              <a:rPr lang="x-none" dirty="0" smtClean="0"/>
              <a:t> Чтобы в будущем инженеру проще было вносить доработки под новые требования.</a:t>
            </a:r>
          </a:p>
          <a:p>
            <a:r>
              <a:rPr lang="x-none" b="1" dirty="0" smtClean="0"/>
              <a:t>Универсальность.</a:t>
            </a:r>
            <a:r>
              <a:rPr lang="x-none" dirty="0" smtClean="0"/>
              <a:t> Чтобы в будущем инженеру было проще использовать этот код в контексте другой задачи или проекта.</a:t>
            </a:r>
            <a:endParaRPr lang="ru-RU" dirty="0" smtClean="0"/>
          </a:p>
          <a:p>
            <a:endParaRPr lang="ru-RU" dirty="0" smtClean="0"/>
          </a:p>
          <a:p>
            <a:r>
              <a:rPr lang="en-US" dirty="0" smtClean="0"/>
              <a:t>//</a:t>
            </a:r>
            <a:r>
              <a:rPr lang="ru-RU" baseline="0" dirty="0" smtClean="0"/>
              <a:t> Корректность – насколько код способен сохранять работоспособность после правок других людей. </a:t>
            </a:r>
          </a:p>
        </p:txBody>
      </p:sp>
      <p:sp>
        <p:nvSpPr>
          <p:cNvPr id="4" name="Номер слайда 3"/>
          <p:cNvSpPr>
            <a:spLocks noGrp="1"/>
          </p:cNvSpPr>
          <p:nvPr>
            <p:ph type="sldNum" sz="quarter" idx="10"/>
          </p:nvPr>
        </p:nvSpPr>
        <p:spPr/>
        <p:txBody>
          <a:bodyPr/>
          <a:lstStyle/>
          <a:p>
            <a:fld id="{3BAECB10-9972-4830-A584-02C41DAFD45B}" type="slidenum">
              <a:rPr lang="ru-RU" smtClean="0"/>
              <a:pPr/>
              <a:t>3</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Постарайтесь выделить общие куски кода или функциональности и выделить их в переиспользуемые функции.</a:t>
            </a:r>
          </a:p>
          <a:p>
            <a:endParaRPr lang="ru-RU" dirty="0" smtClean="0"/>
          </a:p>
          <a:p>
            <a:r>
              <a:rPr lang="ru-RU" dirty="0" smtClean="0"/>
              <a:t>На самом деле вы уже писали решение почти такой же задачи.</a:t>
            </a:r>
            <a:r>
              <a:rPr lang="ru-RU" baseline="0" dirty="0" smtClean="0"/>
              <a:t> Ясно, что вы снова справитесь с смысловой частью.</a:t>
            </a:r>
          </a:p>
          <a:p>
            <a:r>
              <a:rPr lang="ru-RU" baseline="0" dirty="0" smtClean="0"/>
              <a:t>Ваша задача теперь не просо написать </a:t>
            </a:r>
            <a:r>
              <a:rPr lang="ru-RU" baseline="0" dirty="0" err="1" smtClean="0"/>
              <a:t>подсёт</a:t>
            </a:r>
            <a:r>
              <a:rPr lang="ru-RU" baseline="0" dirty="0" smtClean="0"/>
              <a:t> очередной контрольной суммы так, чтобы проходили тесты. Теперь вы должны применить те принципы, которые мы только что обсудили.</a:t>
            </a:r>
          </a:p>
          <a:p>
            <a:endParaRPr lang="ru-RU" dirty="0" smtClean="0"/>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39</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40</a:t>
            </a:fld>
            <a:endParaRPr lang="ru-RU"/>
          </a:p>
        </p:txBody>
      </p:sp>
    </p:spTree>
    <p:extLst>
      <p:ext uri="{BB962C8B-B14F-4D97-AF65-F5344CB8AC3E}">
        <p14:creationId xmlns:p14="http://schemas.microsoft.com/office/powerpoint/2010/main" val="480735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Что плохо?</a:t>
            </a:r>
            <a:br>
              <a:rPr lang="ru-RU" dirty="0" smtClean="0"/>
            </a:br>
            <a:r>
              <a:rPr lang="ru-RU" dirty="0" smtClean="0"/>
              <a:t>Стало</a:t>
            </a:r>
            <a:r>
              <a:rPr lang="ru-RU" baseline="0" dirty="0" smtClean="0"/>
              <a:t> лучше? Что?</a:t>
            </a:r>
          </a:p>
          <a:p>
            <a:r>
              <a:rPr lang="ru-RU" baseline="0" dirty="0" smtClean="0"/>
              <a:t>Смотрите, имена всё ещё корявые, но стало лучше.</a:t>
            </a:r>
            <a:endParaRPr lang="ru-RU" dirty="0" smtClean="0"/>
          </a:p>
        </p:txBody>
      </p:sp>
      <p:sp>
        <p:nvSpPr>
          <p:cNvPr id="4" name="Номер слайда 3"/>
          <p:cNvSpPr>
            <a:spLocks noGrp="1"/>
          </p:cNvSpPr>
          <p:nvPr>
            <p:ph type="sldNum" sz="quarter" idx="10"/>
          </p:nvPr>
        </p:nvSpPr>
        <p:spPr/>
        <p:txBody>
          <a:bodyPr/>
          <a:lstStyle/>
          <a:p>
            <a:fld id="{32510822-B256-415B-AC9F-45AE7E2A44F1}" type="slidenum">
              <a:rPr lang="ru-RU" smtClean="0"/>
              <a:pPr/>
              <a:t>43</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Открваем</a:t>
            </a:r>
            <a:r>
              <a:rPr lang="ru-RU" dirty="0" smtClean="0"/>
              <a:t> код.</a:t>
            </a:r>
            <a:r>
              <a:rPr lang="ru-RU" baseline="0" dirty="0" smtClean="0"/>
              <a:t> Смотрим</a:t>
            </a:r>
          </a:p>
          <a:p>
            <a:r>
              <a:rPr lang="ru-RU" baseline="0" dirty="0" smtClean="0"/>
              <a:t>Какие проблемы?</a:t>
            </a:r>
          </a:p>
          <a:p>
            <a:r>
              <a:rPr lang="ru-RU" baseline="0" dirty="0" smtClean="0"/>
              <a:t>Ага, снова скрыт поток данных, используем что-то, что нигде по близости </a:t>
            </a:r>
            <a:r>
              <a:rPr lang="ru-RU" baseline="0" dirty="0" err="1" smtClean="0"/>
              <a:t>необъявлено</a:t>
            </a:r>
            <a:r>
              <a:rPr lang="ru-RU" baseline="0" dirty="0" smtClean="0"/>
              <a:t> – статические поля.</a:t>
            </a:r>
          </a:p>
          <a:p>
            <a:endParaRPr lang="ru-RU" baseline="0" dirty="0" smtClean="0"/>
          </a:p>
          <a:p>
            <a:r>
              <a:rPr lang="ru-RU" baseline="0" dirty="0" smtClean="0"/>
              <a:t>Хорошо. А какие ещё проблемы могут возникнуть со статическими полями?</a:t>
            </a:r>
          </a:p>
          <a:p>
            <a:r>
              <a:rPr lang="ru-RU" dirty="0" smtClean="0"/>
              <a:t>Да, не</a:t>
            </a:r>
            <a:r>
              <a:rPr lang="ru-RU" baseline="0" dirty="0" smtClean="0"/>
              <a:t> будет работать в многопоточной среде.</a:t>
            </a:r>
          </a:p>
        </p:txBody>
      </p:sp>
      <p:sp>
        <p:nvSpPr>
          <p:cNvPr id="4" name="Номер слайда 3"/>
          <p:cNvSpPr>
            <a:spLocks noGrp="1"/>
          </p:cNvSpPr>
          <p:nvPr>
            <p:ph type="sldNum" sz="quarter" idx="10"/>
          </p:nvPr>
        </p:nvSpPr>
        <p:spPr/>
        <p:txBody>
          <a:bodyPr/>
          <a:lstStyle/>
          <a:p>
            <a:fld id="{32510822-B256-415B-AC9F-45AE7E2A44F1}" type="slidenum">
              <a:rPr lang="ru-RU" smtClean="0"/>
              <a:pPr/>
              <a:t>45</a:t>
            </a:fld>
            <a:endParaRPr lang="ru-RU"/>
          </a:p>
        </p:txBody>
      </p:sp>
    </p:spTree>
    <p:extLst>
      <p:ext uri="{BB962C8B-B14F-4D97-AF65-F5344CB8AC3E}">
        <p14:creationId xmlns:p14="http://schemas.microsoft.com/office/powerpoint/2010/main" val="2367058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Статические поля – ещё один маркер проблем в коде</a:t>
            </a:r>
            <a:endParaRPr lang="ru-RU" baseline="0" dirty="0" smtClean="0"/>
          </a:p>
          <a:p>
            <a:r>
              <a:rPr lang="ru-RU" baseline="0" dirty="0" smtClean="0"/>
              <a:t>На самом деле статические поля, по крайней мере не </a:t>
            </a:r>
            <a:r>
              <a:rPr lang="en-US" baseline="0" dirty="0" err="1" smtClean="0"/>
              <a:t>readonly</a:t>
            </a:r>
            <a:r>
              <a:rPr lang="ru-RU" baseline="0" dirty="0" smtClean="0"/>
              <a:t> поля, сразу цепляют взгляд опытного </a:t>
            </a:r>
            <a:r>
              <a:rPr lang="ru-RU" baseline="0" dirty="0" err="1" smtClean="0"/>
              <a:t>ревьювера</a:t>
            </a:r>
            <a:r>
              <a:rPr lang="ru-RU" baseline="0" dirty="0" smtClean="0"/>
              <a:t> и как мы видели из примера не зря.</a:t>
            </a:r>
            <a:endParaRPr lang="ru-RU" dirty="0" smtClean="0"/>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46</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Кто</a:t>
            </a:r>
            <a:r>
              <a:rPr lang="ru-RU" baseline="0" dirty="0" smtClean="0"/>
              <a:t> не играл в тетрис и не знает, как он устроен?</a:t>
            </a:r>
            <a:endParaRPr lang="en-US" dirty="0" smtClean="0"/>
          </a:p>
          <a:p>
            <a:r>
              <a:rPr lang="ru-RU" dirty="0" smtClean="0"/>
              <a:t>Как </a:t>
            </a:r>
            <a:r>
              <a:rPr lang="ru-RU" dirty="0"/>
              <a:t>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47</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smtClean="0"/>
              <a:t>То же что вы сказали? Нет? Да</a:t>
            </a:r>
            <a:r>
              <a:rPr lang="ru-RU" baseline="0" smtClean="0"/>
              <a:t>? Непонятно7</a:t>
            </a:r>
            <a:endParaRPr lang="ru-RU" baseline="0" dirty="0"/>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48</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Вот</a:t>
            </a:r>
            <a:r>
              <a:rPr lang="ru-RU" baseline="0" dirty="0" smtClean="0"/>
              <a:t> </a:t>
            </a:r>
            <a:r>
              <a:rPr lang="ru-RU" baseline="0" dirty="0"/>
              <a:t>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118776"/>
                </a:solidFill>
              </a:rPr>
              <a:t>// </a:t>
            </a:r>
            <a:r>
              <a:rPr lang="ru-RU" baseline="0" dirty="0" smtClean="0">
                <a:solidFill>
                  <a:srgbClr val="118776"/>
                </a:solidFill>
              </a:rPr>
              <a:t>На это слайде есть ошибка, такая же как в предыдущей версии кода. На следующем слайде её нет.</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50</a:t>
            </a:fld>
            <a:endParaRPr lang="ru-RU"/>
          </a:p>
        </p:txBody>
      </p:sp>
    </p:spTree>
    <p:extLst>
      <p:ext uri="{BB962C8B-B14F-4D97-AF65-F5344CB8AC3E}">
        <p14:creationId xmlns:p14="http://schemas.microsoft.com/office/powerpoint/2010/main" val="32137848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Вот</a:t>
            </a:r>
            <a:r>
              <a:rPr lang="ru-RU" baseline="0" dirty="0" smtClean="0"/>
              <a:t> </a:t>
            </a:r>
            <a:r>
              <a:rPr lang="ru-RU" baseline="0" dirty="0"/>
              <a:t>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en-US"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pPr/>
              <a:t>51</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52</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Аккуратное </a:t>
            </a:r>
            <a:r>
              <a:rPr lang="ru-RU" dirty="0" err="1" smtClean="0"/>
              <a:t>формативароние</a:t>
            </a:r>
            <a:endParaRPr lang="ru-RU" dirty="0" smtClean="0"/>
          </a:p>
          <a:p>
            <a:pPr>
              <a:buFontTx/>
              <a:buChar char="-"/>
            </a:pPr>
            <a:r>
              <a:rPr lang="ru-RU" baseline="0" dirty="0" smtClean="0"/>
              <a:t> Везде или </a:t>
            </a:r>
            <a:r>
              <a:rPr lang="ru-RU" baseline="0" dirty="0" err="1" smtClean="0"/>
              <a:t>табы</a:t>
            </a:r>
            <a:r>
              <a:rPr lang="ru-RU" baseline="0" dirty="0" smtClean="0"/>
              <a:t>, </a:t>
            </a:r>
            <a:r>
              <a:rPr lang="ru-RU" baseline="0" dirty="0" err="1" smtClean="0"/>
              <a:t>или</a:t>
            </a:r>
            <a:r>
              <a:rPr lang="ru-RU" baseline="0" dirty="0" smtClean="0"/>
              <a:t> пробелы</a:t>
            </a:r>
            <a:br>
              <a:rPr lang="ru-RU" baseline="0" dirty="0" smtClean="0"/>
            </a:br>
            <a:r>
              <a:rPr lang="ru-RU" baseline="0" dirty="0" smtClean="0"/>
              <a:t>- Все скобки </a:t>
            </a:r>
            <a:r>
              <a:rPr lang="ru-RU" baseline="0" dirty="0" err="1" smtClean="0"/>
              <a:t>расставленны</a:t>
            </a:r>
            <a:r>
              <a:rPr lang="ru-RU" baseline="0" dirty="0" smtClean="0"/>
              <a:t> одинаково (или в новой строке или по-египетски)</a:t>
            </a:r>
          </a:p>
          <a:p>
            <a:pPr>
              <a:buFontTx/>
              <a:buChar char="-"/>
            </a:pPr>
            <a:r>
              <a:rPr lang="ru-RU" baseline="0" dirty="0" smtClean="0"/>
              <a:t> Не слишком длинные строчки</a:t>
            </a:r>
          </a:p>
          <a:p>
            <a:pPr>
              <a:buFontTx/>
              <a:buNone/>
            </a:pPr>
            <a:endParaRPr lang="ru-RU" baseline="0" dirty="0" smtClean="0"/>
          </a:p>
          <a:p>
            <a:pPr>
              <a:buFontTx/>
              <a:buNone/>
            </a:pPr>
            <a:r>
              <a:rPr lang="ru-RU" dirty="0" smtClean="0"/>
              <a:t>Соответствие принятому (в команде или в </a:t>
            </a:r>
            <a:r>
              <a:rPr lang="ru-RU" dirty="0" err="1" smtClean="0"/>
              <a:t>комьюнити</a:t>
            </a:r>
            <a:r>
              <a:rPr lang="ru-RU" dirty="0" smtClean="0"/>
              <a:t>) стилю оформления кода</a:t>
            </a:r>
          </a:p>
          <a:p>
            <a:pPr>
              <a:buFontTx/>
              <a:buNone/>
            </a:pPr>
            <a:r>
              <a:rPr lang="ru-RU" dirty="0" smtClean="0"/>
              <a:t>Некоторые</a:t>
            </a:r>
            <a:r>
              <a:rPr lang="ru-RU" baseline="0" dirty="0" smtClean="0"/>
              <a:t> правила могут отличаться от проекта к проекту, но в рамках одного проекта должны соблюдаться всеми</a:t>
            </a:r>
          </a:p>
          <a:p>
            <a:pPr>
              <a:buFontTx/>
              <a:buNone/>
            </a:pPr>
            <a:endParaRPr lang="ru-RU" baseline="0" dirty="0" smtClean="0"/>
          </a:p>
          <a:p>
            <a:pPr>
              <a:buFontTx/>
              <a:buNone/>
            </a:pP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4</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53</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r>
              <a:rPr lang="ru-RU" baseline="0" dirty="0" smtClean="0"/>
              <a:t>.</a:t>
            </a:r>
            <a:endParaRPr lang="en-US" baseline="0" dirty="0" smtClean="0"/>
          </a:p>
          <a:p>
            <a:endParaRPr lang="ru-RU" baseline="0" dirty="0" smtClean="0"/>
          </a:p>
          <a:p>
            <a:r>
              <a:rPr lang="ru-RU" baseline="0" dirty="0" smtClean="0"/>
              <a:t>К тому куску кода не было претензий, не видно ярко выраженных проблем. Однако, можно хорошо подумать и написать вот так. Гораздо более понятно.</a:t>
            </a:r>
          </a:p>
          <a:p>
            <a:r>
              <a:rPr lang="ru-RU" baseline="0" dirty="0" smtClean="0"/>
              <a:t>В отличии от переворота батонов здесь  не нужно озарения – просто аккуратно </a:t>
            </a:r>
            <a:r>
              <a:rPr lang="ru-RU" baseline="0" dirty="0" err="1" smtClean="0"/>
              <a:t>записат</a:t>
            </a:r>
            <a:r>
              <a:rPr lang="ru-RU" baseline="0" dirty="0" smtClean="0"/>
              <a:t>/рассказать, как происходит сравнение, а потом так же аккуратно переписать на код</a:t>
            </a:r>
          </a:p>
          <a:p>
            <a:endParaRPr lang="en-US" baseline="0" dirty="0" smtClean="0"/>
          </a:p>
          <a:p>
            <a:r>
              <a:rPr lang="ru-RU" baseline="0" dirty="0" smtClean="0"/>
              <a:t>Интересно, что код стал лучше, но медленнее.</a:t>
            </a:r>
            <a:br>
              <a:rPr lang="ru-RU" baseline="0" dirty="0" smtClean="0"/>
            </a:br>
            <a:r>
              <a:rPr lang="ru-RU" baseline="0" dirty="0" smtClean="0"/>
              <a:t>Предыдущий вариант сравнения был написан так, чтобы работать максимально быстро.</a:t>
            </a:r>
          </a:p>
          <a:p>
            <a:r>
              <a:rPr lang="ru-RU" baseline="0" dirty="0" smtClean="0"/>
              <a:t>Обычно, быстрый код выглядит </a:t>
            </a:r>
            <a:r>
              <a:rPr lang="ru-RU" baseline="0" dirty="0" err="1" smtClean="0"/>
              <a:t>неочень</a:t>
            </a:r>
            <a:r>
              <a:rPr lang="ru-RU" baseline="0" dirty="0" smtClean="0"/>
              <a:t> понятно, а понятный работает </a:t>
            </a:r>
            <a:r>
              <a:rPr lang="ru-RU" baseline="0" dirty="0" err="1" smtClean="0"/>
              <a:t>неочень</a:t>
            </a:r>
            <a:r>
              <a:rPr lang="ru-RU" baseline="0" dirty="0" smtClean="0"/>
              <a:t> быстро. Нужно думать, то важнее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55</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Есть</a:t>
            </a:r>
            <a:r>
              <a:rPr lang="ru-RU" baseline="0" dirty="0" smtClean="0"/>
              <a:t> два решения</a:t>
            </a:r>
            <a:br>
              <a:rPr lang="ru-RU" baseline="0" dirty="0" smtClean="0"/>
            </a:br>
            <a:r>
              <a:rPr lang="ru-RU" baseline="0" dirty="0" smtClean="0"/>
              <a:t>Отличие </a:t>
            </a:r>
            <a:r>
              <a:rPr lang="en-US" baseline="0" dirty="0" smtClean="0"/>
              <a:t>Solved </a:t>
            </a:r>
            <a:r>
              <a:rPr lang="ru-RU" baseline="0" dirty="0" smtClean="0"/>
              <a:t>от </a:t>
            </a:r>
            <a:r>
              <a:rPr lang="en-US" baseline="0" dirty="0" smtClean="0"/>
              <a:t>Solved2</a:t>
            </a:r>
            <a:r>
              <a:rPr lang="ru-RU" baseline="0" dirty="0" smtClean="0"/>
              <a:t>:</a:t>
            </a:r>
          </a:p>
          <a:p>
            <a:r>
              <a:rPr lang="ru-RU" baseline="0" dirty="0" smtClean="0"/>
              <a:t>В </a:t>
            </a:r>
            <a:r>
              <a:rPr lang="en-US" baseline="0" dirty="0" smtClean="0"/>
              <a:t>Solved </a:t>
            </a:r>
            <a:r>
              <a:rPr lang="ru-RU" baseline="0" dirty="0" smtClean="0"/>
              <a:t>используются только те структуры, которые уже были.</a:t>
            </a:r>
          </a:p>
          <a:p>
            <a:r>
              <a:rPr lang="ru-RU" baseline="0" dirty="0" smtClean="0"/>
              <a:t>В </a:t>
            </a:r>
            <a:r>
              <a:rPr lang="en-US" baseline="0" dirty="0" smtClean="0"/>
              <a:t>Solved2</a:t>
            </a:r>
            <a:r>
              <a:rPr lang="ru-RU" baseline="0" dirty="0" smtClean="0"/>
              <a:t> введена новая структура </a:t>
            </a:r>
            <a:r>
              <a:rPr lang="en-US" baseline="0" dirty="0" err="1" smtClean="0"/>
              <a:t>ChessMove</a:t>
            </a:r>
            <a:endParaRPr lang="en-US" baseline="0" dirty="0" smtClean="0"/>
          </a:p>
          <a:p>
            <a:endParaRPr lang="en-US" baseline="0" dirty="0" smtClean="0"/>
          </a:p>
          <a:p>
            <a:r>
              <a:rPr lang="ru-RU" baseline="0" dirty="0" smtClean="0"/>
              <a:t>В </a:t>
            </a:r>
            <a:r>
              <a:rPr lang="en-US" baseline="0" dirty="0" smtClean="0"/>
              <a:t>Solved </a:t>
            </a:r>
            <a:r>
              <a:rPr lang="ru-RU" baseline="0" dirty="0" smtClean="0"/>
              <a:t>использован другой синтаксис </a:t>
            </a:r>
            <a:r>
              <a:rPr lang="en-US" baseline="0" dirty="0" smtClean="0"/>
              <a:t>LINQ</a:t>
            </a:r>
            <a:r>
              <a:rPr lang="ru-RU" baseline="0" dirty="0" smtClean="0"/>
              <a:t>, он заменяет </a:t>
            </a:r>
            <a:r>
              <a:rPr lang="en-US" baseline="0" dirty="0" err="1" smtClean="0"/>
              <a:t>SelectMany</a:t>
            </a:r>
            <a:r>
              <a:rPr lang="en-US" baseline="0" dirty="0" smtClean="0"/>
              <a:t>. </a:t>
            </a:r>
            <a:r>
              <a:rPr lang="ru-RU" baseline="0" dirty="0" smtClean="0"/>
              <a:t>Редко, но иногда такой синтаксис всё-таки выглядит понятнее и менее громоздко.</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59</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60</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61</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62</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ru-RU" dirty="0" smtClean="0"/>
          </a:p>
          <a:p>
            <a:r>
              <a:rPr lang="ru-RU" dirty="0" smtClean="0"/>
              <a:t>А точнее</a:t>
            </a:r>
            <a:r>
              <a:rPr lang="ru-RU" baseline="0" dirty="0" smtClean="0"/>
              <a:t> так. Первый месяц ты следишь за собой, а потом следуешь до конца жизни и не только в программировании </a:t>
            </a:r>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63</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Есть какие-то минимальные требование, которые нужно соблюдать. Скорее всего про эти самые минимальные вещи вам говорили с первого</a:t>
            </a:r>
            <a:r>
              <a:rPr lang="ru-RU" baseline="0" dirty="0" smtClean="0"/>
              <a:t> дня обучения программированию.</a:t>
            </a:r>
            <a:br>
              <a:rPr lang="ru-RU" baseline="0" dirty="0" smtClean="0"/>
            </a:br>
            <a:r>
              <a:rPr lang="ru-RU" dirty="0" smtClean="0"/>
              <a:t>Это аккуратное форматирование, соблюдение</a:t>
            </a:r>
            <a:r>
              <a:rPr lang="ru-RU" baseline="0" dirty="0" smtClean="0"/>
              <a:t> </a:t>
            </a:r>
            <a:r>
              <a:rPr lang="ru-RU" baseline="0" dirty="0" err="1" smtClean="0"/>
              <a:t>кодстайла</a:t>
            </a:r>
            <a:r>
              <a:rPr lang="ru-RU" baseline="0" dirty="0" smtClean="0"/>
              <a:t>, понятные </a:t>
            </a:r>
            <a:r>
              <a:rPr lang="ru-RU" baseline="0" dirty="0" err="1" smtClean="0"/>
              <a:t>именна</a:t>
            </a:r>
            <a:r>
              <a:rPr lang="ru-RU" baseline="0" dirty="0" smtClean="0"/>
              <a:t>.</a:t>
            </a:r>
          </a:p>
          <a:p>
            <a:r>
              <a:rPr lang="ru-RU" baseline="0" dirty="0" smtClean="0"/>
              <a:t>Невозможно научиться чему-то, если не закреплять новые знания на практике, так что начнём с того, что в</a:t>
            </a:r>
            <a:r>
              <a:rPr lang="ru-RU" dirty="0" smtClean="0"/>
              <a:t>ведём базовые правила в </a:t>
            </a:r>
            <a:r>
              <a:rPr lang="en-US" dirty="0" err="1" smtClean="0"/>
              <a:t>codestyle</a:t>
            </a:r>
            <a:r>
              <a:rPr lang="ru-RU" dirty="0" smtClean="0"/>
              <a:t>. </a:t>
            </a:r>
            <a:r>
              <a:rPr lang="ru-RU" baseline="0" dirty="0" smtClean="0"/>
              <a:t>В течение всего</a:t>
            </a:r>
            <a:r>
              <a:rPr lang="en-US" baseline="0" dirty="0" smtClean="0"/>
              <a:t> </a:t>
            </a:r>
            <a:r>
              <a:rPr lang="ru-RU" baseline="0" dirty="0" err="1" smtClean="0"/>
              <a:t>креш</a:t>
            </a:r>
            <a:r>
              <a:rPr lang="ru-RU" baseline="0" dirty="0" smtClean="0"/>
              <a:t>-курса они должны соблюдаться.</a:t>
            </a:r>
            <a:endParaRPr lang="en-US" baseline="0" dirty="0" smtClean="0"/>
          </a:p>
          <a:p>
            <a:endParaRPr lang="en-US" baseline="0" dirty="0" smtClean="0"/>
          </a:p>
          <a:p>
            <a:r>
              <a:rPr lang="en-US" baseline="0" dirty="0" err="1" smtClean="0"/>
              <a:t>var</a:t>
            </a:r>
            <a:r>
              <a:rPr lang="en-US" baseline="0" dirty="0" smtClean="0"/>
              <a:t> </a:t>
            </a:r>
            <a:r>
              <a:rPr lang="ru-RU" baseline="0" dirty="0" smtClean="0"/>
              <a:t>везде, где это возможно, в том числе для счётчиков в циклах</a:t>
            </a:r>
          </a:p>
          <a:p>
            <a:r>
              <a:rPr lang="ru-RU" baseline="0" dirty="0" smtClean="0"/>
              <a:t>Классы и функции с большой буквы, в том числе приватные</a:t>
            </a:r>
          </a:p>
          <a:p>
            <a:r>
              <a:rPr lang="ru-RU" baseline="0" dirty="0" smtClean="0"/>
              <a:t>Длина строки – не больше 130 символов</a:t>
            </a:r>
          </a:p>
          <a:p>
            <a:r>
              <a:rPr lang="ru-RU" baseline="0" dirty="0" smtClean="0"/>
              <a:t>Функция не больше одного экрана.</a:t>
            </a:r>
          </a:p>
          <a:p>
            <a:r>
              <a:rPr lang="ru-RU" baseline="0" dirty="0" smtClean="0"/>
              <a:t>Ещё может что-нибудь?</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Что такое </a:t>
            </a:r>
            <a:r>
              <a:rPr lang="en-US" dirty="0" smtClean="0"/>
              <a:t>SRP?</a:t>
            </a:r>
            <a:endParaRPr lang="ru-RU" dirty="0" smtClean="0"/>
          </a:p>
          <a:p>
            <a:endParaRPr lang="ru-RU" dirty="0" smtClean="0"/>
          </a:p>
          <a:p>
            <a:r>
              <a:rPr lang="ru-RU" dirty="0" smtClean="0"/>
              <a:t>Для</a:t>
            </a:r>
            <a:r>
              <a:rPr lang="ru-RU" baseline="0" dirty="0" smtClean="0"/>
              <a:t> обобщение в формулировке используется слово «модуль»</a:t>
            </a:r>
            <a:br>
              <a:rPr lang="ru-RU" baseline="0" dirty="0" smtClean="0"/>
            </a:br>
            <a:r>
              <a:rPr lang="ru-RU" baseline="0" dirty="0" smtClean="0"/>
              <a:t>А что может выступать в качестве модуля?</a:t>
            </a:r>
          </a:p>
          <a:p>
            <a:endParaRPr lang="ru-RU" baseline="0" dirty="0" smtClean="0"/>
          </a:p>
          <a:p>
            <a:r>
              <a:rPr lang="ru-RU" baseline="0" dirty="0" smtClean="0"/>
              <a:t>Как </a:t>
            </a:r>
            <a:r>
              <a:rPr lang="en-US" baseline="0" dirty="0" smtClean="0"/>
              <a:t>SRP</a:t>
            </a:r>
            <a:r>
              <a:rPr lang="ru-RU" baseline="0" dirty="0" smtClean="0"/>
              <a:t> влияет на работу в команде?</a:t>
            </a:r>
            <a:br>
              <a:rPr lang="ru-RU" baseline="0" dirty="0" smtClean="0"/>
            </a:br>
            <a:r>
              <a:rPr lang="ru-RU" baseline="0" dirty="0" smtClean="0"/>
              <a:t>- распределение модулей по ответственным</a:t>
            </a:r>
          </a:p>
          <a:p>
            <a:r>
              <a:rPr lang="ru-RU" baseline="0" dirty="0" smtClean="0"/>
              <a:t>- </a:t>
            </a:r>
            <a:r>
              <a:rPr lang="ru-RU" dirty="0" smtClean="0"/>
              <a:t>конфликты при </a:t>
            </a:r>
            <a:r>
              <a:rPr lang="en-US" dirty="0" smtClean="0"/>
              <a:t>merge </a:t>
            </a:r>
            <a:r>
              <a:rPr lang="ru-RU" dirty="0" smtClean="0"/>
              <a:t>в </a:t>
            </a:r>
            <a:r>
              <a:rPr lang="en-US" dirty="0" smtClean="0"/>
              <a:t>VCS</a:t>
            </a:r>
            <a:r>
              <a:rPr lang="ru-RU" dirty="0" smtClean="0"/>
              <a:t> – их должно быть гораздо меньше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Кто</a:t>
            </a:r>
            <a:r>
              <a:rPr lang="ru-RU" baseline="0" dirty="0" smtClean="0"/>
              <a:t> з</a:t>
            </a:r>
            <a:r>
              <a:rPr lang="ru-RU" dirty="0" smtClean="0"/>
              <a:t>нает, что такое</a:t>
            </a:r>
            <a:r>
              <a:rPr lang="ru-RU" baseline="0" dirty="0" smtClean="0"/>
              <a:t> контрольное число и какое оно имеет отношение к рисункам на слайде?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Напишите</a:t>
            </a:r>
            <a:r>
              <a:rPr lang="ru-RU" baseline="0" dirty="0" smtClean="0"/>
              <a:t>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Реализуйте сами алгоритм контрольного числа для </a:t>
            </a:r>
            <a:r>
              <a:rPr lang="en-US" baseline="0" dirty="0" smtClean="0"/>
              <a:t>UPC</a:t>
            </a:r>
            <a:endParaRPr lang="ru-RU" baseline="0" dirty="0" smtClean="0"/>
          </a:p>
        </p:txBody>
      </p:sp>
      <p:sp>
        <p:nvSpPr>
          <p:cNvPr id="4" name="Номер слайда 3"/>
          <p:cNvSpPr>
            <a:spLocks noGrp="1"/>
          </p:cNvSpPr>
          <p:nvPr>
            <p:ph type="sldNum" sz="quarter" idx="10"/>
          </p:nvPr>
        </p:nvSpPr>
        <p:spPr/>
        <p:txBody>
          <a:bodyPr/>
          <a:lstStyle/>
          <a:p>
            <a:fld id="{32510822-B256-415B-AC9F-45AE7E2A44F1}" type="slidenum">
              <a:rPr lang="ru-RU" smtClean="0"/>
              <a:pPr/>
              <a:t>11</a:t>
            </a:fld>
            <a:endParaRPr lang="ru-RU"/>
          </a:p>
        </p:txBody>
      </p:sp>
    </p:spTree>
    <p:extLst>
      <p:ext uri="{BB962C8B-B14F-4D97-AF65-F5344CB8AC3E}">
        <p14:creationId xmlns:p14="http://schemas.microsoft.com/office/powerpoint/2010/main" val="2133704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sharper/clean-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ithub.com/kontur-courses/d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3"/>
              </a:rPr>
              <a:t>https://github.com/</a:t>
            </a:r>
            <a:r>
              <a:rPr lang="en-US" dirty="0">
                <a:hlinkClick r:id="rId4"/>
              </a:rPr>
              <a:t>kontur-courses</a:t>
            </a:r>
            <a:r>
              <a:rPr lang="en-US" dirty="0">
                <a:hlinkClick r:id="rId3"/>
              </a:rPr>
              <a:t>/</a:t>
            </a:r>
            <a:r>
              <a:rPr lang="en-US" b="1" dirty="0">
                <a:hlinkClick r:id="rId3"/>
              </a:rPr>
              <a:t>clean-code</a:t>
            </a:r>
            <a:endParaRPr lang="en-US" b="1" dirty="0"/>
          </a:p>
          <a:p>
            <a:endParaRPr lang="en-US" dirty="0"/>
          </a:p>
        </p:txBody>
      </p:sp>
      <p:pic>
        <p:nvPicPr>
          <p:cNvPr id="5" name="Рисунок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Реализуйте алгоритм расчета контрольного числа для </a:t>
            </a:r>
            <a:r>
              <a:rPr lang="en-US" sz="2800" dirty="0" smtClean="0">
                <a:latin typeface="+mn-lt"/>
              </a:rPr>
              <a:t>UPC</a:t>
            </a:r>
            <a:r>
              <a:rPr lang="ru-RU" sz="2800" dirty="0" smtClean="0">
                <a:latin typeface="+mn-lt"/>
              </a:rPr>
              <a:t>: </a:t>
            </a:r>
            <a:r>
              <a:rPr lang="en-US" sz="2800" dirty="0" err="1" smtClean="0">
                <a:solidFill>
                  <a:srgbClr val="C00000"/>
                </a:solidFill>
                <a:latin typeface="+mn-lt"/>
              </a:rPr>
              <a:t>ControlDigit</a:t>
            </a:r>
            <a:r>
              <a:rPr lang="ru-RU" sz="2800" dirty="0" smtClean="0">
                <a:solidFill>
                  <a:srgbClr val="C00000"/>
                </a:solidFill>
                <a:latin typeface="+mn-lt"/>
              </a:rPr>
              <a:t>/</a:t>
            </a:r>
            <a:r>
              <a:rPr lang="en-US" sz="2800" dirty="0" err="1" smtClean="0">
                <a:solidFill>
                  <a:srgbClr val="C00000"/>
                </a:solidFill>
                <a:latin typeface="+mn-lt"/>
              </a:rPr>
              <a:t>Upc</a:t>
            </a:r>
            <a:r>
              <a:rPr lang="en-US" sz="2800" dirty="0" smtClean="0">
                <a:solidFill>
                  <a:srgbClr val="C00000"/>
                </a:solidFill>
                <a:latin typeface="+mn-lt"/>
              </a:rPr>
              <a:t>/</a:t>
            </a:r>
            <a:endParaRPr lang="en-US" sz="2800" dirty="0">
              <a:solidFill>
                <a:srgbClr val="C00000"/>
              </a:solidFill>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93784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551384" y="1529814"/>
            <a:ext cx="5616624" cy="5178035"/>
          </a:xfrm>
        </p:spPr>
        <p:txBody>
          <a:bodyPr>
            <a:normAutofit lnSpcReduction="10000"/>
          </a:bodyPr>
          <a:lstStyle/>
          <a:p>
            <a:pPr marL="514350" indent="-514350">
              <a:buFont typeface="+mj-lt"/>
              <a:buAutoNum type="arabicPeriod"/>
            </a:pPr>
            <a:r>
              <a:rPr lang="ru-RU" sz="2200" dirty="0" smtClean="0">
                <a:latin typeface="+mn-lt"/>
              </a:rPr>
              <a:t>Цифры на нечетных позициях умножаются на 3 и суммируются, чётные прибавляются как есть.</a:t>
            </a:r>
            <a:br>
              <a:rPr lang="ru-RU" sz="2200" dirty="0" smtClean="0">
                <a:latin typeface="+mn-lt"/>
              </a:rPr>
            </a:br>
            <a:endParaRPr lang="ru-RU" sz="2200" dirty="0" smtClean="0">
              <a:latin typeface="+mn-lt"/>
            </a:endParaRPr>
          </a:p>
          <a:p>
            <a:pPr marL="514350" indent="-514350">
              <a:buFont typeface="+mj-lt"/>
              <a:buAutoNum type="arabicPeriod"/>
            </a:pPr>
            <a:endParaRPr lang="en-US" sz="2200" dirty="0" smtClean="0">
              <a:latin typeface="+mn-lt"/>
            </a:endParaRPr>
          </a:p>
          <a:p>
            <a:pPr marL="514350" indent="-514350">
              <a:buFont typeface="+mj-lt"/>
              <a:buAutoNum type="arabicPeriod"/>
            </a:pPr>
            <a:r>
              <a:rPr lang="ru-RU" sz="2200" dirty="0" smtClean="0">
                <a:latin typeface="+mn-lt"/>
              </a:rPr>
              <a:t>К результату первого шага прибавляются цифры четных позиций</a:t>
            </a:r>
            <a:br>
              <a:rPr lang="ru-RU" sz="2200" dirty="0" smtClean="0">
                <a:latin typeface="+mn-lt"/>
              </a:rPr>
            </a:br>
            <a:endParaRPr lang="ru-RU" sz="2200" dirty="0" smtClean="0">
              <a:latin typeface="+mn-lt"/>
            </a:endParaRPr>
          </a:p>
          <a:p>
            <a:pPr marL="514350" indent="-514350">
              <a:buFont typeface="+mj-lt"/>
              <a:buAutoNum type="arabicPeriod"/>
            </a:pPr>
            <a:endParaRPr lang="ru-RU" sz="2200" dirty="0">
              <a:latin typeface="+mn-lt"/>
            </a:endParaRPr>
          </a:p>
          <a:p>
            <a:pPr marL="514350" indent="-514350">
              <a:buFont typeface="+mj-lt"/>
              <a:buAutoNum type="arabicPeriod"/>
            </a:pPr>
            <a:r>
              <a:rPr lang="ru-RU" sz="2200" dirty="0" smtClean="0">
                <a:latin typeface="+mn-lt"/>
              </a:rPr>
              <a:t>Считается остаток от деления на 10, результат назовем </a:t>
            </a:r>
            <a:r>
              <a:rPr lang="en-US" sz="2200" dirty="0" smtClean="0">
                <a:latin typeface="+mn-lt"/>
              </a:rPr>
              <a:t>M</a:t>
            </a:r>
          </a:p>
          <a:p>
            <a:pPr marL="742921" lvl="1" indent="-342900"/>
            <a:r>
              <a:rPr lang="ru-RU" sz="2200" dirty="0" smtClean="0">
                <a:latin typeface="+mn-lt"/>
              </a:rPr>
              <a:t>  	Если </a:t>
            </a:r>
            <a:r>
              <a:rPr lang="en-US" sz="2200" dirty="0" smtClean="0">
                <a:latin typeface="+mn-lt"/>
              </a:rPr>
              <a:t>M </a:t>
            </a:r>
            <a:r>
              <a:rPr lang="ru-RU" sz="2200" dirty="0" smtClean="0">
                <a:latin typeface="+mn-lt"/>
              </a:rPr>
              <a:t>= ноль, то результат 0</a:t>
            </a:r>
          </a:p>
          <a:p>
            <a:pPr marL="742921" lvl="1" indent="-342900"/>
            <a:r>
              <a:rPr lang="ru-RU" sz="2200" dirty="0">
                <a:latin typeface="+mn-lt"/>
              </a:rPr>
              <a:t> </a:t>
            </a:r>
            <a:r>
              <a:rPr lang="ru-RU" sz="2200" dirty="0" smtClean="0">
                <a:latin typeface="+mn-lt"/>
              </a:rPr>
              <a:t> </a:t>
            </a:r>
            <a:r>
              <a:rPr lang="ru-RU" sz="2200" dirty="0">
                <a:latin typeface="+mn-lt"/>
              </a:rPr>
              <a:t>	</a:t>
            </a:r>
            <a:r>
              <a:rPr lang="ru-RU" sz="2200" dirty="0" smtClean="0">
                <a:latin typeface="+mn-lt"/>
              </a:rPr>
              <a:t>Иначе результат 10 - М</a:t>
            </a:r>
            <a:endParaRPr lang="en-US" sz="2200" dirty="0" smtClean="0">
              <a:latin typeface="+mn-lt"/>
            </a:endParaRPr>
          </a:p>
          <a:p>
            <a:pPr marL="0" indent="0">
              <a:buNone/>
            </a:pPr>
            <a:endParaRPr lang="en-US" sz="22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160" y="161857"/>
            <a:ext cx="2870101" cy="1179582"/>
          </a:xfrm>
          <a:prstGeom prst="rect">
            <a:avLst/>
          </a:prstGeom>
        </p:spPr>
      </p:pic>
      <p:sp>
        <p:nvSpPr>
          <p:cNvPr id="6" name="Объект 1"/>
          <p:cNvSpPr txBox="1">
            <a:spLocks/>
          </p:cNvSpPr>
          <p:nvPr/>
        </p:nvSpPr>
        <p:spPr>
          <a:xfrm>
            <a:off x="6198902" y="1529814"/>
            <a:ext cx="5544616" cy="4679951"/>
          </a:xfrm>
          <a:prstGeom prst="rect">
            <a:avLst/>
          </a:prstGeom>
        </p:spPr>
        <p:txBody>
          <a:bodyPr vert="horz" lIns="91440" tIns="45720" rIns="91440" bIns="45720" rtlCol="0">
            <a:noAutofit/>
          </a:bodyPr>
          <a:lst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100" dirty="0" smtClean="0">
                <a:latin typeface="Consolas" panose="020B0609020204030204" pitchFamily="49" charset="0"/>
              </a:rPr>
              <a:t>03600029145</a:t>
            </a:r>
          </a:p>
          <a:p>
            <a:pPr marL="0" indent="0">
              <a:buFont typeface="Arial" panose="020B0604020202020204" pitchFamily="34" charset="0"/>
              <a:buNone/>
            </a:pPr>
            <a:r>
              <a:rPr lang="ru-RU" sz="2100" dirty="0" smtClean="0">
                <a:latin typeface="Consolas" panose="020B0609020204030204" pitchFamily="49" charset="0"/>
              </a:rPr>
              <a:t>Цифры:</a:t>
            </a:r>
            <a:r>
              <a:rPr lang="en-US" sz="2100" dirty="0" smtClean="0">
                <a:latin typeface="Consolas" panose="020B0609020204030204" pitchFamily="49" charset="0"/>
              </a:rPr>
              <a:t> </a:t>
            </a:r>
            <a:r>
              <a:rPr lang="ru-RU" sz="2100" dirty="0" smtClean="0">
                <a:solidFill>
                  <a:schemeClr val="accent6">
                    <a:lumMod val="75000"/>
                  </a:schemeClr>
                </a:solidFill>
                <a:latin typeface="Consolas" panose="020B0609020204030204" pitchFamily="49" charset="0"/>
              </a:rPr>
              <a:t>0 3 6 0 0 0 2 9 1 4 5</a:t>
            </a:r>
          </a:p>
          <a:p>
            <a:pPr marL="0" indent="0">
              <a:buFont typeface="Arial" panose="020B0604020202020204" pitchFamily="34" charset="0"/>
              <a:buNone/>
            </a:pPr>
            <a:r>
              <a:rPr lang="ru-RU" sz="2100" dirty="0" smtClean="0">
                <a:latin typeface="Consolas" panose="020B0609020204030204" pitchFamily="49" charset="0"/>
              </a:rPr>
              <a:t>Множитель:</a:t>
            </a:r>
            <a:r>
              <a:rPr lang="en-US" sz="2100" dirty="0" smtClean="0">
                <a:latin typeface="Consolas" panose="020B0609020204030204" pitchFamily="49" charset="0"/>
              </a:rPr>
              <a:t> </a:t>
            </a:r>
            <a:r>
              <a:rPr lang="ru-RU" sz="2100" dirty="0" smtClean="0">
                <a:solidFill>
                  <a:schemeClr val="accent4">
                    <a:lumMod val="75000"/>
                  </a:schemeClr>
                </a:solidFill>
                <a:latin typeface="Consolas" panose="020B0609020204030204" pitchFamily="49" charset="0"/>
              </a:rPr>
              <a:t>3 1 3 1 3 1 3 1 3 1 3</a:t>
            </a:r>
          </a:p>
          <a:p>
            <a:pPr marL="0" indent="0">
              <a:buFont typeface="Arial" panose="020B0604020202020204" pitchFamily="34" charset="0"/>
              <a:buNone/>
            </a:pPr>
            <a:endParaRPr lang="en-US" sz="2100" dirty="0" smtClean="0">
              <a:latin typeface="Consolas" panose="020B0609020204030204" pitchFamily="49" charset="0"/>
            </a:endParaRPr>
          </a:p>
          <a:p>
            <a:pPr marL="0" indent="0">
              <a:buFont typeface="Arial" panose="020B0604020202020204" pitchFamily="34" charset="0"/>
              <a:buNone/>
            </a:pPr>
            <a:r>
              <a:rPr lang="en-US" sz="2100" dirty="0" smtClean="0">
                <a:latin typeface="Consolas" panose="020B0609020204030204" pitchFamily="49" charset="0"/>
              </a:rPr>
              <a:t>sum</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0</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3</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6</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0</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a:t>
            </a:r>
          </a:p>
          <a:p>
            <a:pPr marL="0" indent="0">
              <a:buNone/>
            </a:pPr>
            <a:r>
              <a:rPr lang="ru-RU" sz="2100" dirty="0">
                <a:latin typeface="Consolas" panose="020B0609020204030204" pitchFamily="49" charset="0"/>
              </a:rPr>
              <a:t> </a:t>
            </a:r>
            <a:r>
              <a:rPr lang="ru-RU" sz="2100" dirty="0" smtClean="0">
                <a:latin typeface="Consolas" panose="020B0609020204030204" pitchFamily="49" charset="0"/>
              </a:rPr>
              <a:t>     </a:t>
            </a:r>
            <a:r>
              <a:rPr lang="ru-RU" sz="2100" dirty="0" smtClean="0">
                <a:solidFill>
                  <a:schemeClr val="accent6">
                    <a:lumMod val="75000"/>
                  </a:schemeClr>
                </a:solidFill>
                <a:latin typeface="Consolas" panose="020B0609020204030204" pitchFamily="49" charset="0"/>
              </a:rPr>
              <a:t>0</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0</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2</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9</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a:t>
            </a:r>
          </a:p>
          <a:p>
            <a:pPr marL="0" indent="0">
              <a:buNone/>
            </a:pPr>
            <a:r>
              <a:rPr lang="ru-RU" sz="2100" dirty="0">
                <a:latin typeface="Consolas" panose="020B0609020204030204" pitchFamily="49" charset="0"/>
              </a:rPr>
              <a:t> </a:t>
            </a:r>
            <a:r>
              <a:rPr lang="ru-RU" sz="2100" dirty="0" smtClean="0">
                <a:latin typeface="Consolas" panose="020B0609020204030204" pitchFamily="49" charset="0"/>
              </a:rPr>
              <a:t>     </a:t>
            </a:r>
            <a:r>
              <a:rPr lang="ru-RU" sz="2100" dirty="0" smtClean="0">
                <a:solidFill>
                  <a:schemeClr val="accent6">
                    <a:lumMod val="75000"/>
                  </a:schemeClr>
                </a:solidFill>
                <a:latin typeface="Consolas" panose="020B0609020204030204" pitchFamily="49" charset="0"/>
              </a:rPr>
              <a:t>1</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4</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5</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p>
          <a:p>
            <a:pPr marL="0" indent="0">
              <a:buNone/>
            </a:pPr>
            <a:r>
              <a:rPr lang="ru-RU" sz="2100" dirty="0">
                <a:latin typeface="Consolas" panose="020B0609020204030204" pitchFamily="49" charset="0"/>
              </a:rPr>
              <a:t> </a:t>
            </a:r>
            <a:r>
              <a:rPr lang="ru-RU" sz="2100" dirty="0" smtClean="0">
                <a:latin typeface="Consolas" panose="020B0609020204030204" pitchFamily="49" charset="0"/>
              </a:rPr>
              <a:t>   = </a:t>
            </a:r>
            <a:r>
              <a:rPr lang="en-US" sz="2100" dirty="0" smtClean="0">
                <a:latin typeface="Consolas" panose="020B0609020204030204" pitchFamily="49" charset="0"/>
              </a:rPr>
              <a:t>58</a:t>
            </a:r>
            <a:endParaRPr lang="ru-RU" sz="2100" dirty="0">
              <a:latin typeface="Consolas" panose="020B0609020204030204" pitchFamily="49" charset="0"/>
            </a:endParaRPr>
          </a:p>
          <a:p>
            <a:pPr marL="0" indent="0">
              <a:buNone/>
            </a:pPr>
            <a:endParaRPr lang="en-US" sz="2100" dirty="0" smtClean="0">
              <a:latin typeface="Consolas" panose="020B0609020204030204" pitchFamily="49" charset="0"/>
            </a:endParaRPr>
          </a:p>
          <a:p>
            <a:pPr marL="0" indent="0">
              <a:buFont typeface="Arial" panose="020B0604020202020204" pitchFamily="34" charset="0"/>
              <a:buNone/>
            </a:pPr>
            <a:r>
              <a:rPr lang="en-US" sz="2100" dirty="0" smtClean="0">
                <a:latin typeface="Consolas" panose="020B0609020204030204" pitchFamily="49" charset="0"/>
              </a:rPr>
              <a:t>M = 58 % 10 = 8</a:t>
            </a:r>
          </a:p>
          <a:p>
            <a:pPr marL="0" indent="0">
              <a:buFont typeface="Arial" panose="020B0604020202020204" pitchFamily="34" charset="0"/>
              <a:buNone/>
            </a:pPr>
            <a:r>
              <a:rPr lang="en-US" sz="2100" dirty="0" smtClean="0">
                <a:latin typeface="Consolas" panose="020B0609020204030204" pitchFamily="49" charset="0"/>
              </a:rPr>
              <a:t>M ≠</a:t>
            </a:r>
            <a:r>
              <a:rPr lang="ru-RU" sz="2100" dirty="0" smtClean="0">
                <a:latin typeface="Consolas" panose="020B0609020204030204" pitchFamily="49" charset="0"/>
              </a:rPr>
              <a:t> 0 </a:t>
            </a:r>
            <a:r>
              <a:rPr lang="en-US" sz="2100" dirty="0" smtClean="0">
                <a:latin typeface="Consolas" panose="020B0609020204030204" pitchFamily="49" charset="0"/>
              </a:rPr>
              <a:t>=&gt; res</a:t>
            </a:r>
            <a:r>
              <a:rPr lang="ru-RU" sz="2100" dirty="0" smtClean="0">
                <a:latin typeface="Consolas" panose="020B0609020204030204" pitchFamily="49" charset="0"/>
              </a:rPr>
              <a:t> = </a:t>
            </a:r>
            <a:r>
              <a:rPr lang="en-US" sz="2100" dirty="0" smtClean="0">
                <a:latin typeface="Consolas" panose="020B0609020204030204" pitchFamily="49" charset="0"/>
              </a:rPr>
              <a:t>10 – 8 = 2</a:t>
            </a:r>
            <a:endParaRPr lang="en-US" sz="2100" dirty="0">
              <a:latin typeface="Consolas" panose="020B0609020204030204" pitchFamily="49" charset="0"/>
            </a:endParaRPr>
          </a:p>
        </p:txBody>
      </p:sp>
      <p:sp>
        <p:nvSpPr>
          <p:cNvPr id="7" name="Прямоугольник 6"/>
          <p:cNvSpPr/>
          <p:nvPr/>
        </p:nvSpPr>
        <p:spPr>
          <a:xfrm>
            <a:off x="9353762" y="5967253"/>
            <a:ext cx="2417137" cy="430887"/>
          </a:xfrm>
          <a:prstGeom prst="rect">
            <a:avLst/>
          </a:prstGeom>
        </p:spPr>
        <p:txBody>
          <a:bodyPr wrap="none">
            <a:spAutoFit/>
          </a:bodyPr>
          <a:lstStyle/>
          <a:p>
            <a:pPr algn="r"/>
            <a:r>
              <a:rPr lang="en-US" sz="2200" dirty="0" err="1">
                <a:solidFill>
                  <a:srgbClr val="C00000"/>
                </a:solidFill>
              </a:rPr>
              <a:t>ControlDigit</a:t>
            </a:r>
            <a:r>
              <a:rPr lang="ru-RU" sz="2200" dirty="0">
                <a:solidFill>
                  <a:srgbClr val="C00000"/>
                </a:solidFill>
              </a:rPr>
              <a:t>/</a:t>
            </a:r>
            <a:r>
              <a:rPr lang="en-US" sz="2200" dirty="0" err="1">
                <a:solidFill>
                  <a:srgbClr val="C00000"/>
                </a:solidFill>
              </a:rPr>
              <a:t>Upc</a:t>
            </a:r>
            <a:r>
              <a:rPr lang="en-US" sz="2200" dirty="0">
                <a:solidFill>
                  <a:srgbClr val="C00000"/>
                </a:solidFill>
              </a:rPr>
              <a:t>/</a:t>
            </a:r>
          </a:p>
        </p:txBody>
      </p:sp>
    </p:spTree>
    <p:extLst>
      <p:ext uri="{BB962C8B-B14F-4D97-AF65-F5344CB8AC3E}">
        <p14:creationId xmlns:p14="http://schemas.microsoft.com/office/powerpoint/2010/main" val="3220862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4034" y="2500306"/>
            <a:ext cx="8515376" cy="2657481"/>
          </a:xfrm>
        </p:spPr>
        <p:txBody>
          <a:bodyPr/>
          <a:lstStyle/>
          <a:p>
            <a:r>
              <a:rPr lang="en-US" dirty="0" err="1" smtClean="0"/>
              <a:t>ControlDigit</a:t>
            </a:r>
            <a:r>
              <a:rPr lang="en-US" dirty="0" smtClean="0"/>
              <a:t> / Isbn13</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0182" y="1571612"/>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В файле с </a:t>
            </a:r>
            <a:r>
              <a:rPr lang="en-US" dirty="0" smtClean="0"/>
              <a:t>performance </a:t>
            </a:r>
            <a:r>
              <a:rPr lang="ru-RU" dirty="0" smtClean="0"/>
              <a:t>тестами есть одна из реализаций алгоритма </a:t>
            </a:r>
            <a:r>
              <a:rPr lang="en-US" dirty="0" smtClean="0"/>
              <a:t>UPC</a:t>
            </a:r>
            <a:r>
              <a:rPr lang="ru-RU" dirty="0" smtClean="0"/>
              <a:t>. Тесты сравнивают ее скорость с вашим кодом.</a:t>
            </a:r>
          </a:p>
          <a:p>
            <a:pPr lvl="1"/>
            <a:r>
              <a:rPr lang="ru-RU" dirty="0" smtClean="0"/>
              <a:t>Сравните производительность.</a:t>
            </a:r>
          </a:p>
          <a:p>
            <a:pPr lvl="1"/>
            <a:r>
              <a:rPr lang="ru-RU" dirty="0" smtClean="0"/>
              <a:t>Насколько критично проседание в производительности в данном случае? </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336610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514350" indent="-514350">
              <a:buAutoNum type="arabicPeriod"/>
            </a:pPr>
            <a:r>
              <a:rPr lang="en-US" sz="2500" dirty="0">
                <a:solidFill>
                  <a:schemeClr val="accent1"/>
                </a:solidFill>
              </a:rPr>
              <a:t>Decomposition</a:t>
            </a:r>
            <a:r>
              <a:rPr lang="en-US" sz="2500" dirty="0"/>
              <a:t> — </a:t>
            </a:r>
            <a:r>
              <a:rPr lang="ru-RU" sz="2500" dirty="0"/>
              <a:t>задача </a:t>
            </a:r>
            <a:r>
              <a:rPr lang="ru-RU" sz="2500" dirty="0" smtClean="0"/>
              <a:t>разбивается на более простые подзадачи</a:t>
            </a:r>
            <a:endParaRPr lang="ru-RU" sz="2500" dirty="0"/>
          </a:p>
          <a:p>
            <a:pPr marL="514350" indent="-514350">
              <a:buAutoNum type="arabicPeriod"/>
            </a:pPr>
            <a:r>
              <a:rPr lang="en-US" sz="2500" dirty="0">
                <a:solidFill>
                  <a:schemeClr val="accent1"/>
                </a:solidFill>
              </a:rPr>
              <a:t>Composability</a:t>
            </a:r>
            <a:r>
              <a:rPr lang="ru-RU" sz="2500" dirty="0"/>
              <a:t> — подзадачи </a:t>
            </a:r>
            <a:r>
              <a:rPr lang="ru-RU" sz="2500" dirty="0" smtClean="0"/>
              <a:t>самоценны вне </a:t>
            </a:r>
            <a:r>
              <a:rPr lang="ru-RU" sz="2500" dirty="0"/>
              <a:t>контекста задачи</a:t>
            </a:r>
          </a:p>
          <a:p>
            <a:pPr marL="514350" indent="-514350">
              <a:buAutoNum type="arabicPeriod"/>
            </a:pPr>
            <a:r>
              <a:rPr lang="en-US" sz="2500" dirty="0">
                <a:solidFill>
                  <a:schemeClr val="accent1"/>
                </a:solidFill>
              </a:rPr>
              <a:t>Readability</a:t>
            </a:r>
            <a:r>
              <a:rPr lang="ru-RU" sz="2500" dirty="0"/>
              <a:t> — корректность кода модуля </a:t>
            </a:r>
            <a:r>
              <a:rPr lang="ru-RU" sz="2500" dirty="0" smtClean="0"/>
              <a:t>очевидна </a:t>
            </a:r>
            <a:r>
              <a:rPr lang="ru-RU" sz="2500" dirty="0"/>
              <a:t>без изучения кода смежных модулей</a:t>
            </a:r>
            <a:endParaRPr lang="en-US" sz="2500" dirty="0"/>
          </a:p>
          <a:p>
            <a:pPr marL="514350" indent="-514350">
              <a:buAutoNum type="arabicPeriod"/>
            </a:pPr>
            <a:r>
              <a:rPr lang="en-US" sz="2500" dirty="0">
                <a:solidFill>
                  <a:schemeClr val="tx1">
                    <a:lumMod val="50000"/>
                    <a:lumOff val="50000"/>
                  </a:schemeClr>
                </a:solidFill>
              </a:rPr>
              <a:t>Protection</a:t>
            </a:r>
            <a:r>
              <a:rPr lang="en-US" sz="2500" dirty="0"/>
              <a:t> </a:t>
            </a:r>
            <a:r>
              <a:rPr lang="ru-RU" sz="2500" dirty="0"/>
              <a:t>—</a:t>
            </a:r>
            <a:r>
              <a:rPr lang="en-US" sz="2500" dirty="0"/>
              <a:t> </a:t>
            </a:r>
            <a:r>
              <a:rPr lang="ru-RU" sz="2500" dirty="0"/>
              <a:t>защита других модулей от ошибок, происходящих внутри модуля</a:t>
            </a:r>
          </a:p>
          <a:p>
            <a:pPr marL="0" indent="0">
              <a:buNone/>
            </a:pPr>
            <a:endParaRPr lang="ru-RU" dirty="0"/>
          </a:p>
          <a:p>
            <a:pPr marL="0" indent="0">
              <a:buNone/>
            </a:pP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smtClean="0"/>
              <a:t>Principles</a:t>
            </a:r>
            <a:endParaRPr lang="ru-RU" dirty="0"/>
          </a:p>
        </p:txBody>
      </p:sp>
      <p:sp>
        <p:nvSpPr>
          <p:cNvPr id="4" name="Прямоугольник 3"/>
          <p:cNvSpPr/>
          <p:nvPr/>
        </p:nvSpPr>
        <p:spPr>
          <a:xfrm>
            <a:off x="1295792" y="5933264"/>
            <a:ext cx="6129370" cy="430887"/>
          </a:xfrm>
          <a:prstGeom prst="rect">
            <a:avLst/>
          </a:prstGeom>
        </p:spPr>
        <p:txBody>
          <a:bodyPr wrap="none">
            <a:spAutoFit/>
          </a:bodyPr>
          <a:lstStyle/>
          <a:p>
            <a:r>
              <a:rPr lang="en-US" sz="2200" dirty="0">
                <a:hlinkClick r:id="rId3"/>
              </a:rPr>
              <a:t>Object oriented software construction</a:t>
            </a:r>
            <a:r>
              <a:rPr lang="en-US" sz="2200" dirty="0"/>
              <a:t> by Meyer</a:t>
            </a:r>
            <a:endParaRPr lang="ru-RU" sz="2200"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7F"/>
                </a:solidFill>
                <a:latin typeface="Consolas" panose="020B0609020204030204" pitchFamily="49" charset="0"/>
              </a:rPr>
              <a:t>Token</a:t>
            </a:r>
            <a:r>
              <a:rPr lang="en-US" dirty="0" smtClean="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ÐÐ°ÑÑÐ¸Ð½ÐºÐ¸ Ð¿Ð¾ Ð·Ð°Ð¿ÑÐ¾ÑÑ Ð±ÑÐ»Ð° Ð¿ÑÐ¾Ð±Ð»ÐµÐ¼Ð° ÑÐµÑÐ¸Ð» ÑÐµÑÐ¸ÑÑ ÑÐµÐ³ÑÐ»ÑÑÐºÐ¾Ð¹"/>
          <p:cNvPicPr>
            <a:picLocks noChangeAspect="1" noChangeArrowheads="1"/>
          </p:cNvPicPr>
          <p:nvPr/>
        </p:nvPicPr>
        <p:blipFill rotWithShape="1">
          <a:blip r:embed="rId2">
            <a:extLst>
              <a:ext uri="{28A0092B-C50C-407E-A947-70E740481C1C}">
                <a14:useLocalDpi xmlns:a14="http://schemas.microsoft.com/office/drawing/2010/main" val="0"/>
              </a:ext>
            </a:extLst>
          </a:blip>
          <a:srcRect l="31372" b="411"/>
          <a:stretch/>
        </p:blipFill>
        <p:spPr bwMode="auto">
          <a:xfrm>
            <a:off x="3431704" y="1916832"/>
            <a:ext cx="5173206"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549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7F"/>
                </a:solidFill>
                <a:latin typeface="Consolas" panose="020B0609020204030204" pitchFamily="49" charset="0"/>
              </a:rPr>
              <a:t>Token</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7F"/>
                </a:solidFill>
                <a:latin typeface="Consolas" panose="020B0609020204030204" pitchFamily="49" charset="0"/>
              </a:rPr>
              <a:t>Token</a:t>
            </a:r>
            <a:r>
              <a:rPr lang="en-US" dirty="0">
                <a:latin typeface="Consolas" panose="020B0609020204030204" pitchFamily="49" charset="0"/>
                <a:cs typeface="Consolas" panose="020B0609020204030204" pitchFamily="49" charset="0"/>
              </a:rPr>
              <a:t>[] </a:t>
            </a:r>
            <a:r>
              <a:rPr lang="en-US" dirty="0" err="1" smtClean="0">
                <a:solidFill>
                  <a:srgbClr val="118776"/>
                </a:solidFill>
                <a:latin typeface="Consolas" panose="020B0609020204030204" pitchFamily="49" charset="0"/>
                <a:cs typeface="Consolas" panose="020B0609020204030204" pitchFamily="49" charset="0"/>
              </a:rPr>
              <a:t>SplitToFields</a:t>
            </a:r>
            <a:r>
              <a:rPr lang="en-US" dirty="0" smtClean="0">
                <a:latin typeface="Consolas" panose="020B0609020204030204" pitchFamily="49" charset="0"/>
              </a:rPr>
              <a:t>(</a:t>
            </a:r>
            <a:r>
              <a:rPr lang="en-US" dirty="0" smtClean="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r>
              <a:rPr lang="ru-RU" sz="2400" dirty="0">
                <a:solidFill>
                  <a:srgbClr val="0000FF"/>
                </a:solidFill>
                <a:latin typeface="Consolas" panose="020B0609020204030204" pitchFamily="49" charset="0"/>
              </a:rPr>
              <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r>
              <a:rPr lang="ru-RU" sz="2400" dirty="0">
                <a:latin typeface="Consolas" panose="020B0609020204030204" pitchFamily="49" charset="0"/>
              </a:rPr>
              <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r>
              <a:rPr lang="ru-RU" sz="2000" dirty="0">
                <a:solidFill>
                  <a:srgbClr val="0000FF"/>
                </a:solidFill>
                <a:latin typeface="Consolas" panose="020B0609020204030204" pitchFamily="49" charset="0"/>
              </a:rPr>
              <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b="1" dirty="0"/>
              <a:t>Простота и </a:t>
            </a:r>
            <a:r>
              <a:rPr lang="ru-RU" b="1" dirty="0" smtClean="0"/>
              <a:t>понятность</a:t>
            </a:r>
          </a:p>
          <a:p>
            <a:pPr lvl="1">
              <a:buNone/>
            </a:pPr>
            <a:r>
              <a:rPr lang="ru-RU" dirty="0" smtClean="0"/>
              <a:t>Быстро разобраться и доработать</a:t>
            </a:r>
          </a:p>
          <a:p>
            <a:r>
              <a:rPr lang="x-none" b="1" dirty="0" smtClean="0"/>
              <a:t>Корректность</a:t>
            </a:r>
            <a:endParaRPr lang="ru-RU" dirty="0" smtClean="0"/>
          </a:p>
          <a:p>
            <a:pPr lvl="1">
              <a:buNone/>
            </a:pPr>
            <a:r>
              <a:rPr lang="ru-RU" dirty="0" smtClean="0"/>
              <a:t> Не сломать </a:t>
            </a:r>
            <a:r>
              <a:rPr lang="x-none" dirty="0" smtClean="0"/>
              <a:t>случайно </a:t>
            </a:r>
            <a:r>
              <a:rPr lang="ru-RU" dirty="0" smtClean="0"/>
              <a:t>правками</a:t>
            </a:r>
            <a:endParaRPr lang="x-none" dirty="0"/>
          </a:p>
          <a:p>
            <a:r>
              <a:rPr lang="x-none" b="1" dirty="0" smtClean="0"/>
              <a:t>Расширяемость</a:t>
            </a:r>
            <a:r>
              <a:rPr lang="x-none" dirty="0" smtClean="0"/>
              <a:t> </a:t>
            </a:r>
            <a:endParaRPr lang="ru-RU" dirty="0" smtClean="0"/>
          </a:p>
          <a:p>
            <a:pPr lvl="1">
              <a:buNone/>
            </a:pPr>
            <a:r>
              <a:rPr lang="ru-RU" dirty="0" smtClean="0"/>
              <a:t> Проще вносить доработки</a:t>
            </a:r>
            <a:endParaRPr lang="x-none" dirty="0"/>
          </a:p>
          <a:p>
            <a:r>
              <a:rPr lang="x-none" b="1" dirty="0" smtClean="0"/>
              <a:t>Универсальность</a:t>
            </a:r>
            <a:r>
              <a:rPr lang="x-none" dirty="0" smtClean="0"/>
              <a:t> </a:t>
            </a:r>
            <a:endParaRPr lang="ru-RU" dirty="0" smtClean="0"/>
          </a:p>
          <a:p>
            <a:pPr lvl="1">
              <a:buNone/>
            </a:pPr>
            <a:r>
              <a:rPr lang="ru-RU" dirty="0" smtClean="0"/>
              <a:t> Проще </a:t>
            </a:r>
            <a:r>
              <a:rPr lang="ru-RU" dirty="0" err="1" smtClean="0"/>
              <a:t>переиспользовать</a:t>
            </a:r>
            <a:endParaRPr lang="x-none" dirty="0"/>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00" y="2071678"/>
            <a:ext cx="9601133" cy="4237052"/>
          </a:xfrm>
        </p:spPr>
        <p:txBody>
          <a:bodyPr>
            <a:normAutofit/>
          </a:bodyPr>
          <a:lstStyle/>
          <a:p>
            <a:pPr marL="0" indent="0">
              <a:buNone/>
            </a:pPr>
            <a:r>
              <a:rPr lang="en-US" dirty="0" err="1" smtClean="0">
                <a:latin typeface="Consolas" pitchFamily="49" charset="0"/>
                <a:cs typeface="Consolas" pitchFamily="49" charset="0"/>
              </a:rPr>
              <a:t>array.Skip</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shiftSize</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Concat</a:t>
            </a:r>
            <a:r>
              <a:rPr lang="en-US" dirty="0">
                <a:latin typeface="Consolas" pitchFamily="49" charset="0"/>
                <a:cs typeface="Consolas" pitchFamily="49" charset="0"/>
              </a:rPr>
              <a:t>(</a:t>
            </a:r>
            <a:r>
              <a:rPr lang="en-US" dirty="0" err="1">
                <a:latin typeface="Consolas" pitchFamily="49" charset="0"/>
                <a:cs typeface="Consolas" pitchFamily="49" charset="0"/>
              </a:rPr>
              <a:t>array.Take</a:t>
            </a:r>
            <a:r>
              <a:rPr lang="en-US" dirty="0">
                <a:latin typeface="Consolas" pitchFamily="49" charset="0"/>
                <a:cs typeface="Consolas" pitchFamily="49" charset="0"/>
              </a:rPr>
              <a:t>(</a:t>
            </a:r>
            <a:r>
              <a:rPr lang="en-US" dirty="0" err="1">
                <a:latin typeface="Consolas" pitchFamily="49" charset="0"/>
                <a:cs typeface="Consolas" pitchFamily="49" charset="0"/>
              </a:rPr>
              <a:t>shiftSize</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ToArray</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92500" lnSpcReduction="20000"/>
          </a:bodyPr>
          <a:lstStyle/>
          <a:p>
            <a:pPr marL="0" indent="0">
              <a:buNone/>
            </a:pPr>
            <a:r>
              <a:rPr lang="ru-RU" dirty="0"/>
              <a:t>А если мы хотим сделать это </a:t>
            </a:r>
            <a:r>
              <a:rPr lang="en-US" dirty="0">
                <a:solidFill>
                  <a:schemeClr val="accent1"/>
                </a:solidFill>
              </a:rPr>
              <a:t>In </a:t>
            </a:r>
            <a:r>
              <a:rPr lang="en-US" dirty="0" smtClean="0">
                <a:solidFill>
                  <a:schemeClr val="accent1"/>
                </a:solidFill>
              </a:rPr>
              <a:t>Place</a:t>
            </a:r>
            <a:r>
              <a:rPr lang="ru-RU" dirty="0" smtClean="0"/>
              <a:t>?</a:t>
            </a:r>
            <a:endParaRPr lang="ru-RU" dirty="0"/>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(начиная 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1976088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СНИЛС 112-233-445. Рассчитаем контрольное число:</a:t>
            </a:r>
            <a:endParaRPr lang="en-US" sz="2800" dirty="0" smtClean="0">
              <a:latin typeface="+mn-lt"/>
            </a:endParaRPr>
          </a:p>
          <a:p>
            <a:pPr marL="0" indent="0">
              <a:buNone/>
            </a:pPr>
            <a:endParaRPr lang="ru-RU" sz="2800" dirty="0">
              <a:latin typeface="+mn-lt"/>
            </a:endParaRPr>
          </a:p>
          <a:p>
            <a:pPr marL="0" indent="0">
              <a:buNone/>
            </a:pPr>
            <a:r>
              <a:rPr lang="ru-RU" sz="2800" dirty="0">
                <a:latin typeface="Consolas" panose="020B0609020204030204" pitchFamily="49" charset="0"/>
              </a:rPr>
              <a:t>цифры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smtClean="0">
                <a:latin typeface="Consolas" panose="020B0609020204030204" pitchFamily="49" charset="0"/>
              </a:rPr>
              <a:t> </a:t>
            </a:r>
            <a:r>
              <a:rPr lang="ru-RU" sz="2800" dirty="0">
                <a:latin typeface="Consolas" panose="020B0609020204030204" pitchFamily="49" charset="0"/>
              </a:rPr>
              <a:t>1 1 2 2 3 3 4 4 5</a:t>
            </a:r>
          </a:p>
          <a:p>
            <a:pPr marL="0" indent="0">
              <a:buNone/>
            </a:pPr>
            <a:r>
              <a:rPr lang="ru-RU" sz="2800" dirty="0">
                <a:latin typeface="Consolas" panose="020B0609020204030204" pitchFamily="49" charset="0"/>
              </a:rPr>
              <a:t>номер позиции 9 8 7 6 5 4 3 2 1</a:t>
            </a:r>
          </a:p>
          <a:p>
            <a:pPr marL="0" indent="0">
              <a:buNone/>
            </a:pPr>
            <a:endParaRPr lang="en-US" sz="2800" dirty="0" smtClean="0">
              <a:latin typeface="+mn-lt"/>
            </a:endParaRPr>
          </a:p>
          <a:p>
            <a:pPr marL="0" indent="0">
              <a:buNone/>
            </a:pPr>
            <a:r>
              <a:rPr lang="ru-RU" sz="2800" dirty="0" smtClean="0">
                <a:latin typeface="+mn-lt"/>
              </a:rPr>
              <a:t>Сумма </a:t>
            </a:r>
            <a:r>
              <a:rPr lang="ru-RU" sz="2800" dirty="0">
                <a:latin typeface="+mn-lt"/>
              </a:rPr>
              <a:t>= </a:t>
            </a:r>
            <a:r>
              <a:rPr lang="ru-RU" sz="2800" dirty="0">
                <a:latin typeface="Consolas" panose="020B0609020204030204" pitchFamily="49" charset="0"/>
              </a:rPr>
              <a:t>1×9 + 1×8 + 2×7 + 2×6 + 3×5 + 3×4 + 4×3 + 4×2 + 5×1 = 95</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17882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smtClean="0"/>
              <a:t>Реализуйте алгоритм расчета контрольного числа для СНИЛС: </a:t>
            </a:r>
            <a:r>
              <a:rPr lang="en-US" dirty="0" err="1" smtClean="0">
                <a:solidFill>
                  <a:srgbClr val="C00000"/>
                </a:solidFill>
              </a:rPr>
              <a:t>ControlDigit</a:t>
            </a:r>
            <a:r>
              <a:rPr lang="en-US" dirty="0" smtClean="0">
                <a:solidFill>
                  <a:srgbClr val="C00000"/>
                </a:solidFill>
              </a:rPr>
              <a:t>/</a:t>
            </a:r>
            <a:r>
              <a:rPr lang="en-US" dirty="0" err="1" smtClean="0">
                <a:solidFill>
                  <a:srgbClr val="C00000"/>
                </a:solidFill>
              </a:rPr>
              <a:t>Snils</a:t>
            </a:r>
            <a:endParaRPr lang="ru-RU" dirty="0" smtClean="0">
              <a:solidFill>
                <a:srgbClr val="C00000"/>
              </a:solidFill>
            </a:endParaRPr>
          </a:p>
          <a:p>
            <a:pPr marL="0" indent="0">
              <a:buNone/>
            </a:pPr>
            <a:endParaRPr lang="ru-RU" dirty="0" smtClean="0"/>
          </a:p>
          <a:p>
            <a:pPr marL="0" indent="0">
              <a:buNone/>
            </a:pPr>
            <a:r>
              <a:rPr lang="ru-RU" dirty="0" smtClean="0"/>
              <a:t>Помните </a:t>
            </a:r>
            <a:r>
              <a:rPr lang="ru-RU" dirty="0"/>
              <a:t>про </a:t>
            </a:r>
            <a:r>
              <a:rPr lang="ru-RU" b="1" dirty="0"/>
              <a:t>декомпозицию</a:t>
            </a:r>
            <a:r>
              <a:rPr lang="ru-RU" dirty="0"/>
              <a:t> и </a:t>
            </a:r>
            <a:r>
              <a:rPr lang="ru-RU" b="1" dirty="0" smtClean="0"/>
              <a:t>компонуемость!</a:t>
            </a:r>
            <a:r>
              <a:rPr lang="ru-RU" dirty="0" smtClean="0"/>
              <a:t> </a:t>
            </a:r>
          </a:p>
          <a:p>
            <a:pPr marL="0" indent="0">
              <a:buNone/>
            </a:pPr>
            <a:endParaRPr lang="ru-RU" dirty="0" smtClean="0"/>
          </a:p>
          <a:p>
            <a:pPr marL="0" indent="0">
              <a:buNone/>
            </a:pP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a:t>
            </a:r>
            <a:r>
              <a:rPr lang="ru-RU" dirty="0" smtClean="0"/>
              <a:t>принятому</a:t>
            </a:r>
            <a:r>
              <a:rPr lang="en-US" dirty="0" smtClean="0"/>
              <a:t> </a:t>
            </a:r>
            <a:r>
              <a:rPr lang="en-US" dirty="0" err="1" smtClean="0"/>
              <a:t>codestyle’y</a:t>
            </a:r>
            <a:endParaRPr lang="ru-RU" dirty="0"/>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479376" y="1458289"/>
            <a:ext cx="5688632" cy="5076291"/>
          </a:xfrm>
        </p:spPr>
        <p:txBody>
          <a:bodyPr>
            <a:normAutofit/>
          </a:bodyPr>
          <a:lstStyle/>
          <a:p>
            <a:pPr marL="514350" indent="-514350">
              <a:buFont typeface="+mj-lt"/>
              <a:buAutoNum type="arabicPeriod"/>
            </a:pPr>
            <a:r>
              <a:rPr lang="ru-RU" sz="2200" dirty="0" smtClean="0">
                <a:latin typeface="+mn-lt"/>
              </a:rPr>
              <a:t>Каждая </a:t>
            </a:r>
            <a:r>
              <a:rPr lang="ru-RU" sz="2200" dirty="0">
                <a:latin typeface="+mn-lt"/>
              </a:rPr>
              <a:t>цифра </a:t>
            </a:r>
            <a:r>
              <a:rPr lang="ru-RU" sz="2200" dirty="0" smtClean="0">
                <a:latin typeface="+mn-lt"/>
              </a:rPr>
              <a:t>умножается </a:t>
            </a:r>
            <a:r>
              <a:rPr lang="ru-RU" sz="2200" dirty="0">
                <a:latin typeface="+mn-lt"/>
              </a:rPr>
              <a:t>на номер своей </a:t>
            </a:r>
            <a:r>
              <a:rPr lang="ru-RU" sz="2200" dirty="0" smtClean="0">
                <a:latin typeface="+mn-lt"/>
              </a:rPr>
              <a:t>позиции</a:t>
            </a:r>
          </a:p>
          <a:p>
            <a:pPr marL="514350" indent="-514350">
              <a:buFont typeface="+mj-lt"/>
              <a:buAutoNum type="arabicPeriod"/>
            </a:pPr>
            <a:endParaRPr lang="ru-RU" sz="2200" dirty="0" smtClean="0">
              <a:latin typeface="+mn-lt"/>
            </a:endParaRPr>
          </a:p>
          <a:p>
            <a:pPr marL="514350" indent="-514350">
              <a:buFont typeface="+mj-lt"/>
              <a:buAutoNum type="arabicPeriod"/>
            </a:pPr>
            <a:endParaRPr lang="ru-RU" sz="800" dirty="0" smtClean="0">
              <a:latin typeface="+mn-lt"/>
            </a:endParaRPr>
          </a:p>
          <a:p>
            <a:pPr marL="514350" indent="-514350">
              <a:buFont typeface="+mj-lt"/>
              <a:buAutoNum type="arabicPeriod"/>
            </a:pPr>
            <a:r>
              <a:rPr lang="ru-RU" sz="2200" dirty="0" smtClean="0">
                <a:latin typeface="+mn-lt"/>
              </a:rPr>
              <a:t>Полученные произведения суммируются</a:t>
            </a:r>
          </a:p>
          <a:p>
            <a:pPr marL="514350" indent="-514350">
              <a:buFont typeface="+mj-lt"/>
              <a:buAutoNum type="arabicPeriod"/>
            </a:pPr>
            <a:endParaRPr lang="ru-RU" sz="2200" dirty="0" smtClean="0">
              <a:latin typeface="+mn-lt"/>
            </a:endParaRPr>
          </a:p>
          <a:p>
            <a:pPr marL="514350" indent="-514350">
              <a:buFont typeface="+mj-lt"/>
              <a:buAutoNum type="arabicPeriod"/>
            </a:pPr>
            <a:endParaRPr lang="en-US" sz="800" dirty="0" smtClean="0">
              <a:latin typeface="+mn-lt"/>
            </a:endParaRPr>
          </a:p>
          <a:p>
            <a:pPr marL="514350" indent="-514350">
              <a:buFont typeface="+mj-lt"/>
              <a:buAutoNum type="arabicPeriod"/>
            </a:pPr>
            <a:r>
              <a:rPr lang="ru-RU" sz="2200" dirty="0" smtClean="0">
                <a:latin typeface="+mn-lt"/>
              </a:rPr>
              <a:t>Делаем сравнение:</a:t>
            </a:r>
            <a:endParaRPr lang="en-US" sz="2200" dirty="0" smtClean="0">
              <a:latin typeface="+mn-lt"/>
            </a:endParaRPr>
          </a:p>
          <a:p>
            <a:pPr marL="742921" lvl="1" indent="-342900"/>
            <a:r>
              <a:rPr lang="ru-RU" sz="2200" dirty="0" smtClean="0">
                <a:latin typeface="+mn-lt"/>
              </a:rPr>
              <a:t>Если </a:t>
            </a:r>
            <a:r>
              <a:rPr lang="en-US" sz="2200" dirty="0" smtClean="0">
                <a:latin typeface="+mn-lt"/>
              </a:rPr>
              <a:t>&lt;</a:t>
            </a:r>
            <a:r>
              <a:rPr lang="ru-RU" sz="2200" dirty="0" smtClean="0">
                <a:latin typeface="+mn-lt"/>
              </a:rPr>
              <a:t> </a:t>
            </a:r>
            <a:r>
              <a:rPr lang="ru-RU" sz="2200" dirty="0">
                <a:latin typeface="+mn-lt"/>
              </a:rPr>
              <a:t>100, то </a:t>
            </a:r>
            <a:r>
              <a:rPr lang="ru-RU" sz="2200" dirty="0" smtClean="0">
                <a:latin typeface="+mn-lt"/>
              </a:rPr>
              <a:t>результат – эта сумма</a:t>
            </a:r>
            <a:endParaRPr lang="en-US" sz="2200" dirty="0" smtClean="0">
              <a:latin typeface="+mn-lt"/>
            </a:endParaRPr>
          </a:p>
          <a:p>
            <a:pPr marL="742921" lvl="1" indent="-342900"/>
            <a:r>
              <a:rPr lang="ru-RU" sz="2200" dirty="0" smtClean="0">
                <a:latin typeface="+mn-lt"/>
              </a:rPr>
              <a:t>Если = </a:t>
            </a:r>
            <a:r>
              <a:rPr lang="ru-RU" sz="2200" dirty="0">
                <a:latin typeface="+mn-lt"/>
              </a:rPr>
              <a:t>100 или 101, то </a:t>
            </a:r>
            <a:r>
              <a:rPr lang="ru-RU" sz="2200" dirty="0" smtClean="0">
                <a:latin typeface="+mn-lt"/>
              </a:rPr>
              <a:t>результат 0</a:t>
            </a:r>
            <a:endParaRPr lang="en-US" sz="2200" dirty="0" smtClean="0">
              <a:latin typeface="+mn-lt"/>
            </a:endParaRPr>
          </a:p>
          <a:p>
            <a:pPr marL="742921" lvl="1" indent="-342900"/>
            <a:r>
              <a:rPr lang="ru-RU" sz="2200" dirty="0" smtClean="0">
                <a:latin typeface="+mn-lt"/>
              </a:rPr>
              <a:t>Если </a:t>
            </a:r>
            <a:r>
              <a:rPr lang="en-US" sz="2200" dirty="0" smtClean="0">
                <a:latin typeface="+mn-lt"/>
              </a:rPr>
              <a:t>&gt;</a:t>
            </a:r>
            <a:r>
              <a:rPr lang="ru-RU" sz="2200" dirty="0" smtClean="0">
                <a:latin typeface="+mn-lt"/>
              </a:rPr>
              <a:t> 101</a:t>
            </a:r>
          </a:p>
          <a:p>
            <a:pPr marL="1142940" lvl="2" indent="-342900"/>
            <a:r>
              <a:rPr lang="ru-RU" sz="2200" dirty="0" smtClean="0">
                <a:latin typeface="+mn-lt"/>
              </a:rPr>
              <a:t>берем остаток от деления на 101</a:t>
            </a:r>
          </a:p>
          <a:p>
            <a:pPr marL="1142940" lvl="2" indent="-342900"/>
            <a:r>
              <a:rPr lang="ru-RU" sz="2200" dirty="0" smtClean="0">
                <a:latin typeface="+mn-lt"/>
              </a:rPr>
              <a:t>к пунктам 2.1 </a:t>
            </a:r>
            <a:r>
              <a:rPr lang="ru-RU" sz="2200" dirty="0">
                <a:latin typeface="+mn-lt"/>
              </a:rPr>
              <a:t>и 2.2</a:t>
            </a:r>
          </a:p>
          <a:p>
            <a:pPr marL="0" indent="0">
              <a:buNone/>
            </a:pPr>
            <a:endParaRPr lang="en-US" sz="22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smtClean="0"/>
              <a:t>controldigit</a:t>
            </a:r>
            <a:r>
              <a:rPr lang="en-US" dirty="0" smtClean="0"/>
              <a:t> </a:t>
            </a:r>
            <a:r>
              <a:rPr lang="ru-RU" dirty="0" err="1" smtClean="0"/>
              <a:t>снилс</a:t>
            </a:r>
            <a:endParaRPr lang="en-US" dirty="0"/>
          </a:p>
        </p:txBody>
      </p:sp>
      <p:sp>
        <p:nvSpPr>
          <p:cNvPr id="4" name="Объект 1"/>
          <p:cNvSpPr txBox="1">
            <a:spLocks/>
          </p:cNvSpPr>
          <p:nvPr/>
        </p:nvSpPr>
        <p:spPr>
          <a:xfrm>
            <a:off x="6168008" y="1423102"/>
            <a:ext cx="5879976" cy="4320501"/>
          </a:xfrm>
          <a:prstGeom prst="rect">
            <a:avLst/>
          </a:prstGeom>
        </p:spPr>
        <p:txBody>
          <a:bodyPr vert="horz" lIns="91440" tIns="45720" rIns="91440" bIns="45720" rtlCol="0">
            <a:normAutofit/>
          </a:bodyPr>
          <a:lst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200" dirty="0" smtClean="0">
                <a:latin typeface="Consolas" panose="020B0609020204030204" pitchFamily="49" charset="0"/>
              </a:rPr>
              <a:t>СНИЛС: 112-233-445</a:t>
            </a:r>
            <a:endParaRPr lang="en-US" sz="2200" dirty="0" smtClean="0">
              <a:latin typeface="Consolas" panose="020B0609020204030204" pitchFamily="49" charset="0"/>
            </a:endParaRPr>
          </a:p>
          <a:p>
            <a:pPr marL="0" indent="0">
              <a:buFont typeface="Arial" panose="020B0604020202020204" pitchFamily="34" charset="0"/>
              <a:buNone/>
            </a:pPr>
            <a:r>
              <a:rPr lang="ru-RU" sz="2200" dirty="0" smtClean="0">
                <a:latin typeface="Consolas" panose="020B0609020204030204" pitchFamily="49" charset="0"/>
              </a:rPr>
              <a:t>Цифры: </a:t>
            </a:r>
            <a:r>
              <a:rPr lang="ru-RU" sz="2200" dirty="0" smtClean="0">
                <a:solidFill>
                  <a:schemeClr val="accent6">
                    <a:lumMod val="75000"/>
                  </a:schemeClr>
                </a:solidFill>
                <a:latin typeface="Consolas" panose="020B0609020204030204" pitchFamily="49" charset="0"/>
              </a:rPr>
              <a:t>1 1 2 2 3 3 4 4 5</a:t>
            </a:r>
          </a:p>
          <a:p>
            <a:pPr marL="0" indent="0">
              <a:buFont typeface="Arial" panose="020B0604020202020204" pitchFamily="34" charset="0"/>
              <a:buNone/>
            </a:pPr>
            <a:r>
              <a:rPr lang="ru-RU" sz="2200" dirty="0" smtClean="0">
                <a:latin typeface="Consolas" panose="020B0609020204030204" pitchFamily="49" charset="0"/>
              </a:rPr>
              <a:t>Множитель: </a:t>
            </a:r>
            <a:r>
              <a:rPr lang="ru-RU" sz="2200" dirty="0" smtClean="0">
                <a:solidFill>
                  <a:schemeClr val="accent4">
                    <a:lumMod val="75000"/>
                  </a:schemeClr>
                </a:solidFill>
                <a:latin typeface="Consolas" panose="020B0609020204030204" pitchFamily="49" charset="0"/>
              </a:rPr>
              <a:t>9 8 7 6 5 4 3 2 1</a:t>
            </a:r>
          </a:p>
          <a:p>
            <a:pPr marL="0" indent="0">
              <a:buFont typeface="Arial" panose="020B0604020202020204" pitchFamily="34" charset="0"/>
              <a:buNone/>
            </a:pPr>
            <a:endParaRPr lang="en-US" sz="800" dirty="0" smtClean="0">
              <a:latin typeface="Consolas" panose="020B0609020204030204" pitchFamily="49" charset="0"/>
            </a:endParaRPr>
          </a:p>
          <a:p>
            <a:pPr marL="0" indent="0">
              <a:buFont typeface="Arial" panose="020B0604020202020204" pitchFamily="34" charset="0"/>
              <a:buNone/>
            </a:pPr>
            <a:r>
              <a:rPr lang="en-US" sz="2200" dirty="0" smtClean="0">
                <a:latin typeface="Consolas" panose="020B0609020204030204" pitchFamily="49" charset="0"/>
              </a:rPr>
              <a:t>sum</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1</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9</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1</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8</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2</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7</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2</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6</a:t>
            </a:r>
            <a:r>
              <a:rPr lang="ru-RU" sz="2200" dirty="0" smtClean="0">
                <a:latin typeface="Consolas" panose="020B0609020204030204" pitchFamily="49" charset="0"/>
              </a:rPr>
              <a:t> +</a:t>
            </a:r>
          </a:p>
          <a:p>
            <a:pPr marL="0" indent="0">
              <a:buFont typeface="Arial" panose="020B0604020202020204" pitchFamily="34" charset="0"/>
              <a:buNone/>
            </a:pPr>
            <a:r>
              <a:rPr lang="ru-RU" sz="2200" dirty="0">
                <a:latin typeface="Consolas" panose="020B0609020204030204" pitchFamily="49" charset="0"/>
              </a:rPr>
              <a:t> </a:t>
            </a:r>
            <a:r>
              <a:rPr lang="ru-RU" sz="2200" dirty="0" smtClean="0">
                <a:latin typeface="Consolas" panose="020B0609020204030204" pitchFamily="49" charset="0"/>
              </a:rPr>
              <a:t>     </a:t>
            </a:r>
            <a:r>
              <a:rPr lang="ru-RU" sz="2200" dirty="0" smtClean="0">
                <a:solidFill>
                  <a:schemeClr val="accent6">
                    <a:lumMod val="75000"/>
                  </a:schemeClr>
                </a:solidFill>
                <a:latin typeface="Consolas" panose="020B0609020204030204" pitchFamily="49" charset="0"/>
              </a:rPr>
              <a:t>3</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5</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3</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4</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4</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3</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4</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2</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5</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1</a:t>
            </a:r>
          </a:p>
          <a:p>
            <a:pPr marL="0" indent="0">
              <a:buFont typeface="Arial" panose="020B0604020202020204" pitchFamily="34" charset="0"/>
              <a:buNone/>
            </a:pPr>
            <a:r>
              <a:rPr lang="ru-RU" sz="2200" dirty="0">
                <a:latin typeface="Consolas" panose="020B0609020204030204" pitchFamily="49" charset="0"/>
              </a:rPr>
              <a:t> </a:t>
            </a:r>
            <a:r>
              <a:rPr lang="ru-RU" sz="2200" dirty="0" smtClean="0">
                <a:latin typeface="Consolas" panose="020B0609020204030204" pitchFamily="49" charset="0"/>
              </a:rPr>
              <a:t>   = 95</a:t>
            </a:r>
          </a:p>
          <a:p>
            <a:pPr marL="0" indent="0">
              <a:buFont typeface="Arial" panose="020B0604020202020204" pitchFamily="34" charset="0"/>
              <a:buNone/>
            </a:pPr>
            <a:endParaRPr lang="ru-RU" sz="1200" dirty="0">
              <a:latin typeface="Consolas" panose="020B0609020204030204" pitchFamily="49" charset="0"/>
            </a:endParaRPr>
          </a:p>
          <a:p>
            <a:pPr marL="0" indent="0">
              <a:buFont typeface="Arial" panose="020B0604020202020204" pitchFamily="34" charset="0"/>
              <a:buNone/>
            </a:pPr>
            <a:r>
              <a:rPr lang="en-US" sz="2200" dirty="0">
                <a:latin typeface="Consolas" panose="020B0609020204030204" pitchFamily="49" charset="0"/>
              </a:rPr>
              <a:t>r</a:t>
            </a:r>
            <a:r>
              <a:rPr lang="en-US" sz="2200" dirty="0" smtClean="0">
                <a:latin typeface="Consolas" panose="020B0609020204030204" pitchFamily="49" charset="0"/>
              </a:rPr>
              <a:t>es = 95</a:t>
            </a:r>
            <a:endParaRPr lang="en-US" sz="2200" dirty="0">
              <a:latin typeface="Consolas" panose="020B0609020204030204" pitchFamily="49" charset="0"/>
            </a:endParaRPr>
          </a:p>
        </p:txBody>
      </p:sp>
      <p:sp>
        <p:nvSpPr>
          <p:cNvPr id="6" name="Прямоугольник 5"/>
          <p:cNvSpPr/>
          <p:nvPr/>
        </p:nvSpPr>
        <p:spPr>
          <a:xfrm>
            <a:off x="7680176" y="6103693"/>
            <a:ext cx="4104456" cy="430887"/>
          </a:xfrm>
          <a:prstGeom prst="rect">
            <a:avLst/>
          </a:prstGeom>
        </p:spPr>
        <p:txBody>
          <a:bodyPr wrap="square">
            <a:spAutoFit/>
          </a:bodyPr>
          <a:lstStyle/>
          <a:p>
            <a:pPr algn="r"/>
            <a:r>
              <a:rPr lang="en-US" sz="2200" dirty="0" err="1">
                <a:solidFill>
                  <a:srgbClr val="C00000"/>
                </a:solidFill>
              </a:rPr>
              <a:t>ControlDigit</a:t>
            </a:r>
            <a:r>
              <a:rPr lang="en-US" sz="2200" dirty="0">
                <a:solidFill>
                  <a:srgbClr val="C00000"/>
                </a:solidFill>
              </a:rPr>
              <a:t>/</a:t>
            </a:r>
            <a:r>
              <a:rPr lang="en-US" sz="2200" dirty="0" err="1">
                <a:solidFill>
                  <a:srgbClr val="C00000"/>
                </a:solidFill>
              </a:rPr>
              <a:t>Snils</a:t>
            </a:r>
            <a:endParaRPr lang="ru-RU" sz="2200" dirty="0">
              <a:solidFill>
                <a:srgbClr val="C00000"/>
              </a:solidFill>
            </a:endParaRPr>
          </a:p>
        </p:txBody>
      </p:sp>
    </p:spTree>
    <p:extLst>
      <p:ext uri="{BB962C8B-B14F-4D97-AF65-F5344CB8AC3E}">
        <p14:creationId xmlns:p14="http://schemas.microsoft.com/office/powerpoint/2010/main" val="20507239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a:t>
            </a:r>
            <a:r>
              <a:rPr lang="ru-RU" dirty="0" smtClean="0"/>
              <a:t>сумму</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38216" y="1500174"/>
            <a:ext cx="9601133" cy="4679951"/>
          </a:xfrm>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1770" y="2308197"/>
            <a:ext cx="9601067" cy="3600450"/>
          </a:xfrm>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52992" y="1857364"/>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84" y="1500174"/>
            <a:ext cx="4982747" cy="4931114"/>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809984" y="357166"/>
            <a:ext cx="5857916"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B050"/>
                </a:solidFill>
                <a:highlight>
                  <a:srgbClr val="FFFFFF"/>
                </a:highlight>
                <a:latin typeface="Consolas" pitchFamily="49" charset="0"/>
                <a:ea typeface="Fira Code" panose="00000509000000000000" pitchFamily="49" charset="0"/>
                <a:cs typeface="Consolas" pitchFamily="49" charset="0"/>
              </a:rPr>
              <a:t>// </a:t>
            </a:r>
            <a:r>
              <a:rPr lang="ru-RU" sz="2400" dirty="0">
                <a:solidFill>
                  <a:srgbClr val="00B050"/>
                </a:solidFill>
                <a:highlight>
                  <a:srgbClr val="FFFFFF"/>
                </a:highlight>
                <a:latin typeface="Consolas" pitchFamily="49" charset="0"/>
                <a:ea typeface="Fira Code" panose="00000509000000000000" pitchFamily="49" charset="0"/>
                <a:cs typeface="Consolas"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09654" y="500042"/>
            <a:ext cx="10158450" cy="5863144"/>
          </a:xfrm>
          <a:prstGeom prst="rect">
            <a:avLst/>
          </a:prstGeom>
        </p:spPr>
        <p:txBody>
          <a:bodyPr wrap="square">
            <a:spAutoFit/>
          </a:bodyPr>
          <a:lstStyle/>
          <a:p>
            <a:r>
              <a:rPr lang="en-US" sz="2500" dirty="0">
                <a:solidFill>
                  <a:srgbClr val="0000FF"/>
                </a:solidFill>
                <a:highlight>
                  <a:srgbClr val="FFFFFF"/>
                </a:highlight>
                <a:latin typeface="Consolas" panose="020B0609020204030204" pitchFamily="49" charset="0"/>
                <a:ea typeface="Fira Code" panose="00000509000000000000" pitchFamily="49" charset="0"/>
              </a:rPr>
              <a:t>public</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0000FF"/>
                </a:solidFill>
                <a:highlight>
                  <a:srgbClr val="FFFFFF"/>
                </a:highlight>
                <a:latin typeface="Consolas" panose="020B0609020204030204" pitchFamily="49" charset="0"/>
                <a:ea typeface="Fira Code" panose="00000509000000000000" pitchFamily="49" charset="0"/>
              </a:rPr>
              <a:t>void</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ru-RU" sz="2500" dirty="0">
                <a:solidFill>
                  <a:srgbClr val="000000"/>
                </a:solidFill>
                <a:highlight>
                  <a:srgbClr val="FFFFFF"/>
                </a:highlight>
                <a:latin typeface="Consolas" panose="020B0609020204030204" pitchFamily="49" charset="0"/>
                <a:ea typeface="Fira Code" panose="00000509000000000000" pitchFamily="49" charset="0"/>
              </a:rPr>
              <a:t>{</a:t>
            </a:r>
          </a:p>
          <a:p>
            <a:r>
              <a:rPr lang="es-ES" sz="2500" dirty="0">
                <a:solidFill>
                  <a:srgbClr val="000000"/>
                </a:solidFill>
                <a:highlight>
                  <a:srgbClr val="FFFFFF"/>
                </a:highlight>
                <a:latin typeface="Consolas" panose="020B0609020204030204" pitchFamily="49" charset="0"/>
                <a:ea typeface="Fira Code" panose="00000509000000000000" pitchFamily="49" charset="0"/>
              </a:rPr>
              <a:t>    </a:t>
            </a:r>
            <a:r>
              <a:rPr lang="es-ES" sz="2500" dirty="0">
                <a:solidFill>
                  <a:srgbClr val="0000FF"/>
                </a:solidFill>
                <a:highlight>
                  <a:srgbClr val="FFFFFF"/>
                </a:highlight>
                <a:latin typeface="Consolas" panose="020B0609020204030204" pitchFamily="49" charset="0"/>
                <a:ea typeface="Fira Code" panose="00000509000000000000" pitchFamily="49" charset="0"/>
              </a:rPr>
              <a:t>for</a:t>
            </a:r>
            <a:r>
              <a:rPr lang="es-ES" sz="2500" dirty="0">
                <a:solidFill>
                  <a:srgbClr val="000000"/>
                </a:solidFill>
                <a:highlight>
                  <a:srgbClr val="FFFFFF"/>
                </a:highlight>
                <a:latin typeface="Consolas" panose="020B0609020204030204" pitchFamily="49" charset="0"/>
                <a:ea typeface="Fira Code" panose="00000509000000000000" pitchFamily="49" charset="0"/>
              </a:rPr>
              <a:t> (</a:t>
            </a:r>
            <a:r>
              <a:rPr lang="es-ES" sz="2500" dirty="0">
                <a:solidFill>
                  <a:srgbClr val="0000FF"/>
                </a:solidFill>
                <a:highlight>
                  <a:srgbClr val="FFFFFF"/>
                </a:highlight>
                <a:latin typeface="Consolas" panose="020B0609020204030204" pitchFamily="49" charset="0"/>
                <a:ea typeface="Fira Code" panose="00000509000000000000" pitchFamily="49" charset="0"/>
              </a:rPr>
              <a:t>int</a:t>
            </a:r>
            <a:r>
              <a:rPr lang="es-ES" sz="25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es-ES" sz="2500" dirty="0">
                <a:solidFill>
                  <a:srgbClr val="000000"/>
                </a:solidFill>
                <a:highlight>
                  <a:srgbClr val="FFFFFF"/>
                </a:highlight>
                <a:latin typeface="Consolas" panose="020B0609020204030204" pitchFamily="49" charset="0"/>
                <a:ea typeface="Fira Code" panose="00000509000000000000" pitchFamily="49" charset="0"/>
              </a:rPr>
              <a:t> </a:t>
            </a:r>
            <a:r>
              <a:rPr lang="ru-RU" sz="2500" dirty="0">
                <a:solidFill>
                  <a:srgbClr val="000000"/>
                </a:solidFill>
                <a:highlight>
                  <a:srgbClr val="FFFFFF"/>
                </a:highlight>
                <a:latin typeface="Consolas" panose="020B0609020204030204" pitchFamily="49" charset="0"/>
                <a:ea typeface="Fira Code" panose="00000509000000000000" pitchFamily="49" charset="0"/>
              </a:rPr>
              <a:t>   {</a:t>
            </a:r>
            <a:endParaRPr lang="en-US" sz="2500" dirty="0">
              <a:solidFill>
                <a:srgbClr val="000000"/>
              </a:solidFill>
              <a:highlight>
                <a:srgbClr val="FFFFFF"/>
              </a:highlight>
              <a:latin typeface="Consolas" panose="020B0609020204030204" pitchFamily="49" charset="0"/>
              <a:ea typeface="Fira Code" panose="00000509000000000000" pitchFamily="49" charset="0"/>
            </a:endParaRP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var</a:t>
            </a:r>
            <a:r>
              <a:rPr lang="en-US" sz="2500" dirty="0">
                <a:solidFill>
                  <a:srgbClr val="000000"/>
                </a:solidFill>
                <a:highlight>
                  <a:srgbClr val="FFFFFF"/>
                </a:highlight>
                <a:latin typeface="Consolas" panose="020B0609020204030204" pitchFamily="49" charset="0"/>
                <a:ea typeface="Fira Code" panose="00000509000000000000" pitchFamily="49" charset="0"/>
              </a:rPr>
              <a:t> full = </a:t>
            </a:r>
            <a:r>
              <a:rPr lang="en-US" sz="25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2B91AF"/>
                </a:solidFill>
                <a:highlight>
                  <a:srgbClr val="FFFFFF"/>
                </a:highlight>
                <a:latin typeface="Consolas" panose="020B0609020204030204" pitchFamily="49" charset="0"/>
                <a:ea typeface="Fira Code" panose="00000509000000000000" pitchFamily="49" charset="0"/>
              </a:rPr>
              <a:t>Range</a:t>
            </a:r>
            <a:r>
              <a:rPr lang="en-US" sz="2500" dirty="0">
                <a:solidFill>
                  <a:srgbClr val="000000"/>
                </a:solidFill>
                <a:highlight>
                  <a:srgbClr val="FFFFFF"/>
                </a:highlight>
                <a:latin typeface="Consolas" panose="020B0609020204030204" pitchFamily="49" charset="0"/>
                <a:ea typeface="Fira Code" panose="00000509000000000000" pitchFamily="49" charset="0"/>
              </a:rPr>
              <a:t>(0, width).</a:t>
            </a:r>
            <a:r>
              <a:rPr lang="en-US" sz="2500" dirty="0">
                <a:solidFill>
                  <a:srgbClr val="2B91AF"/>
                </a:solidFill>
                <a:highlight>
                  <a:srgbClr val="FFFFFF"/>
                </a:highlight>
                <a:latin typeface="Consolas" panose="020B0609020204030204" pitchFamily="49" charset="0"/>
                <a:ea typeface="Fira Code" panose="00000509000000000000" pitchFamily="49" charset="0"/>
              </a:rPr>
              <a:t>All</a:t>
            </a:r>
            <a:r>
              <a:rPr lang="en-US" sz="25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en-US" sz="2500" dirty="0">
                <a:solidFill>
                  <a:srgbClr val="0000FF"/>
                </a:solidFill>
                <a:highlight>
                  <a:srgbClr val="FFFFFF"/>
                </a:highlight>
                <a:latin typeface="Consolas" panose="020B0609020204030204" pitchFamily="49" charset="0"/>
                <a:ea typeface="Fira Code" panose="00000509000000000000" pitchFamily="49" charset="0"/>
              </a:rPr>
              <a:t>        if</a:t>
            </a:r>
            <a:r>
              <a:rPr lang="en-US" sz="2500" dirty="0">
                <a:solidFill>
                  <a:srgbClr val="000000"/>
                </a:solidFill>
                <a:highlight>
                  <a:srgbClr val="FFFFFF"/>
                </a:highlight>
                <a:latin typeface="Consolas" panose="020B0609020204030204" pitchFamily="49" charset="0"/>
                <a:ea typeface="Fira Code" panose="00000509000000000000" pitchFamily="49" charset="0"/>
              </a:rPr>
              <a:t> (!full) </a:t>
            </a:r>
            <a:r>
              <a:rPr lang="en-US" sz="2500" dirty="0">
                <a:solidFill>
                  <a:srgbClr val="0000FF"/>
                </a:solidFill>
                <a:highlight>
                  <a:srgbClr val="FFFFFF"/>
                </a:highlight>
                <a:latin typeface="Consolas" panose="020B0609020204030204" pitchFamily="49" charset="0"/>
                <a:ea typeface="Fira Code" panose="00000509000000000000" pitchFamily="49" charset="0"/>
              </a:rPr>
              <a:t>continue</a:t>
            </a:r>
            <a:r>
              <a:rPr lang="en-US" sz="2500" dirty="0">
                <a:solidFill>
                  <a:srgbClr val="000000"/>
                </a:solidFill>
                <a:highlight>
                  <a:srgbClr val="FFFFFF"/>
                </a:highlight>
                <a:latin typeface="Consolas" panose="020B0609020204030204" pitchFamily="49" charset="0"/>
                <a:ea typeface="Fira Code" panose="00000509000000000000" pitchFamily="49" charset="0"/>
              </a:rPr>
              <a:t>;</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en-US" sz="2500" dirty="0">
                <a:solidFill>
                  <a:srgbClr val="0000FF"/>
                </a:solidFill>
                <a:highlight>
                  <a:srgbClr val="FFFFFF"/>
                </a:highlight>
                <a:latin typeface="Consolas" panose="020B0609020204030204" pitchFamily="49" charset="0"/>
                <a:ea typeface="Fira Code" panose="00000509000000000000" pitchFamily="49" charset="0"/>
              </a:rPr>
              <a:t>        for</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int</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 = y; </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0000FF"/>
                </a:solidFill>
                <a:highlight>
                  <a:srgbClr val="FFFFFF"/>
                </a:highlight>
                <a:latin typeface="Consolas" panose="020B0609020204030204" pitchFamily="49" charset="0"/>
                <a:ea typeface="Fira Code" panose="00000509000000000000" pitchFamily="49" charset="0"/>
              </a:rPr>
              <a:t>for</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int</a:t>
            </a:r>
            <a:r>
              <a:rPr lang="en-US" sz="25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500" dirty="0">
                <a:solidFill>
                  <a:srgbClr val="000000"/>
                </a:solidFill>
                <a:highlight>
                  <a:srgbClr val="FFFFFF"/>
                </a:highlight>
                <a:latin typeface="Consolas" panose="020B0609020204030204" pitchFamily="49" charset="0"/>
                <a:ea typeface="Fira Code" panose="00000509000000000000" pitchFamily="49" charset="0"/>
              </a:rPr>
              <a:t>                filled[</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0000FF"/>
                </a:solidFill>
                <a:highlight>
                  <a:srgbClr val="FFFFFF"/>
                </a:highlight>
                <a:latin typeface="Consolas" panose="020B0609020204030204" pitchFamily="49" charset="0"/>
                <a:ea typeface="Fira Code" panose="00000509000000000000" pitchFamily="49" charset="0"/>
              </a:rPr>
              <a:t>for</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int</a:t>
            </a:r>
            <a:r>
              <a:rPr lang="en-US" sz="25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5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500" dirty="0">
                <a:solidFill>
                  <a:srgbClr val="0000FF"/>
                </a:solidFill>
                <a:highlight>
                  <a:srgbClr val="FFFFFF"/>
                </a:highlight>
                <a:latin typeface="Consolas" panose="020B0609020204030204" pitchFamily="49" charset="0"/>
                <a:ea typeface="Fira Code" panose="00000509000000000000" pitchFamily="49" charset="0"/>
              </a:rPr>
              <a:t>false</a:t>
            </a:r>
            <a:r>
              <a:rPr lang="en-US" sz="2500" dirty="0">
                <a:solidFill>
                  <a:srgbClr val="000000"/>
                </a:solidFill>
                <a:highlight>
                  <a:srgbClr val="FFFFFF"/>
                </a:highlight>
                <a:latin typeface="Consolas" panose="020B0609020204030204" pitchFamily="49" charset="0"/>
                <a:ea typeface="Fira Code" panose="00000509000000000000" pitchFamily="49" charset="0"/>
              </a:rPr>
              <a:t>;</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ru-RU" sz="2500" dirty="0">
                <a:solidFill>
                  <a:srgbClr val="000000"/>
                </a:solidFill>
                <a:highlight>
                  <a:srgbClr val="FFFFFF"/>
                </a:highlight>
                <a:latin typeface="Consolas" panose="020B0609020204030204" pitchFamily="49" charset="0"/>
                <a:ea typeface="Fira Code" panose="00000509000000000000" pitchFamily="49" charset="0"/>
              </a:rPr>
              <a:t>}</a:t>
            </a:r>
          </a:p>
          <a:p>
            <a:r>
              <a:rPr lang="ru-RU" sz="25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5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309654" y="1500174"/>
            <a:ext cx="9601133" cy="4679951"/>
          </a:xfrm>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en-US" dirty="0" err="1" smtClean="0">
                <a:latin typeface="Consolas" pitchFamily="49" charset="0"/>
                <a:cs typeface="Consolas" pitchFamily="49" charset="0"/>
              </a:rPr>
              <a:t>var</a:t>
            </a:r>
            <a:r>
              <a:rPr lang="ru-RU" dirty="0" smtClean="0"/>
              <a:t> везде где возможно</a:t>
            </a:r>
            <a:endParaRPr lang="ru-RU" dirty="0"/>
          </a:p>
          <a:p>
            <a:r>
              <a:rPr lang="ru-RU" dirty="0" smtClean="0"/>
              <a:t>Функции и классы с большой буквы</a:t>
            </a:r>
          </a:p>
          <a:p>
            <a:r>
              <a:rPr lang="ru-RU" dirty="0" smtClean="0"/>
              <a:t>Приватные поля, свойства с маленькой буквы</a:t>
            </a:r>
          </a:p>
          <a:p>
            <a:r>
              <a:rPr lang="ru-RU" dirty="0" smtClean="0"/>
              <a:t>Строка ≤ 100 символов</a:t>
            </a:r>
          </a:p>
          <a:p>
            <a:r>
              <a:rPr lang="ru-RU" dirty="0" smtClean="0"/>
              <a:t>Функция </a:t>
            </a:r>
            <a:r>
              <a:rPr lang="en-US" dirty="0" smtClean="0"/>
              <a:t>&lt;</a:t>
            </a:r>
            <a:r>
              <a:rPr lang="ru-RU" dirty="0" smtClean="0"/>
              <a:t> экрана</a:t>
            </a:r>
          </a:p>
        </p:txBody>
      </p:sp>
      <p:sp>
        <p:nvSpPr>
          <p:cNvPr id="2" name="Заголовок 1"/>
          <p:cNvSpPr>
            <a:spLocks noGrp="1"/>
          </p:cNvSpPr>
          <p:nvPr>
            <p:ph type="title"/>
          </p:nvPr>
        </p:nvSpPr>
        <p:spPr/>
        <p:txBody>
          <a:bodyPr/>
          <a:lstStyle/>
          <a:p>
            <a:r>
              <a:rPr lang="en-US" dirty="0" err="1" smtClean="0"/>
              <a:t>codestyle</a:t>
            </a:r>
            <a:endParaRPr lang="ru-RU" dirty="0"/>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smtClean="0">
                <a:solidFill>
                  <a:srgbClr val="000000"/>
                </a:solidFill>
                <a:highlight>
                  <a:srgbClr val="FFFFFF"/>
                </a:highlight>
                <a:latin typeface="Consolas" panose="020B0609020204030204" pitchFamily="49" charset="0"/>
                <a:ea typeface="Fira Code" panose="00000509000000000000" pitchFamily="49" charset="0"/>
              </a:rPr>
              <a:t>{</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8000"/>
                </a:solidFill>
                <a:highlight>
                  <a:srgbClr val="FFFFFF"/>
                </a:highlight>
                <a:latin typeface="Consolas" panose="020B0609020204030204" pitchFamily="49" charset="0"/>
              </a:rPr>
              <a:t>// y = 0 is bottom</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FF"/>
                </a:solidFill>
                <a:highlight>
                  <a:srgbClr val="FFFFFF"/>
                </a:highlight>
                <a:latin typeface="Consolas" panose="020B0609020204030204" pitchFamily="49" charset="0"/>
                <a:ea typeface="Fira Code" panose="00000509000000000000" pitchFamily="49" charset="0"/>
              </a:rPr>
              <a:t>    </a:t>
            </a:r>
            <a:r>
              <a:rPr lang="es-ES" sz="2800" dirty="0">
                <a:solidFill>
                  <a:srgbClr val="0000FF"/>
                </a:solidFill>
                <a:highlight>
                  <a:srgbClr val="FFFFFF"/>
                </a:highlight>
                <a:latin typeface="Consolas" panose="020B0609020204030204" pitchFamily="49" charset="0"/>
                <a:ea typeface="Fira Code" panose="00000509000000000000" pitchFamily="49" charset="0"/>
              </a:rPr>
              <a:t>for</a:t>
            </a:r>
            <a:r>
              <a:rPr lang="es-ES" sz="2800" dirty="0">
                <a:solidFill>
                  <a:srgbClr val="000000"/>
                </a:solidFill>
                <a:highlight>
                  <a:srgbClr val="FFFFFF"/>
                </a:highlight>
                <a:latin typeface="Consolas" panose="020B0609020204030204" pitchFamily="49" charset="0"/>
                <a:ea typeface="Fira Code" panose="00000509000000000000" pitchFamily="49" charset="0"/>
              </a:rPr>
              <a:t> (</a:t>
            </a:r>
            <a:r>
              <a:rPr lang="es-ES" sz="2800" dirty="0">
                <a:solidFill>
                  <a:srgbClr val="0000FF"/>
                </a:solidFill>
                <a:highlight>
                  <a:srgbClr val="FFFFFF"/>
                </a:highlight>
                <a:latin typeface="Consolas" panose="020B0609020204030204" pitchFamily="49" charset="0"/>
                <a:ea typeface="Fira Code" panose="00000509000000000000" pitchFamily="49" charset="0"/>
              </a:rPr>
              <a:t>int</a:t>
            </a:r>
            <a:r>
              <a:rPr lang="es-ES" sz="28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endParaRPr lang="en-US" sz="2800" dirty="0" smtClean="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6969659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smtClean="0">
                <a:solidFill>
                  <a:srgbClr val="0000FF"/>
                </a:solidFill>
                <a:highlight>
                  <a:srgbClr val="FFFFFF"/>
                </a:highlight>
                <a:latin typeface="Consolas" panose="020B0609020204030204" pitchFamily="49" charset="0"/>
                <a:ea typeface="Fira Code" panose="00000509000000000000" pitchFamily="49" charset="0"/>
              </a:rPr>
              <a:t>var</a:t>
            </a:r>
            <a:r>
              <a:rPr lang="en-US" sz="2800" dirty="0" smtClean="0">
                <a:solidFill>
                  <a:srgbClr val="0000FF"/>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y = 0; </a:t>
            </a:r>
            <a:r>
              <a:rPr lang="en-US" sz="2800" dirty="0" smtClean="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FF"/>
                </a:solidFill>
                <a:highlight>
                  <a:srgbClr val="FFFFFF"/>
                </a:highlight>
                <a:latin typeface="Consolas" panose="020B0609020204030204" pitchFamily="49" charset="0"/>
                <a:ea typeface="Fira Code" panose="00000509000000000000" pitchFamily="49" charset="0"/>
              </a:rPr>
              <a:t>while</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(y &lt; height)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endParaRPr lang="en-US" sz="2800" dirty="0" smtClean="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smtClean="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r>
              <a:rPr lang="ru-RU" sz="2800" dirty="0" smtClean="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y++;</a:t>
            </a:r>
            <a:endParaRPr lang="ru-RU" sz="2800" dirty="0" smtClean="0">
              <a:solidFill>
                <a:srgbClr val="000000"/>
              </a:solidFill>
              <a:highlight>
                <a:srgbClr val="FFFFFF"/>
              </a:highlight>
              <a:latin typeface="Consolas" panose="020B0609020204030204" pitchFamily="49" charset="0"/>
              <a:ea typeface="Fira Code" panose="00000509000000000000" pitchFamily="49" charset="0"/>
            </a:endParaRPr>
          </a:p>
          <a:p>
            <a:r>
              <a:rPr lang="ru-RU" sz="2800" dirty="0" smtClean="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33603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69" y="1556792"/>
            <a:ext cx="11377264" cy="4679951"/>
          </a:xfrm>
        </p:spPr>
        <p:txBody>
          <a:bodyPr>
            <a:noAutofit/>
          </a:bodyPr>
          <a:lstStyle/>
          <a:p>
            <a:pPr marL="0" indent="0">
              <a:buNone/>
            </a:pPr>
            <a:r>
              <a:rPr lang="en-US" sz="2600" dirty="0">
                <a:solidFill>
                  <a:srgbClr val="0000FF"/>
                </a:solidFill>
                <a:highlight>
                  <a:srgbClr val="FFFFFF"/>
                </a:highlight>
                <a:latin typeface="Consolas" panose="020B0609020204030204" pitchFamily="49" charset="0"/>
              </a:rPr>
              <a:t>public</a:t>
            </a:r>
            <a:r>
              <a:rPr lang="en-US" sz="2600" dirty="0">
                <a:solidFill>
                  <a:srgbClr val="000000"/>
                </a:solidFill>
                <a:highlight>
                  <a:srgbClr val="FFFFFF"/>
                </a:highlight>
                <a:latin typeface="Consolas" panose="020B0609020204030204" pitchFamily="49" charset="0"/>
              </a:rPr>
              <a:t> </a:t>
            </a:r>
            <a:r>
              <a:rPr lang="en-US" sz="2600" dirty="0">
                <a:solidFill>
                  <a:srgbClr val="00007F"/>
                </a:solidFill>
                <a:highlight>
                  <a:srgbClr val="FFFFFF"/>
                </a:highlight>
                <a:latin typeface="Consolas" panose="020B0609020204030204" pitchFamily="49" charset="0"/>
              </a:rPr>
              <a:t>Field</a:t>
            </a:r>
            <a:r>
              <a:rPr lang="en-US" sz="2600" dirty="0">
                <a:solidFill>
                  <a:srgbClr val="000000"/>
                </a:solidFill>
                <a:highlight>
                  <a:srgbClr val="FFFFFF"/>
                </a:highlight>
                <a:latin typeface="Consolas" panose="020B0609020204030204" pitchFamily="49" charset="0"/>
              </a:rPr>
              <a:t> </a:t>
            </a:r>
            <a:r>
              <a:rPr lang="en-US" sz="2600" dirty="0" err="1">
                <a:solidFill>
                  <a:srgbClr val="2B91AF"/>
                </a:solidFill>
                <a:highlight>
                  <a:srgbClr val="FFFFFF"/>
                </a:highlight>
                <a:latin typeface="Consolas" panose="020B0609020204030204" pitchFamily="49" charset="0"/>
              </a:rPr>
              <a:t>ClearFullLines</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ru-RU" sz="2600" dirty="0">
                <a:solidFill>
                  <a:srgbClr val="000000"/>
                </a:solidFill>
                <a:highlight>
                  <a:srgbClr val="FFFFFF"/>
                </a:highlight>
                <a:latin typeface="Consolas" panose="020B0609020204030204" pitchFamily="49" charset="0"/>
              </a:rPr>
              <a:t>{</a:t>
            </a:r>
            <a:r>
              <a:rPr lang="en-US" sz="2600" dirty="0">
                <a:solidFill>
                  <a:srgbClr val="000000"/>
                </a:solidFill>
                <a:highlight>
                  <a:srgbClr val="FFFFFF"/>
                </a:highlight>
                <a:latin typeface="Consolas" panose="020B0609020204030204" pitchFamily="49" charset="0"/>
              </a:rPr>
              <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FF"/>
                </a:solidFill>
                <a:highlight>
                  <a:srgbClr val="FFFFFF"/>
                </a:highlight>
                <a:latin typeface="Consolas" panose="020B0609020204030204" pitchFamily="49" charset="0"/>
              </a:rPr>
              <a:t>var</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notFullLines</a:t>
            </a:r>
            <a:r>
              <a:rPr lang="en-US" sz="2600" dirty="0">
                <a:solidFill>
                  <a:srgbClr val="000000"/>
                </a:solidFill>
                <a:highlight>
                  <a:srgbClr val="FFFFFF"/>
                </a:highlight>
                <a:latin typeface="Consolas" panose="020B0609020204030204" pitchFamily="49" charset="0"/>
              </a:rPr>
              <a:t> = </a:t>
            </a:r>
            <a:r>
              <a:rPr lang="en-US" sz="2600" dirty="0" err="1">
                <a:solidFill>
                  <a:srgbClr val="2B91AF"/>
                </a:solidFill>
                <a:highlight>
                  <a:srgbClr val="FFFFFF"/>
                </a:highlight>
                <a:latin typeface="Consolas" panose="020B0609020204030204" pitchFamily="49" charset="0"/>
              </a:rPr>
              <a:t>GetAllNotFullLines</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FF"/>
                </a:solidFill>
                <a:highlight>
                  <a:srgbClr val="FFFFFF"/>
                </a:highlight>
                <a:latin typeface="Consolas" panose="020B0609020204030204" pitchFamily="49" charset="0"/>
              </a:rPr>
              <a:t>var</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clearedLinesCount</a:t>
            </a:r>
            <a:r>
              <a:rPr lang="en-US" sz="2600" dirty="0">
                <a:solidFill>
                  <a:srgbClr val="000000"/>
                </a:solidFill>
                <a:highlight>
                  <a:srgbClr val="FFFFFF"/>
                </a:highlight>
                <a:latin typeface="Consolas" panose="020B0609020204030204" pitchFamily="49" charset="0"/>
              </a:rPr>
              <a:t> = </a:t>
            </a:r>
            <a:r>
              <a:rPr lang="en-US" sz="2600" dirty="0">
                <a:solidFill>
                  <a:srgbClr val="800080"/>
                </a:solidFill>
                <a:highlight>
                  <a:srgbClr val="FFFFFF"/>
                </a:highlight>
                <a:latin typeface="Consolas" panose="020B0609020204030204" pitchFamily="49" charset="0"/>
              </a:rPr>
              <a:t>Height </a:t>
            </a:r>
            <a:r>
              <a:rPr lang="en-US" sz="2600" dirty="0" smtClean="0">
                <a:solidFill>
                  <a:srgbClr val="000000"/>
                </a:solidFill>
                <a:highlight>
                  <a:srgbClr val="FFFFFF"/>
                </a:highlight>
                <a:latin typeface="Consolas" panose="020B0609020204030204" pitchFamily="49" charset="0"/>
              </a:rPr>
              <a:t>–</a:t>
            </a:r>
            <a:r>
              <a:rPr lang="ru-RU" sz="2600" dirty="0" smtClean="0">
                <a:solidFill>
                  <a:srgbClr val="000000"/>
                </a:solidFill>
                <a:highlight>
                  <a:srgbClr val="FFFFFF"/>
                </a:highlight>
                <a:latin typeface="Consolas" panose="020B0609020204030204" pitchFamily="49" charset="0"/>
              </a:rPr>
              <a:t> </a:t>
            </a:r>
            <a:r>
              <a:rPr lang="en-US" sz="2600" dirty="0" err="1" smtClean="0">
                <a:solidFill>
                  <a:srgbClr val="000000"/>
                </a:solidFill>
                <a:highlight>
                  <a:srgbClr val="FFFFFF"/>
                </a:highlight>
                <a:latin typeface="Consolas" panose="020B0609020204030204" pitchFamily="49" charset="0"/>
              </a:rPr>
              <a:t>notFullLines.</a:t>
            </a:r>
            <a:r>
              <a:rPr lang="en-US" sz="2600" dirty="0" err="1" smtClean="0">
                <a:solidFill>
                  <a:srgbClr val="800080"/>
                </a:solidFill>
                <a:highlight>
                  <a:srgbClr val="FFFFFF"/>
                </a:highlight>
                <a:latin typeface="Consolas" panose="020B0609020204030204" pitchFamily="49" charset="0"/>
              </a:rPr>
              <a:t>Count</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FF"/>
                </a:solidFill>
                <a:highlight>
                  <a:srgbClr val="FFFFFF"/>
                </a:highlight>
                <a:latin typeface="Consolas" panose="020B0609020204030204" pitchFamily="49" charset="0"/>
              </a:rPr>
              <a:t>var</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newLinesArray</a:t>
            </a:r>
            <a:r>
              <a:rPr lang="en-US" sz="2600" dirty="0">
                <a:solidFill>
                  <a:srgbClr val="000000"/>
                </a:solidFill>
                <a:highlight>
                  <a:srgbClr val="FFFFFF"/>
                </a:highlight>
                <a:latin typeface="Consolas" panose="020B0609020204030204" pitchFamily="49" charset="0"/>
              </a:rPr>
              <a:t> = </a:t>
            </a:r>
            <a:r>
              <a:rPr lang="en-US" sz="2600" dirty="0" err="1">
                <a:solidFill>
                  <a:srgbClr val="2B91AF"/>
                </a:solidFill>
                <a:highlight>
                  <a:srgbClr val="FFFFFF"/>
                </a:highlight>
                <a:latin typeface="Consolas" panose="020B0609020204030204" pitchFamily="49" charset="0"/>
              </a:rPr>
              <a:t>CreateNewLinesArray</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clearedLinesCount</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notFullLines</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return</a:t>
            </a: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new</a:t>
            </a:r>
            <a:r>
              <a:rPr lang="en-US" sz="2600" dirty="0">
                <a:solidFill>
                  <a:srgbClr val="000000"/>
                </a:solidFill>
                <a:highlight>
                  <a:srgbClr val="FFFFFF"/>
                </a:highlight>
                <a:latin typeface="Consolas" panose="020B0609020204030204" pitchFamily="49" charset="0"/>
              </a:rPr>
              <a:t> </a:t>
            </a:r>
            <a:r>
              <a:rPr lang="en-US" sz="2600" dirty="0">
                <a:solidFill>
                  <a:srgbClr val="00007F"/>
                </a:solidFill>
                <a:highlight>
                  <a:srgbClr val="FFFFFF"/>
                </a:highlight>
                <a:latin typeface="Consolas" panose="020B0609020204030204" pitchFamily="49" charset="0"/>
              </a:rPr>
              <a:t>Field</a:t>
            </a:r>
            <a:r>
              <a:rPr lang="en-US" sz="2600" dirty="0">
                <a:solidFill>
                  <a:srgbClr val="000000"/>
                </a:solidFill>
                <a:highlight>
                  <a:srgbClr val="FFFFFF"/>
                </a:highlight>
                <a:latin typeface="Consolas" panose="020B0609020204030204" pitchFamily="49" charset="0"/>
              </a:rPr>
              <a:t>(</a:t>
            </a:r>
            <a:r>
              <a:rPr lang="en-US" sz="2600" dirty="0">
                <a:solidFill>
                  <a:srgbClr val="800080"/>
                </a:solidFill>
                <a:highlight>
                  <a:srgbClr val="FFFFFF"/>
                </a:highlight>
                <a:latin typeface="Consolas" panose="020B0609020204030204" pitchFamily="49" charset="0"/>
              </a:rPr>
              <a:t>Width</a:t>
            </a:r>
            <a:r>
              <a:rPr lang="en-US" sz="2600" dirty="0">
                <a:solidFill>
                  <a:srgbClr val="000000"/>
                </a:solidFill>
                <a:highlight>
                  <a:srgbClr val="FFFFFF"/>
                </a:highlight>
                <a:latin typeface="Consolas" panose="020B0609020204030204" pitchFamily="49" charset="0"/>
              </a:rPr>
              <a:t>, </a:t>
            </a:r>
            <a:r>
              <a:rPr lang="en-US" sz="2600" dirty="0">
                <a:solidFill>
                  <a:srgbClr val="800080"/>
                </a:solidFill>
                <a:highlight>
                  <a:srgbClr val="FFFFFF"/>
                </a:highlight>
                <a:latin typeface="Consolas" panose="020B0609020204030204" pitchFamily="49" charset="0"/>
              </a:rPr>
              <a:t>Height</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newLinesArray</a:t>
            </a:r>
            <a:r>
              <a:rPr lang="en-US" sz="2600" dirty="0">
                <a:solidFill>
                  <a:srgbClr val="000000"/>
                </a:solidFill>
                <a:highlight>
                  <a:srgbClr val="FFFFFF"/>
                </a:highlight>
                <a:latin typeface="Consolas" panose="020B0609020204030204" pitchFamily="49" charset="0"/>
              </a:rPr>
              <a:t>, </a:t>
            </a:r>
            <a:r>
              <a:rPr lang="en-US" sz="2600" dirty="0">
                <a:solidFill>
                  <a:srgbClr val="800080"/>
                </a:solidFill>
                <a:highlight>
                  <a:srgbClr val="FFFFFF"/>
                </a:highlight>
                <a:latin typeface="Consolas" panose="020B0609020204030204" pitchFamily="49" charset="0"/>
              </a:rPr>
              <a:t>Score</a:t>
            </a:r>
            <a:r>
              <a:rPr lang="en-US" sz="2600" dirty="0">
                <a:solidFill>
                  <a:srgbClr val="000000"/>
                </a:solidFill>
                <a:highlight>
                  <a:srgbClr val="FFFFFF"/>
                </a:highlight>
                <a:latin typeface="Consolas" panose="020B0609020204030204" pitchFamily="49" charset="0"/>
              </a:rPr>
              <a:t> + </a:t>
            </a:r>
            <a:r>
              <a:rPr lang="en-US" sz="2600" dirty="0" err="1">
                <a:solidFill>
                  <a:srgbClr val="000000"/>
                </a:solidFill>
                <a:highlight>
                  <a:srgbClr val="FFFFFF"/>
                </a:highlight>
                <a:latin typeface="Consolas" panose="020B0609020204030204" pitchFamily="49" charset="0"/>
              </a:rPr>
              <a:t>clearedLinesCount</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ru-RU" sz="2600" dirty="0">
                <a:solidFill>
                  <a:srgbClr val="000000"/>
                </a:solidFill>
                <a:highlight>
                  <a:srgbClr val="FFFFFF"/>
                </a:highlight>
                <a:latin typeface="Consolas" panose="020B0609020204030204" pitchFamily="49" charset="0"/>
              </a:rPr>
              <a:t>}</a:t>
            </a:r>
          </a:p>
          <a:p>
            <a:pPr marL="0" indent="0">
              <a:buNone/>
            </a:pPr>
            <a:endParaRPr lang="ru-RU" sz="2600" dirty="0"/>
          </a:p>
        </p:txBody>
      </p:sp>
      <p:sp>
        <p:nvSpPr>
          <p:cNvPr id="2" name="Заголовок 1"/>
          <p:cNvSpPr>
            <a:spLocks noGrp="1"/>
          </p:cNvSpPr>
          <p:nvPr>
            <p:ph type="title"/>
          </p:nvPr>
        </p:nvSpPr>
        <p:spPr/>
        <p:txBody>
          <a:bodyPr/>
          <a:lstStyle/>
          <a:p>
            <a:r>
              <a:rPr lang="en-US" dirty="0"/>
              <a:t>Immutable style</a:t>
            </a:r>
            <a:endParaRPr lang="ru-RU" dirty="0"/>
          </a:p>
        </p:txBody>
      </p:sp>
    </p:spTree>
    <p:extLst>
      <p:ext uri="{BB962C8B-B14F-4D97-AF65-F5344CB8AC3E}">
        <p14:creationId xmlns:p14="http://schemas.microsoft.com/office/powerpoint/2010/main" val="17392762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CompareStacks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ru-RU" dirty="0">
                <a:solidFill>
                  <a:srgbClr val="000000"/>
                </a:solidFill>
                <a:highlight>
                  <a:srgbClr val="FFFFFF"/>
                </a:highlight>
                <a:latin typeface="Consolas" pitchFamily="49" charset="0"/>
                <a:ea typeface="Fira Code" panose="00000509000000000000" pitchFamily="49" charset="0"/>
                <a:cs typeface="Consolas" pitchFamily="49" charset="0"/>
              </a:rPr>
              <a:t/>
            </a:r>
            <a:br>
              <a:rPr lang="ru-RU"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ESType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first,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ESType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second,</a:t>
            </a:r>
            <a:endParaRPr lang="ru-RU" dirty="0">
              <a:solidFill>
                <a:srgbClr val="000000"/>
              </a:solidFill>
              <a:highlight>
                <a:srgbClr val="FFFFFF"/>
              </a:highlight>
              <a:latin typeface="Consolas" pitchFamily="49" charset="0"/>
              <a:ea typeface="Fira Code" panose="00000509000000000000" pitchFamily="49" charset="0"/>
              <a:cs typeface="Consolas" pitchFamily="49" charset="0"/>
            </a:endParaRP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out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ESType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merged)</a:t>
            </a:r>
            <a:r>
              <a:rPr lang="ru-RU" dirty="0">
                <a:solidFill>
                  <a:srgbClr val="000000"/>
                </a:solidFill>
                <a:highlight>
                  <a:srgbClr val="FFFFFF"/>
                </a:highlight>
                <a:latin typeface="Consolas" pitchFamily="49" charset="0"/>
                <a:ea typeface="Fira Code" panose="00000509000000000000" pitchFamily="49" charset="0"/>
                <a:cs typeface="Consolas" pitchFamily="49" charset="0"/>
              </a:rPr>
              <a:t/>
            </a:r>
            <a:br>
              <a:rPr lang="ru-RU" dirty="0">
                <a:solidFill>
                  <a:srgbClr val="000000"/>
                </a:solidFill>
                <a:highlight>
                  <a:srgbClr val="FFFFFF"/>
                </a:highlight>
                <a:latin typeface="Consolas" pitchFamily="49" charset="0"/>
                <a:ea typeface="Fira Code" panose="00000509000000000000" pitchFamily="49" charset="0"/>
                <a:cs typeface="Consolas" pitchFamily="49" charset="0"/>
              </a:rPr>
            </a:br>
            <a:r>
              <a:rPr lang="ru-RU"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merged =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null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FF"/>
                </a:solidFill>
                <a:highlight>
                  <a:srgbClr val="FFFFFF"/>
                </a:highlight>
                <a:latin typeface="Consolas" pitchFamily="49" charset="0"/>
                <a:ea typeface="Fira Code" panose="00000509000000000000" pitchFamily="49" charset="0"/>
                <a:cs typeface="Consolas" pitchFamily="49" charset="0"/>
              </a:rPr>
              <a:t>var</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 first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2B91AF"/>
                </a:solidFill>
                <a:highlight>
                  <a:srgbClr val="FFFFFF"/>
                </a:highlight>
                <a:latin typeface="Consolas" pitchFamily="49" charset="0"/>
                <a:ea typeface="Fira Code" panose="00000509000000000000" pitchFamily="49" charset="0"/>
                <a:cs typeface="Consolas" pitchFamily="49" charset="0"/>
              </a:rPr>
              <a:t>Zip</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(second,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Tuple</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Create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ToList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endParaRPr lang="en-US" dirty="0">
              <a:solidFill>
                <a:srgbClr val="00B050"/>
              </a:solidFill>
              <a:highlight>
                <a:srgbClr val="FFFFFF"/>
              </a:highlight>
              <a:latin typeface="Consolas" pitchFamily="49" charset="0"/>
              <a:ea typeface="Fira Code" panose="00000509000000000000" pitchFamily="49" charset="0"/>
              <a:cs typeface="Consolas" pitchFamily="49" charset="0"/>
            </a:endParaRPr>
          </a:p>
          <a:p>
            <a:r>
              <a:rPr lang="ru-RU" dirty="0">
                <a:solidFill>
                  <a:srgbClr val="0000FF"/>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if</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All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EqualESTypes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Equal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ru-RU"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if</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All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CompatibleCLIType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Inconsistent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endParaRPr lang="ru-RU" dirty="0">
              <a:solidFill>
                <a:srgbClr val="000000"/>
              </a:solidFill>
              <a:highlight>
                <a:srgbClr val="FFFFFF"/>
              </a:highlight>
              <a:latin typeface="Consolas" pitchFamily="49" charset="0"/>
              <a:ea typeface="Fira Code" panose="00000509000000000000" pitchFamily="49" charset="0"/>
              <a:cs typeface="Consolas" pitchFamily="49" charset="0"/>
            </a:endParaRPr>
          </a:p>
          <a:p>
            <a:r>
              <a:rPr lang="ru-RU"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FF"/>
                </a:solidFill>
                <a:highlight>
                  <a:srgbClr val="FFFFFF"/>
                </a:highlight>
                <a:latin typeface="Consolas" pitchFamily="49" charset="0"/>
                <a:ea typeface="Fira Code" panose="00000509000000000000" pitchFamily="49" charset="0"/>
                <a:cs typeface="Consolas" pitchFamily="49" charset="0"/>
              </a:rPr>
              <a:t>var</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commonTypes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2B91AF"/>
                </a:solidFill>
                <a:highlight>
                  <a:srgbClr val="FFFFFF"/>
                </a:highlight>
                <a:latin typeface="Consolas" pitchFamily="49" charset="0"/>
                <a:ea typeface="Fira Code" panose="00000509000000000000" pitchFamily="49" charset="0"/>
                <a:cs typeface="Consolas" pitchFamily="49" charset="0"/>
              </a:rPr>
              <a:t>Select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GetCommonType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ToArray</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if</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commonTypes.</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Any</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(t =&gt; t ==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null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Inconsistent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merged =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commonTypes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Equivalent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ru-RU" dirty="0">
                <a:solidFill>
                  <a:srgbClr val="000000"/>
                </a:solidFill>
                <a:highlight>
                  <a:srgbClr val="FFFFFF"/>
                </a:highlight>
                <a:latin typeface="Consolas" pitchFamily="49" charset="0"/>
                <a:ea typeface="Fira Code" panose="00000509000000000000" pitchFamily="49" charset="0"/>
                <a:cs typeface="Consolas" pitchFamily="49" charset="0"/>
              </a:rPr>
              <a:t>}</a:t>
            </a:r>
          </a:p>
        </p:txBody>
      </p:sp>
    </p:spTree>
    <p:extLst>
      <p:ext uri="{BB962C8B-B14F-4D97-AF65-F5344CB8AC3E}">
        <p14:creationId xmlns:p14="http://schemas.microsoft.com/office/powerpoint/2010/main" val="29597303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smtClean="0"/>
              <a:t>Обобщить для любого цвета, не только белого</a:t>
            </a:r>
          </a:p>
          <a:p>
            <a:r>
              <a:rPr lang="ru-RU" dirty="0" smtClean="0"/>
              <a:t>Сделать </a:t>
            </a:r>
            <a:r>
              <a:rPr lang="ru-RU" dirty="0"/>
              <a:t>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smtClean="0"/>
              <a:t>HasMoves</a:t>
            </a:r>
            <a:endParaRPr lang="ru-RU" dirty="0"/>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smtClean="0"/>
              <a:t>Как </a:t>
            </a:r>
            <a:r>
              <a:rPr lang="en-US" dirty="0" smtClean="0"/>
              <a:t>SRP</a:t>
            </a:r>
            <a:r>
              <a:rPr lang="ru-RU" dirty="0" smtClean="0"/>
              <a:t> влияет на работу в команде?</a:t>
            </a:r>
            <a:endParaRPr lang="ru-RU" dirty="0"/>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309654" y="2178049"/>
            <a:ext cx="9601133" cy="3179777"/>
          </a:xfrm>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60" y="3857628"/>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7425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dirty="0" smtClean="0">
                <a:latin typeface="+mn-lt"/>
              </a:rPr>
              <a:t>UPC: </a:t>
            </a:r>
            <a:r>
              <a:rPr lang="ru-RU" dirty="0" smtClean="0"/>
              <a:t>03600029145</a:t>
            </a:r>
            <a:r>
              <a:rPr lang="ru-RU" sz="2800" dirty="0" smtClean="0">
                <a:latin typeface="+mn-lt"/>
              </a:rPr>
              <a:t>.</a:t>
            </a:r>
          </a:p>
          <a:p>
            <a:pPr marL="0" indent="0">
              <a:buNone/>
            </a:pPr>
            <a:r>
              <a:rPr lang="ru-RU" sz="2800" dirty="0" smtClean="0">
                <a:latin typeface="+mn-lt"/>
              </a:rPr>
              <a:t>Находим значение контрольного числа:</a:t>
            </a:r>
            <a:endParaRPr lang="en-US" sz="2800" dirty="0" smtClean="0">
              <a:latin typeface="+mn-lt"/>
            </a:endParaRPr>
          </a:p>
          <a:p>
            <a:pPr marL="0" indent="0">
              <a:buNone/>
            </a:pPr>
            <a:endParaRPr lang="ru-RU" sz="1400" dirty="0">
              <a:latin typeface="+mn-lt"/>
            </a:endParaRPr>
          </a:p>
          <a:p>
            <a:pPr marL="0" indent="0">
              <a:buNone/>
            </a:pPr>
            <a:r>
              <a:rPr lang="ru-RU" sz="2800" dirty="0">
                <a:latin typeface="Consolas" panose="020B0609020204030204" pitchFamily="49" charset="0"/>
              </a:rPr>
              <a:t>Ц</a:t>
            </a:r>
            <a:r>
              <a:rPr lang="ru-RU" sz="2800" dirty="0" smtClean="0">
                <a:latin typeface="Consolas" panose="020B0609020204030204" pitchFamily="49" charset="0"/>
              </a:rPr>
              <a:t>ифры номера</a:t>
            </a:r>
            <a:r>
              <a:rPr lang="en-US"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6</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2</a:t>
            </a:r>
            <a:r>
              <a:rPr lang="ru-RU" sz="2800" dirty="0" smtClean="0">
                <a:latin typeface="Consolas" panose="020B0609020204030204" pitchFamily="49" charset="0"/>
              </a:rPr>
              <a:t> 9 1 4 5</a:t>
            </a:r>
            <a:endParaRPr lang="ru-RU" sz="2800" dirty="0">
              <a:latin typeface="Consolas" panose="020B0609020204030204" pitchFamily="49" charset="0"/>
            </a:endParaRPr>
          </a:p>
          <a:p>
            <a:pPr marL="0" indent="0">
              <a:buNone/>
            </a:pPr>
            <a:r>
              <a:rPr lang="ru-RU" sz="2800" dirty="0" smtClean="0">
                <a:latin typeface="Consolas" panose="020B0609020204030204" pitchFamily="49" charset="0"/>
              </a:rPr>
              <a:t>Множитель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1 3</a:t>
            </a:r>
            <a:endParaRPr lang="ru-RU" sz="2800" dirty="0">
              <a:latin typeface="Consolas" panose="020B0609020204030204" pitchFamily="49" charset="0"/>
            </a:endParaRPr>
          </a:p>
          <a:p>
            <a:pPr marL="0" indent="0">
              <a:buNone/>
            </a:pPr>
            <a:endParaRPr lang="en-US" sz="1400" dirty="0" smtClean="0">
              <a:latin typeface="+mn-lt"/>
            </a:endParaRPr>
          </a:p>
          <a:p>
            <a:pPr marL="0" indent="0">
              <a:buNone/>
            </a:pPr>
            <a:r>
              <a:rPr lang="en-US" sz="2800" dirty="0">
                <a:latin typeface="+mn-lt"/>
              </a:rPr>
              <a:t>s</a:t>
            </a:r>
            <a:r>
              <a:rPr lang="en-US" sz="2800" dirty="0" smtClean="0">
                <a:latin typeface="+mn-lt"/>
              </a:rPr>
              <a:t>um</a:t>
            </a:r>
            <a:r>
              <a:rPr lang="ru-RU" sz="2800" dirty="0" smtClean="0">
                <a:latin typeface="+mn-lt"/>
              </a:rPr>
              <a:t> </a:t>
            </a:r>
            <a:r>
              <a:rPr lang="ru-RU" sz="2800" dirty="0">
                <a:latin typeface="+mn-lt"/>
              </a:rPr>
              <a:t>= </a:t>
            </a:r>
            <a:r>
              <a:rPr lang="ru-RU" sz="2800" dirty="0" smtClean="0">
                <a:latin typeface="Consolas" panose="020B0609020204030204" pitchFamily="49" charset="0"/>
              </a:rPr>
              <a:t>0×3 + 3×1 </a:t>
            </a:r>
            <a:r>
              <a:rPr lang="ru-RU" sz="2800" dirty="0">
                <a:latin typeface="Consolas" panose="020B0609020204030204" pitchFamily="49" charset="0"/>
              </a:rPr>
              <a:t>+ </a:t>
            </a:r>
            <a:r>
              <a:rPr lang="ru-RU" sz="2800" dirty="0" smtClean="0">
                <a:latin typeface="Consolas" panose="020B0609020204030204" pitchFamily="49" charset="0"/>
              </a:rPr>
              <a:t>6×3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0×3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2×3 </a:t>
            </a:r>
            <a:r>
              <a:rPr lang="ru-RU" sz="2800" dirty="0">
                <a:latin typeface="Consolas" panose="020B0609020204030204" pitchFamily="49" charset="0"/>
              </a:rPr>
              <a:t>+ </a:t>
            </a:r>
            <a:r>
              <a:rPr lang="ru-RU" sz="2800" dirty="0" smtClean="0">
                <a:latin typeface="Consolas" panose="020B0609020204030204" pitchFamily="49" charset="0"/>
              </a:rPr>
              <a:t>9×1 </a:t>
            </a:r>
            <a:r>
              <a:rPr lang="ru-RU" sz="2800" dirty="0">
                <a:latin typeface="Consolas" panose="020B0609020204030204" pitchFamily="49" charset="0"/>
              </a:rPr>
              <a:t>+ </a:t>
            </a:r>
            <a:r>
              <a:rPr lang="ru-RU" sz="2800" dirty="0" smtClean="0">
                <a:latin typeface="Consolas" panose="020B0609020204030204" pitchFamily="49" charset="0"/>
              </a:rPr>
              <a:t>1×3 </a:t>
            </a:r>
            <a:r>
              <a:rPr lang="ru-RU" sz="2800" dirty="0">
                <a:latin typeface="Consolas" panose="020B0609020204030204" pitchFamily="49" charset="0"/>
              </a:rPr>
              <a:t>+ </a:t>
            </a:r>
            <a:r>
              <a:rPr lang="ru-RU" sz="2800" dirty="0" smtClean="0">
                <a:latin typeface="Consolas" panose="020B0609020204030204" pitchFamily="49" charset="0"/>
              </a:rPr>
              <a:t>4×1 + 5×3 </a:t>
            </a:r>
            <a:r>
              <a:rPr lang="ru-RU" sz="2800" dirty="0">
                <a:latin typeface="Consolas" panose="020B0609020204030204" pitchFamily="49" charset="0"/>
              </a:rPr>
              <a:t>= </a:t>
            </a:r>
            <a:r>
              <a:rPr lang="en-US" sz="2800" dirty="0" smtClean="0">
                <a:latin typeface="Consolas" panose="020B0609020204030204" pitchFamily="49" charset="0"/>
              </a:rPr>
              <a:t>58</a:t>
            </a:r>
          </a:p>
          <a:p>
            <a:pPr marL="0" indent="0">
              <a:buNone/>
            </a:pPr>
            <a:r>
              <a:rPr lang="en-US" sz="2800" dirty="0" smtClean="0">
                <a:latin typeface="Consolas" panose="020B0609020204030204" pitchFamily="49" charset="0"/>
              </a:rPr>
              <a:t>M = 58 % 10 = 8</a:t>
            </a:r>
          </a:p>
          <a:p>
            <a:pPr marL="0" indent="0">
              <a:buNone/>
            </a:pPr>
            <a:r>
              <a:rPr lang="en-US" sz="2800" dirty="0" smtClean="0">
                <a:latin typeface="Consolas" panose="020B0609020204030204" pitchFamily="49" charset="0"/>
              </a:rPr>
              <a:t>M ≠</a:t>
            </a:r>
            <a:r>
              <a:rPr lang="ru-RU" sz="2800" dirty="0" smtClean="0">
                <a:latin typeface="Consolas" panose="020B0609020204030204" pitchFamily="49" charset="0"/>
              </a:rPr>
              <a:t> 0 </a:t>
            </a:r>
            <a:r>
              <a:rPr lang="en-US" sz="2800" dirty="0" smtClean="0">
                <a:latin typeface="Consolas" panose="020B0609020204030204" pitchFamily="49" charset="0"/>
              </a:rPr>
              <a:t>=&gt; res</a:t>
            </a:r>
            <a:r>
              <a:rPr lang="ru-RU" sz="2800" dirty="0" smtClean="0">
                <a:latin typeface="Consolas" panose="020B0609020204030204" pitchFamily="49" charset="0"/>
              </a:rPr>
              <a:t> = </a:t>
            </a:r>
            <a:r>
              <a:rPr lang="en-US" sz="2800" dirty="0" smtClean="0">
                <a:latin typeface="Consolas" panose="020B0609020204030204" pitchFamily="49" charset="0"/>
              </a:rPr>
              <a:t>10 – 8 = 2</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460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Props1.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2.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3.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Kontur Edu</Template>
  <TotalTime>5446</TotalTime>
  <Words>2973</Words>
  <Application>Microsoft Office PowerPoint</Application>
  <PresentationFormat>Широкоэкранный</PresentationFormat>
  <Paragraphs>577</Paragraphs>
  <Slides>63</Slides>
  <Notes>46</Notes>
  <HiddenSlides>6</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63</vt:i4>
      </vt:variant>
    </vt:vector>
  </HeadingPairs>
  <TitlesOfParts>
    <vt:vector size="73"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Зачем нужен чистый код?</vt:lpstr>
      <vt:lpstr>Гигиенический минимум</vt:lpstr>
      <vt:lpstr>codestyle</vt:lpstr>
      <vt:lpstr>Что такое SRP?</vt:lpstr>
      <vt:lpstr>Задача controldigit</vt:lpstr>
      <vt:lpstr>Задача controldigit</vt:lpstr>
      <vt:lpstr>Задача controldigit</vt:lpstr>
      <vt:lpstr>Задача controldigit</vt:lpstr>
      <vt:lpstr>Задача controldigit</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Презентация PowerPoint</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Задача controldigit</vt:lpstr>
      <vt:lpstr>Задача controldigit</vt:lpstr>
      <vt:lpstr>Задача controldigit снилс</vt:lpstr>
      <vt:lpstr>Разбор задачи controldigit</vt:lpstr>
      <vt:lpstr>readability</vt:lpstr>
      <vt:lpstr>Маркер скрыт поток данных</vt:lpstr>
      <vt:lpstr>Маркер скрыт поток данных</vt:lpstr>
      <vt:lpstr>Samples / pathfinder.cs</vt:lpstr>
      <vt:lpstr>Маркер статически изменяемые данные</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Свалова Дарья Юрьевна</cp:lastModifiedBy>
  <cp:revision>532</cp:revision>
  <dcterms:created xsi:type="dcterms:W3CDTF">2014-03-14T10:29:29Z</dcterms:created>
  <dcterms:modified xsi:type="dcterms:W3CDTF">2018-06-28T17:19:28Z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