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C8AE42-00FA-598F-DA19-7529A61626BA}" v="40" dt="2025-03-02T17:54:47.297"/>
    <p1510:client id="{880543DD-F177-F65B-D384-2876B45D44CD}" v="20" dt="2025-03-02T18:00:36.2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71" d="100"/>
          <a:sy n="71" d="100"/>
        </p:scale>
        <p:origin x="40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speaker notes, include an</a:t>
            </a:r>
            <a:r>
              <a:rPr lang="en-US" baseline="0" dirty="0"/>
              <a:t> explanation </a:t>
            </a:r>
            <a:r>
              <a:rPr lang="en-US" dirty="0"/>
              <a:t>of</a:t>
            </a:r>
            <a:r>
              <a:rPr lang="en-US" baseline="0" dirty="0"/>
              <a:t> the different requirements you determined for </a:t>
            </a:r>
            <a:r>
              <a:rPr lang="en-US" baseline="0" dirty="0" err="1"/>
              <a:t>DriverPass’s</a:t>
            </a:r>
            <a:r>
              <a:rPr lang="en-US" baseline="0" dirty="0"/>
              <a:t> system. What are the functional requirements you selected to describe? What are the nonfunctional requirements you selected to describe? Be sure to explain how these requirements meet </a:t>
            </a:r>
            <a:r>
              <a:rPr lang="en-US" baseline="0" dirty="0" err="1"/>
              <a:t>DriverPass’s</a:t>
            </a:r>
            <a:r>
              <a:rPr lang="en-US" baseline="0" dirty="0"/>
              <a:t> needs.]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your diagram. Who are the different actors in the system? What are the different use cases? How did you account for </a:t>
            </a:r>
            <a:r>
              <a:rPr lang="en-US" baseline="0" dirty="0" err="1"/>
              <a:t>DriverPass’s</a:t>
            </a:r>
            <a:r>
              <a:rPr lang="en-US" baseline="0" dirty="0"/>
              <a:t> needs in your design? In your explanation, keep your audience in mind. Avoid the use of terms like “actors” and “use cases” in your explanation.]</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Which use case are you breaking down? What are the steps for this use case? How did you account for </a:t>
            </a:r>
            <a:r>
              <a:rPr lang="en-US" baseline="0" dirty="0" err="1"/>
              <a:t>DriverPass’s</a:t>
            </a:r>
            <a:r>
              <a:rPr lang="en-US" baseline="0" dirty="0"/>
              <a:t> needs in your design? In your explanation, keep your audience in mind. Avoid the use of technical terms such as “nodes,” “control flows,” and so on.]</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a:t>
            </a:r>
            <a:r>
              <a:rPr lang="en-US" baseline="0"/>
              <a:t>of technical </a:t>
            </a:r>
            <a:r>
              <a:rPr lang="en-US" baseline="0" dirty="0"/>
              <a:t>terms.]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3/2/2025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3/2/2025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3/2/2025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3/2/2025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3/2/2025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3/2/2025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3/2/2025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3/2/2025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3/2/2025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3/2/2025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3/2/2025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3/2/2025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vert="horz" lIns="91440" tIns="45720" rIns="91440" bIns="45720" rtlCol="0" anchor="t">
            <a:normAutofit/>
          </a:bodyPr>
          <a:lstStyle/>
          <a:p>
            <a:r>
              <a:rPr lang="en-US" dirty="0">
                <a:solidFill>
                  <a:srgbClr val="FFFFFF"/>
                </a:solidFill>
              </a:rPr>
              <a:t>Tyler Ellis</a:t>
            </a:r>
            <a:endParaRPr lang="en-US" dirty="0"/>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ea typeface="+mn-lt"/>
                <a:cs typeface="+mn-lt"/>
              </a:rPr>
              <a:t>Secure user access with different roles</a:t>
            </a:r>
            <a:endParaRPr lang="en-US" sz="2400" dirty="0">
              <a:solidFill>
                <a:srgbClr val="000000"/>
              </a:solidFill>
              <a:ea typeface="Calibri"/>
              <a:cs typeface="Calibri"/>
            </a:endParaRPr>
          </a:p>
          <a:p>
            <a:r>
              <a:rPr lang="en-US" sz="2400">
                <a:solidFill>
                  <a:srgbClr val="000000"/>
                </a:solidFill>
                <a:ea typeface="+mn-lt"/>
                <a:cs typeface="+mn-lt"/>
              </a:rPr>
              <a:t>Scheduling system for driving </a:t>
            </a:r>
            <a:r>
              <a:rPr lang="en-US" sz="2400" dirty="0">
                <a:solidFill>
                  <a:srgbClr val="000000"/>
                </a:solidFill>
                <a:ea typeface="+mn-lt"/>
                <a:cs typeface="+mn-lt"/>
              </a:rPr>
              <a:t>lessons</a:t>
            </a:r>
            <a:endParaRPr lang="en-US" dirty="0">
              <a:solidFill>
                <a:srgbClr val="000000"/>
              </a:solidFill>
              <a:ea typeface="+mn-lt"/>
              <a:cs typeface="+mn-lt"/>
            </a:endParaRPr>
          </a:p>
          <a:p>
            <a:r>
              <a:rPr lang="en-US" sz="2400" dirty="0">
                <a:solidFill>
                  <a:srgbClr val="000000"/>
                </a:solidFill>
                <a:ea typeface="+mn-lt"/>
                <a:cs typeface="+mn-lt"/>
              </a:rPr>
              <a:t>Integration with DMV updates</a:t>
            </a:r>
            <a:endParaRPr lang="en-US">
              <a:ea typeface="Calibri"/>
              <a:cs typeface="Calibri"/>
            </a:endParaRPr>
          </a:p>
          <a:p>
            <a:pPr marL="0" indent="0">
              <a:buNone/>
            </a:pPr>
            <a:r>
              <a:rPr lang="en-US" sz="2400">
                <a:solidFill>
                  <a:srgbClr val="000000"/>
                </a:solidFill>
                <a:ea typeface="+mn-lt"/>
                <a:cs typeface="+mn-lt"/>
              </a:rPr>
              <a:t>Online classes and practice tests</a:t>
            </a:r>
            <a:endParaRPr lang="en-US">
              <a:ea typeface="Calibri" panose="020F0502020204030204"/>
              <a:cs typeface="Calibri" panose="020F0502020204030204"/>
            </a:endParaRPr>
          </a:p>
          <a:p>
            <a:endParaRPr lang="en-US" sz="2400" dirty="0">
              <a:solidFill>
                <a:srgbClr val="000000"/>
              </a:solidFill>
              <a:ea typeface="Calibri"/>
              <a:cs typeface="Calibri"/>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descr="This diagram shows the different roles in the system—Customer, Secretary, IT Admin, and Owner—and the actions each can perform. For instance, Customers register, schedule lessons, and take practice tests. IT admins manage updates from the DMV and handle system maintenance. This way, each role has a clear set of actions, and we can ensure that the right users have the right permissions.">
            <a:extLst>
              <a:ext uri="{FF2B5EF4-FFF2-40B4-BE49-F238E27FC236}">
                <a16:creationId xmlns:a16="http://schemas.microsoft.com/office/drawing/2014/main" id="{3B854194-185D-494D-905C-7C7CB2E30F6E}"/>
              </a:ext>
              <a:ext uri="{C183D7F6-B498-43B3-948B-1728B52AA6E4}">
                <adec:decorative xmlns:adec="http://schemas.microsoft.com/office/drawing/2017/decorative" val="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descr="This diagram shows the different roles in the system—Customer, Secretary, IT Admin, and Owner—and the actions each can perform. For instance, Customers register, schedule lessons, and take practice tests. IT admins manage updates from the DMV and handle system maintenance. This way, each role has a clear set of actions, and we can ensure that the right users have the right permissions.">
            <a:extLst>
              <a:ext uri="{FF2B5EF4-FFF2-40B4-BE49-F238E27FC236}">
                <a16:creationId xmlns:a16="http://schemas.microsoft.com/office/drawing/2014/main" id="{B4F5FA0D-0104-4987-8241-EFF7C85B88DE}"/>
              </a:ext>
              <a:ext uri="{C183D7F6-B498-43B3-948B-1728B52AA6E4}">
                <adec:decorative xmlns:adec="http://schemas.microsoft.com/office/drawing/2017/decorative" val="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This diagram shows the different roles in the system—Customer, Secretary, IT Admin, and Owner—and the actions each can perform. For instance, Customers register, schedule lessons, and take practice tests. IT admins manage updates from the DMV and handle system maintenance. This way, each role has a clear set of actions, and we can ensure that the right users have the right permissions.">
            <a:extLst>
              <a:ext uri="{FF2B5EF4-FFF2-40B4-BE49-F238E27FC236}">
                <a16:creationId xmlns:a16="http://schemas.microsoft.com/office/drawing/2014/main" id="{2897127E-6CEF-446C-BE87-93B7C46E49D1}"/>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descr="This diagram shows the different roles in the system—Customer, Secretary, IT Admin, and Owner—and the actions each can perform. For instance, Customers register, schedule lessons, and take practice tests. IT admins manage updates from the DMV and handle system maintenance. This way, each role has a clear set of actions, and we can ensure that the right users have the right permissions."/>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descr="This diagram shows the different roles in the system—Customer, Secretary, IT Admin, and Owner—and the actions each can perform. For instance, Customers register, schedule lessons, and take practice tests. IT admins manage updates from the DMV and handle system maintenance. This way, each role has a clear set of actions, and we can ensure that the right users have the right permissions.">
            <a:extLst>
              <a:ext uri="{FF2B5EF4-FFF2-40B4-BE49-F238E27FC236}">
                <a16:creationId xmlns:a16="http://schemas.microsoft.com/office/drawing/2014/main" id="{ECAE5D32-F8FE-C091-DF22-D010E63F9ECF}"/>
              </a:ext>
            </a:extLst>
          </p:cNvPr>
          <p:cNvPicPr>
            <a:picLocks noGrp="1" noChangeAspect="1"/>
          </p:cNvPicPr>
          <p:nvPr>
            <p:ph idx="1"/>
          </p:nvPr>
        </p:nvPicPr>
        <p:blipFill>
          <a:blip r:embed="rId5"/>
          <a:stretch>
            <a:fillRect/>
          </a:stretch>
        </p:blipFill>
        <p:spPr>
          <a:xfrm>
            <a:off x="6108781" y="801866"/>
            <a:ext cx="5269669" cy="5230634"/>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4" name="Content Placeholder 3" descr="A diagram of a process&#10;&#10;AI-generated content may be incorrect.">
            <a:extLst>
              <a:ext uri="{FF2B5EF4-FFF2-40B4-BE49-F238E27FC236}">
                <a16:creationId xmlns:a16="http://schemas.microsoft.com/office/drawing/2014/main" id="{3B81B624-4FDB-3B3C-00C0-C36D6B4607F2}"/>
              </a:ext>
            </a:extLst>
          </p:cNvPr>
          <p:cNvPicPr>
            <a:picLocks noGrp="1" noChangeAspect="1"/>
          </p:cNvPicPr>
          <p:nvPr>
            <p:ph idx="1"/>
          </p:nvPr>
        </p:nvPicPr>
        <p:blipFill>
          <a:blip r:embed="rId5"/>
          <a:stretch>
            <a:fillRect/>
          </a:stretch>
        </p:blipFill>
        <p:spPr>
          <a:xfrm>
            <a:off x="7664523" y="801866"/>
            <a:ext cx="2158186" cy="5230634"/>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ea typeface="+mn-lt"/>
                <a:cs typeface="+mn-lt"/>
              </a:rPr>
              <a:t>HTTPS/TLS encryption</a:t>
            </a:r>
            <a:endParaRPr lang="en-US" sz="2400" dirty="0">
              <a:solidFill>
                <a:srgbClr val="000000"/>
              </a:solidFill>
              <a:latin typeface="-webkit-standard"/>
              <a:ea typeface="Calibri" panose="020F0502020204030204"/>
              <a:cs typeface="Calibri" panose="020F0502020204030204"/>
            </a:endParaRPr>
          </a:p>
          <a:p>
            <a:r>
              <a:rPr lang="en-US" sz="2400" dirty="0">
                <a:solidFill>
                  <a:srgbClr val="000000"/>
                </a:solidFill>
                <a:ea typeface="+mn-lt"/>
                <a:cs typeface="+mn-lt"/>
              </a:rPr>
              <a:t>Role-based permissions</a:t>
            </a:r>
            <a:endParaRPr lang="en-US" dirty="0"/>
          </a:p>
          <a:p>
            <a:r>
              <a:rPr lang="en-US" sz="2400" dirty="0">
                <a:solidFill>
                  <a:srgbClr val="000000"/>
                </a:solidFill>
                <a:ea typeface="+mn-lt"/>
                <a:cs typeface="+mn-lt"/>
              </a:rPr>
              <a:t>Brute force lockout</a:t>
            </a:r>
            <a:endParaRPr lang="en-US" dirty="0"/>
          </a:p>
          <a:p>
            <a:r>
              <a:rPr lang="en-US" sz="2400" dirty="0">
                <a:solidFill>
                  <a:srgbClr val="000000"/>
                </a:solidFill>
                <a:ea typeface="+mn-lt"/>
                <a:cs typeface="+mn-lt"/>
              </a:rPr>
              <a:t>Regular patches and updates</a:t>
            </a:r>
            <a:endParaRPr lang="en-US" dirty="0"/>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ea typeface="+mn-lt"/>
                <a:cs typeface="+mn-lt"/>
              </a:rPr>
              <a:t>Online-only data modification</a:t>
            </a:r>
            <a:endParaRPr lang="en-US" sz="2400" dirty="0">
              <a:solidFill>
                <a:srgbClr val="000000"/>
              </a:solidFill>
            </a:endParaRPr>
          </a:p>
          <a:p>
            <a:r>
              <a:rPr lang="en-US" sz="2400" dirty="0">
                <a:solidFill>
                  <a:srgbClr val="000000"/>
                </a:solidFill>
                <a:ea typeface="+mn-lt"/>
                <a:cs typeface="+mn-lt"/>
              </a:rPr>
              <a:t>Dependent on DMV services</a:t>
            </a:r>
            <a:endParaRPr lang="en-US" dirty="0"/>
          </a:p>
          <a:p>
            <a:r>
              <a:rPr lang="en-US" sz="2400" dirty="0">
                <a:solidFill>
                  <a:srgbClr val="000000"/>
                </a:solidFill>
                <a:ea typeface="+mn-lt"/>
                <a:cs typeface="+mn-lt"/>
              </a:rPr>
              <a:t>Package customization needs developer support</a:t>
            </a:r>
            <a:endParaRPr dirty="0"/>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1342</TotalTime>
  <Words>308</Words>
  <Application>Microsoft Office PowerPoint</Application>
  <PresentationFormat>Widescreen</PresentationFormat>
  <Paragraphs>24</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Russo, Jordan</cp:lastModifiedBy>
  <cp:revision>50</cp:revision>
  <dcterms:created xsi:type="dcterms:W3CDTF">2019-10-14T02:36:52Z</dcterms:created>
  <dcterms:modified xsi:type="dcterms:W3CDTF">2025-03-02T18:00:45Z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