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2"/>
  </p:notesMasterIdLst>
  <p:sldIdLst>
    <p:sldId id="256" r:id="rId2"/>
    <p:sldId id="309" r:id="rId3"/>
    <p:sldId id="257" r:id="rId4"/>
    <p:sldId id="258"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326" r:id="rId20"/>
    <p:sldId id="275" r:id="rId21"/>
    <p:sldId id="276" r:id="rId22"/>
    <p:sldId id="30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F24F5-52FA-4F50-9658-FD3ACD4D01E5}" type="datetimeFigureOut">
              <a:rPr lang="en-US" smtClean="0"/>
              <a:t>9/25/2016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9E0-2883-4D44-9CDD-508F72A3159B}" type="slidenum">
              <a:rPr lang="en-US" smtClean="0"/>
              <a:t>‹#›</a:t>
            </a:fld>
            <a:endParaRPr lang="en-US"/>
          </a:p>
        </p:txBody>
      </p:sp>
    </p:spTree>
    <p:extLst>
      <p:ext uri="{BB962C8B-B14F-4D97-AF65-F5344CB8AC3E}">
        <p14:creationId xmlns:p14="http://schemas.microsoft.com/office/powerpoint/2010/main" val="207785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Tons of things you could say like keep it simple, relate to other things that are people are used to.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going to go through some trends that we have seen with websites. </a:t>
            </a:r>
          </a:p>
          <a:p>
            <a:endParaRPr lang="en-US" dirty="0"/>
          </a:p>
        </p:txBody>
      </p:sp>
      <p:sp>
        <p:nvSpPr>
          <p:cNvPr id="4" name="Slide Number Placeholder 3"/>
          <p:cNvSpPr>
            <a:spLocks noGrp="1"/>
          </p:cNvSpPr>
          <p:nvPr>
            <p:ph type="sldNum" sz="quarter" idx="10"/>
          </p:nvPr>
        </p:nvSpPr>
        <p:spPr/>
        <p:txBody>
          <a:bodyPr/>
          <a:lstStyle/>
          <a:p>
            <a:fld id="{D6759ADD-0655-40F3-95E2-726139BBE81D}" type="slidenum">
              <a:rPr lang="en-US" smtClean="0"/>
              <a:t>5</a:t>
            </a:fld>
            <a:endParaRPr lang="en-US"/>
          </a:p>
        </p:txBody>
      </p:sp>
    </p:spTree>
    <p:extLst>
      <p:ext uri="{BB962C8B-B14F-4D97-AF65-F5344CB8AC3E}">
        <p14:creationId xmlns:p14="http://schemas.microsoft.com/office/powerpoint/2010/main" val="3673593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8877AE-7392-4C3B-9731-6472DE5B7813}" type="slidenum">
              <a:rPr lang="en-US" smtClean="0"/>
              <a:t>33</a:t>
            </a:fld>
            <a:endParaRPr lang="en-US"/>
          </a:p>
        </p:txBody>
      </p:sp>
    </p:spTree>
    <p:extLst>
      <p:ext uri="{BB962C8B-B14F-4D97-AF65-F5344CB8AC3E}">
        <p14:creationId xmlns:p14="http://schemas.microsoft.com/office/powerpoint/2010/main" val="49280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E96075-5BF3-41C4-8B69-6934BE330719}" type="slidenum">
              <a:rPr lang="en-US" smtClean="0"/>
              <a:t>37</a:t>
            </a:fld>
            <a:endParaRPr lang="en-US"/>
          </a:p>
        </p:txBody>
      </p:sp>
    </p:spTree>
    <p:extLst>
      <p:ext uri="{BB962C8B-B14F-4D97-AF65-F5344CB8AC3E}">
        <p14:creationId xmlns:p14="http://schemas.microsoft.com/office/powerpoint/2010/main" val="274648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2349E0-2883-4D44-9CDD-508F72A3159B}" type="slidenum">
              <a:rPr lang="en-US" smtClean="0"/>
              <a:t>50</a:t>
            </a:fld>
            <a:endParaRPr lang="en-US"/>
          </a:p>
        </p:txBody>
      </p:sp>
    </p:spTree>
    <p:extLst>
      <p:ext uri="{BB962C8B-B14F-4D97-AF65-F5344CB8AC3E}">
        <p14:creationId xmlns:p14="http://schemas.microsoft.com/office/powerpoint/2010/main" val="101422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59ADD-0655-40F3-95E2-726139BBE81D}" type="slidenum">
              <a:rPr lang="en-US" smtClean="0"/>
              <a:t>9</a:t>
            </a:fld>
            <a:endParaRPr lang="en-US"/>
          </a:p>
        </p:txBody>
      </p:sp>
    </p:spTree>
    <p:extLst>
      <p:ext uri="{BB962C8B-B14F-4D97-AF65-F5344CB8AC3E}">
        <p14:creationId xmlns:p14="http://schemas.microsoft.com/office/powerpoint/2010/main" val="78980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commerce website that allows grp of </a:t>
            </a:r>
            <a:r>
              <a:rPr lang="en-US" dirty="0" err="1" smtClean="0"/>
              <a:t>frnds</a:t>
            </a:r>
            <a:r>
              <a:rPr lang="en-US" dirty="0" smtClean="0"/>
              <a:t> discuss collection of clothing purchases</a:t>
            </a:r>
          </a:p>
          <a:p>
            <a:endParaRPr lang="en-US" dirty="0" smtClean="0"/>
          </a:p>
          <a:p>
            <a:r>
              <a:rPr lang="en-US" dirty="0" smtClean="0"/>
              <a:t>target customers are women b/w ages 18 to 30</a:t>
            </a:r>
          </a:p>
          <a:p>
            <a:endParaRPr lang="en-US" dirty="0"/>
          </a:p>
        </p:txBody>
      </p:sp>
      <p:sp>
        <p:nvSpPr>
          <p:cNvPr id="4" name="Slide Number Placeholder 3"/>
          <p:cNvSpPr>
            <a:spLocks noGrp="1"/>
          </p:cNvSpPr>
          <p:nvPr>
            <p:ph type="sldNum" sz="quarter" idx="10"/>
          </p:nvPr>
        </p:nvSpPr>
        <p:spPr/>
        <p:txBody>
          <a:bodyPr/>
          <a:lstStyle/>
          <a:p>
            <a:fld id="{D6759ADD-0655-40F3-95E2-726139BBE81D}" type="slidenum">
              <a:rPr lang="en-US" smtClean="0"/>
              <a:t>13</a:t>
            </a:fld>
            <a:endParaRPr lang="en-US"/>
          </a:p>
        </p:txBody>
      </p:sp>
    </p:spTree>
    <p:extLst>
      <p:ext uri="{BB962C8B-B14F-4D97-AF65-F5344CB8AC3E}">
        <p14:creationId xmlns:p14="http://schemas.microsoft.com/office/powerpoint/2010/main" val="247123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times simplify takes in wrong time.</a:t>
            </a:r>
            <a:endParaRPr lang="en-US" dirty="0"/>
          </a:p>
        </p:txBody>
      </p:sp>
      <p:sp>
        <p:nvSpPr>
          <p:cNvPr id="4" name="Slide Number Placeholder 3"/>
          <p:cNvSpPr>
            <a:spLocks noGrp="1"/>
          </p:cNvSpPr>
          <p:nvPr>
            <p:ph type="sldNum" sz="quarter" idx="10"/>
          </p:nvPr>
        </p:nvSpPr>
        <p:spPr/>
        <p:txBody>
          <a:bodyPr/>
          <a:lstStyle/>
          <a:p>
            <a:fld id="{D6759ADD-0655-40F3-95E2-726139BBE81D}" type="slidenum">
              <a:rPr lang="en-US" smtClean="0"/>
              <a:t>14</a:t>
            </a:fld>
            <a:endParaRPr lang="en-US"/>
          </a:p>
        </p:txBody>
      </p:sp>
    </p:spTree>
    <p:extLst>
      <p:ext uri="{BB962C8B-B14F-4D97-AF65-F5344CB8AC3E}">
        <p14:creationId xmlns:p14="http://schemas.microsoft.com/office/powerpoint/2010/main" val="166083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53523-0427-45AF-B962-5DDA691A80E5}" type="slidenum">
              <a:rPr lang="en-US" smtClean="0"/>
              <a:t>15</a:t>
            </a:fld>
            <a:endParaRPr lang="en-US"/>
          </a:p>
        </p:txBody>
      </p:sp>
    </p:spTree>
    <p:extLst>
      <p:ext uri="{BB962C8B-B14F-4D97-AF65-F5344CB8AC3E}">
        <p14:creationId xmlns:p14="http://schemas.microsoft.com/office/powerpoint/2010/main" val="54322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a:t>
            </a:r>
            <a:r>
              <a:rPr lang="en-US" baseline="0" dirty="0" smtClean="0"/>
              <a:t> to remember the process of tasks, learnable, understandable</a:t>
            </a:r>
          </a:p>
          <a:p>
            <a:r>
              <a:rPr lang="en-US" baseline="0" dirty="0" err="1" smtClean="0"/>
              <a:t>Eg</a:t>
            </a:r>
            <a:r>
              <a:rPr lang="en-US" baseline="0" dirty="0" smtClean="0"/>
              <a:t>: ATM and web forms, often used by many people.</a:t>
            </a:r>
            <a:endParaRPr lang="en-US" dirty="0"/>
          </a:p>
        </p:txBody>
      </p:sp>
      <p:sp>
        <p:nvSpPr>
          <p:cNvPr id="4" name="Slide Number Placeholder 3"/>
          <p:cNvSpPr>
            <a:spLocks noGrp="1"/>
          </p:cNvSpPr>
          <p:nvPr>
            <p:ph type="sldNum" sz="quarter" idx="10"/>
          </p:nvPr>
        </p:nvSpPr>
        <p:spPr/>
        <p:txBody>
          <a:bodyPr/>
          <a:lstStyle/>
          <a:p>
            <a:fld id="{47A53523-0427-45AF-B962-5DDA691A80E5}" type="slidenum">
              <a:rPr lang="en-US" smtClean="0"/>
              <a:t>16</a:t>
            </a:fld>
            <a:endParaRPr lang="en-US"/>
          </a:p>
        </p:txBody>
      </p:sp>
    </p:spTree>
    <p:extLst>
      <p:ext uri="{BB962C8B-B14F-4D97-AF65-F5344CB8AC3E}">
        <p14:creationId xmlns:p14="http://schemas.microsoft.com/office/powerpoint/2010/main" val="301232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errors-&gt; frustrating the user, no one will use</a:t>
            </a:r>
          </a:p>
          <a:p>
            <a:r>
              <a:rPr lang="en-US" baseline="0" dirty="0" smtClean="0"/>
              <a:t>Intuition-&gt; </a:t>
            </a:r>
            <a:r>
              <a:rPr lang="en-US" baseline="0" dirty="0" err="1" smtClean="0"/>
              <a:t>eg</a:t>
            </a:r>
            <a:r>
              <a:rPr lang="en-US" baseline="0" dirty="0" smtClean="0"/>
              <a:t>: using login as a link instead of a button</a:t>
            </a:r>
          </a:p>
          <a:p>
            <a:r>
              <a:rPr lang="en-US" baseline="0" dirty="0" smtClean="0"/>
              <a:t>Providing login at the top left or at the bottom of the page instead of right corner,</a:t>
            </a:r>
          </a:p>
          <a:p>
            <a:r>
              <a:rPr lang="en-US" baseline="0" dirty="0" smtClean="0"/>
              <a:t>Workload-&gt; no memory stress on the user to remember the words etc.</a:t>
            </a:r>
          </a:p>
          <a:p>
            <a:r>
              <a:rPr lang="en-US" baseline="0" dirty="0" smtClean="0"/>
              <a:t>Whenever a new and inexperience user try to make some network security changes in the computer, he faces many issues ( don’t know which security setting resting)-&gt; this is a complicated task but it this type of problem should not persist with simple tasks (making transaction in online banking)</a:t>
            </a:r>
            <a:endParaRPr lang="en-US" dirty="0"/>
          </a:p>
        </p:txBody>
      </p:sp>
      <p:sp>
        <p:nvSpPr>
          <p:cNvPr id="4" name="Slide Number Placeholder 3"/>
          <p:cNvSpPr>
            <a:spLocks noGrp="1"/>
          </p:cNvSpPr>
          <p:nvPr>
            <p:ph type="sldNum" sz="quarter" idx="10"/>
          </p:nvPr>
        </p:nvSpPr>
        <p:spPr/>
        <p:txBody>
          <a:bodyPr/>
          <a:lstStyle/>
          <a:p>
            <a:fld id="{47A53523-0427-45AF-B962-5DDA691A80E5}" type="slidenum">
              <a:rPr lang="en-US" smtClean="0"/>
              <a:t>17</a:t>
            </a:fld>
            <a:endParaRPr lang="en-US"/>
          </a:p>
        </p:txBody>
      </p:sp>
    </p:spTree>
    <p:extLst>
      <p:ext uri="{BB962C8B-B14F-4D97-AF65-F5344CB8AC3E}">
        <p14:creationId xmlns:p14="http://schemas.microsoft.com/office/powerpoint/2010/main" val="168521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Question: how do u test</a:t>
            </a:r>
            <a:r>
              <a:rPr lang="en-US" baseline="0" dirty="0" smtClean="0"/>
              <a:t> the product and say that this is recommended website, any mobile application or not( whether performance, easy interface, effectiveness else something)</a:t>
            </a:r>
          </a:p>
          <a:p>
            <a:r>
              <a:rPr lang="en-US" dirty="0" smtClean="0"/>
              <a:t>Whenever</a:t>
            </a:r>
            <a:r>
              <a:rPr lang="en-US" baseline="0" dirty="0" smtClean="0"/>
              <a:t> you consider a payment process in an online application, the users and vendors consider the validation accuracy of the card, and how effectively it is performed, here time is not the main agenda,</a:t>
            </a:r>
          </a:p>
          <a:p>
            <a:r>
              <a:rPr lang="en-US" baseline="0" dirty="0" smtClean="0"/>
              <a:t>In health domain, there can occur some situations where triage procedure should be completed in 15 min else the patient may die. In this scenario, time, accuracy and effectiveness, all are to be considered</a:t>
            </a:r>
            <a:endParaRPr lang="en-US" dirty="0"/>
          </a:p>
        </p:txBody>
      </p:sp>
      <p:sp>
        <p:nvSpPr>
          <p:cNvPr id="4" name="Slide Number Placeholder 3"/>
          <p:cNvSpPr>
            <a:spLocks noGrp="1"/>
          </p:cNvSpPr>
          <p:nvPr>
            <p:ph type="sldNum" sz="quarter" idx="10"/>
          </p:nvPr>
        </p:nvSpPr>
        <p:spPr/>
        <p:txBody>
          <a:bodyPr/>
          <a:lstStyle/>
          <a:p>
            <a:fld id="{47A53523-0427-45AF-B962-5DDA691A80E5}" type="slidenum">
              <a:rPr lang="en-US" smtClean="0"/>
              <a:t>18</a:t>
            </a:fld>
            <a:endParaRPr lang="en-US"/>
          </a:p>
        </p:txBody>
      </p:sp>
    </p:spTree>
    <p:extLst>
      <p:ext uri="{BB962C8B-B14F-4D97-AF65-F5344CB8AC3E}">
        <p14:creationId xmlns:p14="http://schemas.microsoft.com/office/powerpoint/2010/main" val="322916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Testers</a:t>
            </a:r>
            <a:r>
              <a:rPr lang="en-US" baseline="0" dirty="0"/>
              <a:t> uses test plans, test cases  or test scenarios to test a  software to ensure the completeness  of testing.</a:t>
            </a:r>
          </a:p>
          <a:p>
            <a:r>
              <a:rPr lang="en-US" baseline="0" dirty="0"/>
              <a:t>Stages in testing --- unit testing, integration testing, system testing and user acceptance testing.</a:t>
            </a:r>
          </a:p>
          <a:p>
            <a:endParaRPr lang="en-US" baseline="0" dirty="0"/>
          </a:p>
          <a:p>
            <a:r>
              <a:rPr lang="en-US" sz="1200" b="0" i="0" kern="1200" dirty="0">
                <a:solidFill>
                  <a:schemeClr val="tx1"/>
                </a:solidFill>
                <a:effectLst/>
                <a:latin typeface="+mn-lt"/>
                <a:ea typeface="+mn-ea"/>
                <a:cs typeface="+mn-cs"/>
              </a:rPr>
              <a:t>Automation Testing is used to re-run the test scenarios that were performed manually, quickly, and repeatedly.</a:t>
            </a:r>
          </a:p>
          <a:p>
            <a:r>
              <a:rPr lang="en-US" sz="1200" b="0" i="0" kern="1200" dirty="0">
                <a:solidFill>
                  <a:schemeClr val="tx1"/>
                </a:solidFill>
                <a:effectLst/>
                <a:latin typeface="+mn-lt"/>
                <a:ea typeface="+mn-ea"/>
                <a:cs typeface="+mn-cs"/>
              </a:rPr>
              <a:t>It increases the test coverage, improves accuracy, and saves time and money in comparison to manual testing.</a:t>
            </a:r>
            <a:endParaRPr lang="en-US" baseline="0" dirty="0"/>
          </a:p>
        </p:txBody>
      </p:sp>
      <p:sp>
        <p:nvSpPr>
          <p:cNvPr id="4" name="Slide Number Placeholder 3"/>
          <p:cNvSpPr>
            <a:spLocks noGrp="1"/>
          </p:cNvSpPr>
          <p:nvPr>
            <p:ph type="sldNum" sz="quarter" idx="10"/>
          </p:nvPr>
        </p:nvSpPr>
        <p:spPr/>
        <p:txBody>
          <a:bodyPr/>
          <a:lstStyle/>
          <a:p>
            <a:fld id="{628877AE-7392-4C3B-9731-6472DE5B7813}" type="slidenum">
              <a:rPr lang="en-US" smtClean="0"/>
              <a:t>30</a:t>
            </a:fld>
            <a:endParaRPr lang="en-US"/>
          </a:p>
        </p:txBody>
      </p:sp>
    </p:spTree>
    <p:extLst>
      <p:ext uri="{BB962C8B-B14F-4D97-AF65-F5344CB8AC3E}">
        <p14:creationId xmlns:p14="http://schemas.microsoft.com/office/powerpoint/2010/main" val="37668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3058DD-E2EE-4B8D-AF35-2A9D7AC2DCD3}"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19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02309-C121-4C03-9693-9D02B758CB30}" type="datetime1">
              <a:rPr lang="en-US" smtClean="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573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261BF-421E-423F-BA06-CC96F5B2D6B7}"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355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C601F-C527-437F-9574-582D92042AB1}"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769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72AF6-05A4-44D2-84C8-93D3D6E96ABC}"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496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404778-9778-434C-84CC-9E5E1957A128}" type="datetime1">
              <a:rPr lang="en-US" smtClean="0"/>
              <a:t>9/25/2016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20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8144FC-65F8-4086-A229-51F544ECDE25}" type="datetime1">
              <a:rPr lang="en-US" smtClean="0"/>
              <a:t>9/25/2016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8083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2F193-3DA2-46D2-AA20-4110703B001D}"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724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A4191-B1E6-40A2-80B0-2EBCA11D138D}"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22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1442927-1C3F-41C6-8EF7-FC5897B68393}"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852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B0048-934E-495C-A24E-744A12601E2D}" type="datetime1">
              <a:rPr lang="en-US" smtClean="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1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2BD4F8-1BD5-478E-839E-B6C1C174D7B6}" type="datetime1">
              <a:rPr lang="en-US" smtClean="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20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748449-7C04-4AF5-87E8-38BECBEFF90F}" type="datetime1">
              <a:rPr lang="en-US" smtClean="0"/>
              <a:t>9/25/2016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65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88C246B-4D1E-4C2A-BCBE-FECABF15696F}" type="datetime1">
              <a:rPr lang="en-US" smtClean="0"/>
              <a:t>9/25/2016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09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BB4AA2-DDAB-4A89-8E49-18B6AB44EAC6}" type="datetime1">
              <a:rPr lang="en-US" smtClean="0"/>
              <a:t>9/25/2016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3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ECCEFD9-98B1-4A1D-A218-3479624EC515}" type="datetime1">
              <a:rPr lang="en-US" smtClean="0"/>
              <a:t>9/25/2016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97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CBC5E-9D84-472E-A8B6-9DB7C614A3B6}" type="datetime1">
              <a:rPr lang="en-US" smtClean="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97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8D88C8-5DBC-49D4-B64F-B4F0BDF87261}" type="datetime1">
              <a:rPr lang="en-US" smtClean="0"/>
              <a:t>9/25/2016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467229"/>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bitbucket.org/account/signin/?next=/?_mid%3D4595c0d4fc41288d28927467a7cd8f0e%26aceid%3D%26adposition%3D1t1%26adgroup%3D20741843207%26campaign%3D177597647%26creative%3D71577628247%26device%3Dc%26keyword%3D%2Bbitbucket%26matchtype%3Db%26network%3Dg%26placement%3D%26gclid%3DCjwKEAjwka67BRCk6a7_h_7Pui8SJABcMkWRied7yvxvEbhmmFdEFrXUbKh7Zd9lCAw-zIn-HDVx0hoCU9Hw_wcB"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bitbucket.org/account/signin/?next=/?_mid%3D4595c0d4fc41288d28927467a7cd8f0e%26aceid%3D%26adposition%3D1t1%26adgroup%3D20741843207%26campaign%3D177597647%26creative%3D71577628247%26device%3Dc%26keyword%3D%2Bbitbucket%26matchtype%3Db%26network%3Dg%26placement%3D%26gclid%3DCjwKEAjwka67BRCk6a7_h_7Pui8SJABcMkWRied7yvxvEbhmmFdEFrXUbKh7Zd9lCAw-zIn-HDVx0hoCU9Hw_wcB"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928" y="752342"/>
            <a:ext cx="9161022" cy="3137078"/>
          </a:xfrm>
        </p:spPr>
        <p:txBody>
          <a:bodyPr/>
          <a:lstStyle/>
          <a:p>
            <a:r>
              <a:rPr lang="en-US" sz="5400" dirty="0" smtClean="0"/>
              <a:t>User interface, Usability requirements, testing tools and issue management </a:t>
            </a:r>
            <a:endParaRPr lang="en-US" sz="5400" dirty="0"/>
          </a:p>
        </p:txBody>
      </p:sp>
      <p:sp>
        <p:nvSpPr>
          <p:cNvPr id="4" name="Subtitle 2"/>
          <p:cNvSpPr txBox="1">
            <a:spLocks noGrp="1"/>
          </p:cNvSpPr>
          <p:nvPr>
            <p:ph type="subTitle" idx="1"/>
          </p:nvPr>
        </p:nvSpPr>
        <p:spPr>
          <a:xfrm>
            <a:off x="7662929" y="4108361"/>
            <a:ext cx="3953815" cy="17493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smtClean="0"/>
              <a:t>Sai vihari venigandla</a:t>
            </a:r>
            <a:endParaRPr lang="en-US" dirty="0"/>
          </a:p>
          <a:p>
            <a:pPr marL="0" indent="0" algn="ctr">
              <a:buNone/>
            </a:pPr>
            <a:r>
              <a:rPr lang="en-US" dirty="0" smtClean="0"/>
              <a:t>Sindhuja Pannala</a:t>
            </a:r>
          </a:p>
          <a:p>
            <a:pPr marL="0" indent="0" algn="ctr">
              <a:buNone/>
            </a:pPr>
            <a:r>
              <a:rPr lang="en-US" dirty="0" smtClean="0"/>
              <a:t>Harish kola</a:t>
            </a:r>
          </a:p>
          <a:p>
            <a:pPr marL="0" indent="0" algn="ctr">
              <a:buNone/>
            </a:pPr>
            <a:r>
              <a:rPr lang="en-US" dirty="0" smtClean="0"/>
              <a:t>Priyanka kommula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04508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Test/Collect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950" y="2831306"/>
            <a:ext cx="8143875" cy="2638425"/>
          </a:xfrm>
        </p:spPr>
      </p:pic>
      <p:sp>
        <p:nvSpPr>
          <p:cNvPr id="5" name="Subtitle 2"/>
          <p:cNvSpPr txBox="1">
            <a:spLocks/>
          </p:cNvSpPr>
          <p:nvPr/>
        </p:nvSpPr>
        <p:spPr>
          <a:xfrm>
            <a:off x="8604890" y="5896376"/>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19000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221" y="1839059"/>
            <a:ext cx="9252488" cy="3718614"/>
          </a:xfrm>
        </p:spPr>
      </p:pic>
      <p:sp>
        <p:nvSpPr>
          <p:cNvPr id="5" name="Subtitle 2"/>
          <p:cNvSpPr txBox="1">
            <a:spLocks/>
          </p:cNvSpPr>
          <p:nvPr/>
        </p:nvSpPr>
        <p:spPr>
          <a:xfrm>
            <a:off x="8731877" y="5896376"/>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200421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566" y="1853248"/>
            <a:ext cx="5937312" cy="3587127"/>
          </a:xfrm>
        </p:spPr>
      </p:pic>
      <p:sp>
        <p:nvSpPr>
          <p:cNvPr id="5" name="Subtitle 2"/>
          <p:cNvSpPr txBox="1">
            <a:spLocks/>
          </p:cNvSpPr>
          <p:nvPr/>
        </p:nvSpPr>
        <p:spPr>
          <a:xfrm>
            <a:off x="8802878" y="5870619"/>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340542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2805" y="1931501"/>
            <a:ext cx="6272406" cy="4048074"/>
          </a:xfrm>
        </p:spPr>
      </p:pic>
      <p:sp>
        <p:nvSpPr>
          <p:cNvPr id="5" name="Subtitle 2"/>
          <p:cNvSpPr txBox="1">
            <a:spLocks/>
          </p:cNvSpPr>
          <p:nvPr/>
        </p:nvSpPr>
        <p:spPr>
          <a:xfrm>
            <a:off x="8757634" y="6025165"/>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431550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79" y="581507"/>
            <a:ext cx="9404723" cy="1159970"/>
          </a:xfrm>
        </p:spPr>
        <p:txBody>
          <a:bodyPr/>
          <a:lstStyle/>
          <a:p>
            <a:r>
              <a:rPr lang="en-US" dirty="0" smtClean="0"/>
              <a:t>  Simplify</a:t>
            </a:r>
            <a:endParaRPr lang="en-US" dirty="0"/>
          </a:p>
        </p:txBody>
      </p:sp>
      <p:sp>
        <p:nvSpPr>
          <p:cNvPr id="3" name="Content Placeholder 2"/>
          <p:cNvSpPr>
            <a:spLocks noGrp="1"/>
          </p:cNvSpPr>
          <p:nvPr>
            <p:ph idx="1"/>
          </p:nvPr>
        </p:nvSpPr>
        <p:spPr>
          <a:xfrm>
            <a:off x="2357033" y="1856621"/>
            <a:ext cx="6724973" cy="4358199"/>
          </a:xfrm>
        </p:spPr>
        <p:txBody>
          <a:bodyPr/>
          <a:lstStyle/>
          <a:p>
            <a:pPr marL="0" indent="0">
              <a:buNone/>
            </a:pPr>
            <a:r>
              <a:rPr lang="en-US" dirty="0" smtClean="0">
                <a:latin typeface="Georgia" panose="02040502050405020303" pitchFamily="18" charset="0"/>
              </a:rPr>
              <a:t>Any intelligent fool can make things bigger, more complex and more violent. it takes a touch of genius and a lot of courage to move in the opposite direction-- Albert Einstein.  </a:t>
            </a:r>
          </a:p>
          <a:p>
            <a:endParaRPr lang="en-US" dirty="0"/>
          </a:p>
        </p:txBody>
      </p:sp>
      <p:sp>
        <p:nvSpPr>
          <p:cNvPr id="4" name="Subtitle 2"/>
          <p:cNvSpPr txBox="1">
            <a:spLocks/>
          </p:cNvSpPr>
          <p:nvPr/>
        </p:nvSpPr>
        <p:spPr>
          <a:xfrm>
            <a:off x="8757634" y="6012286"/>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273773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Usability Requirements</a:t>
            </a:r>
            <a:endParaRPr lang="en-US" dirty="0"/>
          </a:p>
        </p:txBody>
      </p:sp>
      <p:sp>
        <p:nvSpPr>
          <p:cNvPr id="3" name="Subtitle 2"/>
          <p:cNvSpPr>
            <a:spLocks noGrp="1"/>
          </p:cNvSpPr>
          <p:nvPr>
            <p:ph type="subTitle" idx="1"/>
          </p:nvPr>
        </p:nvSpPr>
        <p:spPr>
          <a:xfrm>
            <a:off x="8757634" y="5674678"/>
            <a:ext cx="2702846" cy="522922"/>
          </a:xfrm>
        </p:spPr>
        <p:txBody>
          <a:bodyPr>
            <a:normAutofit/>
          </a:bodyPr>
          <a:lstStyle/>
          <a:p>
            <a:r>
              <a:rPr lang="en-US" dirty="0" smtClean="0"/>
              <a:t>Sindhuja Pannala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191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normAutofit/>
          </a:bodyPr>
          <a:lstStyle/>
          <a:p>
            <a:r>
              <a:rPr lang="en-US" dirty="0" smtClean="0"/>
              <a:t>To increase the ease of use of the product</a:t>
            </a:r>
          </a:p>
          <a:p>
            <a:r>
              <a:rPr lang="en-US" dirty="0" smtClean="0"/>
              <a:t>Listed at the starting stage of the product design</a:t>
            </a:r>
          </a:p>
          <a:p>
            <a:r>
              <a:rPr lang="en-US" dirty="0" smtClean="0"/>
              <a:t>Main aim of establishing usability requirements:</a:t>
            </a:r>
          </a:p>
          <a:p>
            <a:pPr lvl="1"/>
            <a:r>
              <a:rPr lang="en-US" dirty="0" smtClean="0"/>
              <a:t>Efficiency</a:t>
            </a:r>
          </a:p>
          <a:p>
            <a:pPr lvl="1"/>
            <a:r>
              <a:rPr lang="en-US" dirty="0" smtClean="0"/>
              <a:t>Effectiveness</a:t>
            </a:r>
          </a:p>
          <a:p>
            <a:pPr lvl="1"/>
            <a:r>
              <a:rPr lang="en-US" dirty="0" smtClean="0"/>
              <a:t>Understandability</a:t>
            </a:r>
          </a:p>
        </p:txBody>
      </p:sp>
      <p:sp>
        <p:nvSpPr>
          <p:cNvPr id="6" name="Subtitle 2"/>
          <p:cNvSpPr txBox="1">
            <a:spLocks/>
          </p:cNvSpPr>
          <p:nvPr/>
        </p:nvSpPr>
        <p:spPr>
          <a:xfrm>
            <a:off x="9042400" y="5674678"/>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36389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Usability requirements should support (and should be user centric):</a:t>
            </a:r>
          </a:p>
          <a:p>
            <a:pPr lvl="1"/>
            <a:r>
              <a:rPr lang="en-US" dirty="0" smtClean="0"/>
              <a:t>Efficiency of use</a:t>
            </a:r>
          </a:p>
          <a:p>
            <a:pPr lvl="2"/>
            <a:r>
              <a:rPr lang="en-US" sz="2200" dirty="0" smtClean="0"/>
              <a:t>Tasks to be performed with less or no errors</a:t>
            </a:r>
          </a:p>
          <a:p>
            <a:pPr lvl="1"/>
            <a:r>
              <a:rPr lang="en-US" dirty="0" smtClean="0"/>
              <a:t>Intuitiveness</a:t>
            </a:r>
          </a:p>
          <a:p>
            <a:pPr lvl="2"/>
            <a:r>
              <a:rPr lang="en-US" dirty="0" smtClean="0"/>
              <a:t> </a:t>
            </a:r>
            <a:r>
              <a:rPr lang="en-US" sz="2200" dirty="0" smtClean="0"/>
              <a:t>easy to navigate, use of buttons, help/ error messages etc.</a:t>
            </a:r>
          </a:p>
          <a:p>
            <a:pPr lvl="1"/>
            <a:r>
              <a:rPr lang="en-US" dirty="0" smtClean="0"/>
              <a:t>Low perceived workload</a:t>
            </a:r>
          </a:p>
          <a:p>
            <a:pPr lvl="2"/>
            <a:r>
              <a:rPr lang="en-US" sz="2200" dirty="0" smtClean="0"/>
              <a:t>interface should be easy, not demanding and frustrating</a:t>
            </a:r>
          </a:p>
        </p:txBody>
      </p:sp>
      <p:sp>
        <p:nvSpPr>
          <p:cNvPr id="5" name="Subtitle 2"/>
          <p:cNvSpPr txBox="1">
            <a:spLocks/>
          </p:cNvSpPr>
          <p:nvPr/>
        </p:nvSpPr>
        <p:spPr>
          <a:xfrm>
            <a:off x="9042400" y="5674678"/>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1632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43088"/>
            <a:ext cx="8946541" cy="4405311"/>
          </a:xfrm>
        </p:spPr>
        <p:txBody>
          <a:bodyPr>
            <a:normAutofit/>
          </a:bodyPr>
          <a:lstStyle/>
          <a:p>
            <a:r>
              <a:rPr lang="en-US" sz="2400" dirty="0" smtClean="0"/>
              <a:t>Usability requirements vary depending on the product and the users</a:t>
            </a:r>
          </a:p>
          <a:p>
            <a:pPr marL="0" indent="0">
              <a:buNone/>
            </a:pPr>
            <a:r>
              <a:rPr lang="en-US" sz="2400" dirty="0" err="1" smtClean="0"/>
              <a:t>Eg</a:t>
            </a:r>
            <a:r>
              <a:rPr lang="en-US" sz="2400" dirty="0" smtClean="0"/>
              <a:t>: online payment, health domain, </a:t>
            </a:r>
            <a:r>
              <a:rPr lang="en-US" sz="2400" dirty="0" err="1" smtClean="0"/>
              <a:t>hp</a:t>
            </a:r>
            <a:r>
              <a:rPr lang="en-US" sz="2400" dirty="0" smtClean="0"/>
              <a:t> </a:t>
            </a:r>
          </a:p>
          <a:p>
            <a:pPr marL="0" indent="0">
              <a:buNone/>
            </a:pPr>
            <a:r>
              <a:rPr lang="en-US" sz="2400" dirty="0" smtClean="0"/>
              <a:t>Website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422" y="2388979"/>
            <a:ext cx="4497351" cy="3366030"/>
          </a:xfrm>
          <a:prstGeom prst="rect">
            <a:avLst/>
          </a:prstGeom>
        </p:spPr>
      </p:pic>
      <p:sp>
        <p:nvSpPr>
          <p:cNvPr id="7"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dirty="0" smtClean="0"/>
              <a:t>Usability Requirements</a:t>
            </a:r>
            <a:endParaRPr lang="en-US" sz="4200" dirty="0"/>
          </a:p>
        </p:txBody>
      </p:sp>
      <p:sp>
        <p:nvSpPr>
          <p:cNvPr id="8" name="TextBox 7"/>
          <p:cNvSpPr txBox="1"/>
          <p:nvPr/>
        </p:nvSpPr>
        <p:spPr>
          <a:xfrm>
            <a:off x="1690300" y="3760154"/>
            <a:ext cx="4792134" cy="1569660"/>
          </a:xfrm>
          <a:prstGeom prst="rect">
            <a:avLst/>
          </a:prstGeom>
          <a:noFill/>
        </p:spPr>
        <p:txBody>
          <a:bodyPr wrap="square" rtlCol="0">
            <a:spAutoFit/>
          </a:bodyPr>
          <a:lstStyle/>
          <a:p>
            <a:r>
              <a:rPr lang="en-US" sz="2400" dirty="0" smtClean="0"/>
              <a:t>Here are a few quotes which helps us define the usability requirements depending on the product and its users</a:t>
            </a:r>
            <a:endParaRPr lang="en-US" sz="2400" dirty="0"/>
          </a:p>
        </p:txBody>
      </p:sp>
      <p:sp>
        <p:nvSpPr>
          <p:cNvPr id="9" name="Subtitle 2"/>
          <p:cNvSpPr txBox="1">
            <a:spLocks/>
          </p:cNvSpPr>
          <p:nvPr/>
        </p:nvSpPr>
        <p:spPr>
          <a:xfrm>
            <a:off x="9148693" y="5915501"/>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7931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pic>
        <p:nvPicPr>
          <p:cNvPr id="5" name="Content Placeholder 4"/>
          <p:cNvPicPr>
            <a:picLocks noGrp="1" noChangeAspect="1"/>
          </p:cNvPicPr>
          <p:nvPr>
            <p:ph idx="1"/>
          </p:nvPr>
        </p:nvPicPr>
        <p:blipFill rotWithShape="1">
          <a:blip r:embed="rId2"/>
          <a:srcRect b="3521"/>
          <a:stretch/>
        </p:blipFill>
        <p:spPr>
          <a:xfrm>
            <a:off x="1330345" y="1258507"/>
            <a:ext cx="8720489" cy="4730244"/>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Subtitle 2"/>
          <p:cNvSpPr txBox="1">
            <a:spLocks/>
          </p:cNvSpPr>
          <p:nvPr/>
        </p:nvSpPr>
        <p:spPr>
          <a:xfrm>
            <a:off x="9562599" y="6151196"/>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Tree>
    <p:extLst>
      <p:ext uri="{BB962C8B-B14F-4D97-AF65-F5344CB8AC3E}">
        <p14:creationId xmlns:p14="http://schemas.microsoft.com/office/powerpoint/2010/main" val="43046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User </a:t>
            </a:r>
            <a:r>
              <a:rPr lang="en-US" dirty="0" smtClean="0"/>
              <a:t>interface</a:t>
            </a:r>
          </a:p>
          <a:p>
            <a:r>
              <a:rPr lang="en-US" dirty="0" smtClean="0"/>
              <a:t>Usability requirements</a:t>
            </a:r>
          </a:p>
          <a:p>
            <a:r>
              <a:rPr lang="en-US" dirty="0"/>
              <a:t>T</a:t>
            </a:r>
            <a:r>
              <a:rPr lang="en-US" dirty="0" smtClean="0"/>
              <a:t>esting </a:t>
            </a:r>
            <a:r>
              <a:rPr lang="en-US" dirty="0"/>
              <a:t>tools </a:t>
            </a:r>
            <a:r>
              <a:rPr lang="en-US" dirty="0" smtClean="0"/>
              <a:t>(Selenium)</a:t>
            </a:r>
          </a:p>
          <a:p>
            <a:r>
              <a:rPr lang="en-US" dirty="0"/>
              <a:t>I</a:t>
            </a:r>
            <a:r>
              <a:rPr lang="en-US" dirty="0" smtClean="0"/>
              <a:t>ssue management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50839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624" y="2063220"/>
            <a:ext cx="4548462" cy="33723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586" y="2063219"/>
            <a:ext cx="4496505" cy="3372379"/>
          </a:xfrm>
          <a:prstGeom prst="rect">
            <a:avLst/>
          </a:prstGeom>
        </p:spPr>
      </p:pic>
      <p:sp>
        <p:nvSpPr>
          <p:cNvPr id="6" name="Subtitle 2"/>
          <p:cNvSpPr txBox="1">
            <a:spLocks/>
          </p:cNvSpPr>
          <p:nvPr/>
        </p:nvSpPr>
        <p:spPr>
          <a:xfrm>
            <a:off x="9042400" y="5674678"/>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46352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8859"/>
            <a:ext cx="5393266" cy="276362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35" y="3225492"/>
            <a:ext cx="5346999" cy="2229313"/>
          </a:xfrm>
          <a:prstGeom prst="rect">
            <a:avLst/>
          </a:prstGeom>
        </p:spPr>
      </p:pic>
      <p:sp>
        <p:nvSpPr>
          <p:cNvPr id="8" name="Subtitle 2"/>
          <p:cNvSpPr txBox="1">
            <a:spLocks/>
          </p:cNvSpPr>
          <p:nvPr/>
        </p:nvSpPr>
        <p:spPr>
          <a:xfrm>
            <a:off x="9364133" y="5945611"/>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64985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51925" y="3296992"/>
            <a:ext cx="8825657" cy="1274326"/>
          </a:xfrm>
        </p:spPr>
        <p:txBody>
          <a:bodyPr/>
          <a:lstStyle/>
          <a:p>
            <a:r>
              <a:rPr lang="en-US" sz="7200" dirty="0" smtClean="0">
                <a:latin typeface="Century Gothic( Headings)"/>
              </a:rPr>
              <a:t>Testing Tool</a:t>
            </a:r>
            <a:endParaRPr lang="en-US" sz="7200" dirty="0">
              <a:latin typeface="Century Gothic( Heading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0" name="Subtitle 2"/>
          <p:cNvSpPr txBox="1">
            <a:spLocks/>
          </p:cNvSpPr>
          <p:nvPr/>
        </p:nvSpPr>
        <p:spPr>
          <a:xfrm>
            <a:off x="9042400" y="5674678"/>
            <a:ext cx="2418080" cy="5229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smtClean="0"/>
              <a:t>Harish Kola</a:t>
            </a:r>
            <a:endParaRPr lang="en-US" dirty="0"/>
          </a:p>
        </p:txBody>
      </p:sp>
    </p:spTree>
    <p:extLst>
      <p:ext uri="{BB962C8B-B14F-4D97-AF65-F5344CB8AC3E}">
        <p14:creationId xmlns:p14="http://schemas.microsoft.com/office/powerpoint/2010/main" val="85311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568" y="1331856"/>
            <a:ext cx="5592382" cy="4194287"/>
          </a:xfrm>
        </p:spPr>
      </p:pic>
      <p:sp>
        <p:nvSpPr>
          <p:cNvPr id="5" name="Rectangle 4"/>
          <p:cNvSpPr/>
          <p:nvPr/>
        </p:nvSpPr>
        <p:spPr>
          <a:xfrm>
            <a:off x="10115319" y="5925189"/>
            <a:ext cx="1588127" cy="461665"/>
          </a:xfrm>
          <a:prstGeom prst="rect">
            <a:avLst/>
          </a:prstGeom>
        </p:spPr>
        <p:txBody>
          <a:bodyPr wrap="none">
            <a:spAutoFit/>
          </a:bodyPr>
          <a:lstStyle/>
          <a:p>
            <a:r>
              <a:rPr lang="en-US" sz="2400" dirty="0"/>
              <a:t>Harish Kola</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41631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104293" y="1981482"/>
            <a:ext cx="8946541" cy="4195481"/>
          </a:xfrm>
        </p:spPr>
        <p:txBody>
          <a:bodyPr/>
          <a:lstStyle/>
          <a:p>
            <a:r>
              <a:rPr lang="en-US" dirty="0"/>
              <a:t>Evaluating a system with intend to find whether it satisfies the specified requirements or not.</a:t>
            </a:r>
          </a:p>
          <a:p>
            <a:r>
              <a:rPr lang="en-US" dirty="0"/>
              <a:t>Process rather than a single activity.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238" y="3410316"/>
            <a:ext cx="5122985" cy="2766647"/>
          </a:xfrm>
          <a:prstGeom prst="rect">
            <a:avLst/>
          </a:prstGeom>
        </p:spPr>
      </p:pic>
      <p:sp>
        <p:nvSpPr>
          <p:cNvPr id="5" name="TextBox 4"/>
          <p:cNvSpPr txBox="1"/>
          <p:nvPr/>
        </p:nvSpPr>
        <p:spPr>
          <a:xfrm>
            <a:off x="9400315" y="5946130"/>
            <a:ext cx="2791685" cy="461665"/>
          </a:xfrm>
          <a:prstGeom prst="rect">
            <a:avLst/>
          </a:prstGeom>
          <a:noFill/>
        </p:spPr>
        <p:txBody>
          <a:bodyPr wrap="square" rtlCol="0">
            <a:spAutoFit/>
          </a:bodyPr>
          <a:lstStyle/>
          <a:p>
            <a:r>
              <a:rPr lang="en-US" sz="2400" dirty="0"/>
              <a:t>Harish Kola</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35284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start testing?</a:t>
            </a:r>
          </a:p>
        </p:txBody>
      </p:sp>
      <p:sp>
        <p:nvSpPr>
          <p:cNvPr id="3" name="Content Placeholder 2"/>
          <p:cNvSpPr>
            <a:spLocks noGrp="1"/>
          </p:cNvSpPr>
          <p:nvPr>
            <p:ph idx="1"/>
          </p:nvPr>
        </p:nvSpPr>
        <p:spPr/>
        <p:txBody>
          <a:bodyPr/>
          <a:lstStyle/>
          <a:p>
            <a:pPr algn="just"/>
            <a:r>
              <a:rPr lang="en-US" dirty="0"/>
              <a:t>Requirement gathering phase - the analysis and verification of requirements</a:t>
            </a:r>
          </a:p>
          <a:p>
            <a:pPr algn="just"/>
            <a:r>
              <a:rPr lang="en-US" dirty="0"/>
              <a:t>Design phase -  intent to improve the design</a:t>
            </a:r>
          </a:p>
          <a:p>
            <a:pPr algn="just"/>
            <a:r>
              <a:rPr lang="en-US" dirty="0"/>
              <a:t>Completion - testing at the end of development of code</a:t>
            </a:r>
          </a:p>
          <a:p>
            <a:endParaRPr lang="en-US" dirty="0"/>
          </a:p>
        </p:txBody>
      </p:sp>
      <p:sp>
        <p:nvSpPr>
          <p:cNvPr id="4" name="Rectangle 3"/>
          <p:cNvSpPr/>
          <p:nvPr/>
        </p:nvSpPr>
        <p:spPr>
          <a:xfrm>
            <a:off x="9788237" y="5943600"/>
            <a:ext cx="1565564"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88844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stop testing?</a:t>
            </a:r>
          </a:p>
        </p:txBody>
      </p:sp>
      <p:sp>
        <p:nvSpPr>
          <p:cNvPr id="3" name="Content Placeholder 2"/>
          <p:cNvSpPr>
            <a:spLocks noGrp="1"/>
          </p:cNvSpPr>
          <p:nvPr>
            <p:ph idx="1"/>
          </p:nvPr>
        </p:nvSpPr>
        <p:spPr>
          <a:xfrm>
            <a:off x="838200" y="1825625"/>
            <a:ext cx="10820400" cy="4471266"/>
          </a:xfrm>
        </p:spPr>
        <p:txBody>
          <a:bodyPr/>
          <a:lstStyle/>
          <a:p>
            <a:pPr algn="just"/>
            <a:r>
              <a:rPr lang="en-US" dirty="0"/>
              <a:t>Testing deadlines</a:t>
            </a:r>
          </a:p>
          <a:p>
            <a:pPr algn="just"/>
            <a:r>
              <a:rPr lang="en-US" dirty="0"/>
              <a:t>Completion of test case execution</a:t>
            </a:r>
          </a:p>
          <a:p>
            <a:pPr algn="just"/>
            <a:r>
              <a:rPr lang="en-US" dirty="0"/>
              <a:t>Completion of functional and code coverage to a certain point</a:t>
            </a:r>
          </a:p>
          <a:p>
            <a:pPr algn="just"/>
            <a:r>
              <a:rPr lang="en-US" dirty="0"/>
              <a:t>Bug rate falls below a certain level and no high-priority bugs are identified</a:t>
            </a:r>
          </a:p>
          <a:p>
            <a:pPr algn="just"/>
            <a:r>
              <a:rPr lang="en-US" dirty="0"/>
              <a:t>Management decision</a:t>
            </a:r>
          </a:p>
          <a:p>
            <a:pPr marL="0" indent="0">
              <a:buNone/>
            </a:pPr>
            <a:endParaRPr lang="en-US" dirty="0"/>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427413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testing?</a:t>
            </a:r>
          </a:p>
        </p:txBody>
      </p:sp>
      <p:sp>
        <p:nvSpPr>
          <p:cNvPr id="3" name="Content Placeholder 2"/>
          <p:cNvSpPr>
            <a:spLocks noGrp="1"/>
          </p:cNvSpPr>
          <p:nvPr>
            <p:ph idx="1"/>
          </p:nvPr>
        </p:nvSpPr>
        <p:spPr/>
        <p:txBody>
          <a:bodyPr/>
          <a:lstStyle/>
          <a:p>
            <a:r>
              <a:rPr lang="en-US" dirty="0"/>
              <a:t>Software Testers</a:t>
            </a:r>
          </a:p>
          <a:p>
            <a:r>
              <a:rPr lang="en-US" dirty="0"/>
              <a:t>Software developers</a:t>
            </a:r>
          </a:p>
          <a:p>
            <a:r>
              <a:rPr lang="en-US" dirty="0"/>
              <a:t>Project Lead/Managers</a:t>
            </a:r>
          </a:p>
          <a:p>
            <a:r>
              <a:rPr lang="en-US" dirty="0"/>
              <a:t>End User</a:t>
            </a:r>
          </a:p>
        </p:txBody>
      </p:sp>
      <p:sp>
        <p:nvSpPr>
          <p:cNvPr id="7" name="Rectangle 6"/>
          <p:cNvSpPr/>
          <p:nvPr/>
        </p:nvSpPr>
        <p:spPr>
          <a:xfrm>
            <a:off x="10224655" y="5818909"/>
            <a:ext cx="1552117" cy="400110"/>
          </a:xfrm>
          <a:prstGeom prst="rect">
            <a:avLst/>
          </a:prstGeom>
        </p:spPr>
        <p:txBody>
          <a:bodyPr wrap="square">
            <a:spAutoFit/>
          </a:bodyPr>
          <a:lstStyle/>
          <a:p>
            <a:r>
              <a:rPr lang="en-US" sz="2000" dirty="0"/>
              <a:t>Harish Kola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29238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you should know before testing</a:t>
            </a:r>
          </a:p>
        </p:txBody>
      </p:sp>
      <p:sp>
        <p:nvSpPr>
          <p:cNvPr id="3" name="Content Placeholder 2"/>
          <p:cNvSpPr>
            <a:spLocks noGrp="1"/>
          </p:cNvSpPr>
          <p:nvPr>
            <p:ph idx="1"/>
          </p:nvPr>
        </p:nvSpPr>
        <p:spPr/>
        <p:txBody>
          <a:bodyPr/>
          <a:lstStyle/>
          <a:p>
            <a:r>
              <a:rPr lang="en-US" dirty="0"/>
              <a:t>Analyze your test results thoroughly</a:t>
            </a:r>
          </a:p>
          <a:p>
            <a:r>
              <a:rPr lang="en-US" dirty="0"/>
              <a:t>Maximize test coverage</a:t>
            </a:r>
          </a:p>
          <a:p>
            <a:r>
              <a:rPr lang="en-US" dirty="0"/>
              <a:t>Break your application into smaller functional modules</a:t>
            </a:r>
          </a:p>
          <a:p>
            <a:r>
              <a:rPr lang="en-US" dirty="0"/>
              <a:t>Write test cases for intended functionalities first . Then write for invalid conditions.</a:t>
            </a:r>
          </a:p>
          <a:p>
            <a:r>
              <a:rPr lang="en-US" dirty="0"/>
              <a:t>Think positive.</a:t>
            </a:r>
          </a:p>
          <a:p>
            <a:r>
              <a:rPr lang="en-US" dirty="0"/>
              <a:t>Write test cases in requirement analysis and design phases.</a:t>
            </a:r>
          </a:p>
          <a:p>
            <a:r>
              <a:rPr lang="en-US" dirty="0"/>
              <a:t>Make your test cases available to developers prior to coding.</a:t>
            </a:r>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5729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you should know before testing(</a:t>
            </a:r>
            <a:r>
              <a:rPr lang="en-US" dirty="0" err="1"/>
              <a:t>contd</a:t>
            </a:r>
            <a:r>
              <a:rPr lang="en-US" dirty="0"/>
              <a:t>…)</a:t>
            </a:r>
          </a:p>
        </p:txBody>
      </p:sp>
      <p:sp>
        <p:nvSpPr>
          <p:cNvPr id="3" name="Content Placeholder 2"/>
          <p:cNvSpPr>
            <a:spLocks noGrp="1"/>
          </p:cNvSpPr>
          <p:nvPr>
            <p:ph idx="1"/>
          </p:nvPr>
        </p:nvSpPr>
        <p:spPr/>
        <p:txBody>
          <a:bodyPr/>
          <a:lstStyle/>
          <a:p>
            <a:r>
              <a:rPr lang="en-US" dirty="0"/>
              <a:t>Programmers do not test their own code</a:t>
            </a:r>
          </a:p>
          <a:p>
            <a:r>
              <a:rPr lang="en-US" dirty="0"/>
              <a:t>Keep developers away from test environment</a:t>
            </a:r>
          </a:p>
          <a:p>
            <a:r>
              <a:rPr lang="en-US" dirty="0"/>
              <a:t>Involve testers right from software requirement and design phase</a:t>
            </a:r>
          </a:p>
          <a:p>
            <a:r>
              <a:rPr lang="en-US" dirty="0"/>
              <a:t>Share best testing team practices</a:t>
            </a:r>
          </a:p>
          <a:p>
            <a:r>
              <a:rPr lang="en-US" dirty="0"/>
              <a:t>Increase your conversation with developers</a:t>
            </a:r>
          </a:p>
          <a:p>
            <a:r>
              <a:rPr lang="en-US" dirty="0"/>
              <a:t>Write clear, descriptive and unambiguous bug report.</a:t>
            </a:r>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66107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Interface</a:t>
            </a:r>
            <a:endParaRPr lang="en-US" dirty="0"/>
          </a:p>
        </p:txBody>
      </p:sp>
      <p:sp>
        <p:nvSpPr>
          <p:cNvPr id="3" name="Subtitle 2"/>
          <p:cNvSpPr>
            <a:spLocks noGrp="1"/>
          </p:cNvSpPr>
          <p:nvPr>
            <p:ph type="subTitle" idx="1"/>
          </p:nvPr>
        </p:nvSpPr>
        <p:spPr>
          <a:xfrm>
            <a:off x="8268237" y="5344732"/>
            <a:ext cx="2891888" cy="446467"/>
          </a:xfrm>
        </p:spPr>
        <p:txBody>
          <a:bodyPr>
            <a:normAutofit fontScale="85000" lnSpcReduction="10000"/>
          </a:bodyPr>
          <a:lstStyle/>
          <a:p>
            <a:r>
              <a:rPr lang="en-US" dirty="0" smtClean="0"/>
              <a:t>Sai vihari venigandla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37119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Testing</a:t>
            </a:r>
          </a:p>
        </p:txBody>
      </p:sp>
      <p:sp>
        <p:nvSpPr>
          <p:cNvPr id="3" name="Content Placeholder 2"/>
          <p:cNvSpPr>
            <a:spLocks noGrp="1"/>
          </p:cNvSpPr>
          <p:nvPr>
            <p:ph idx="1"/>
          </p:nvPr>
        </p:nvSpPr>
        <p:spPr>
          <a:xfrm>
            <a:off x="838200" y="1545466"/>
            <a:ext cx="9233079" cy="4520484"/>
          </a:xfrm>
        </p:spPr>
        <p:txBody>
          <a:bodyPr>
            <a:normAutofit/>
          </a:bodyPr>
          <a:lstStyle/>
          <a:p>
            <a:r>
              <a:rPr lang="en-US" dirty="0"/>
              <a:t>Manual Testing</a:t>
            </a:r>
          </a:p>
          <a:p>
            <a:pPr lvl="1"/>
            <a:r>
              <a:rPr lang="en-US" dirty="0"/>
              <a:t>Testing a software manually without using any automated tool.</a:t>
            </a:r>
          </a:p>
          <a:p>
            <a:r>
              <a:rPr lang="en-US" dirty="0"/>
              <a:t>Automation Testing</a:t>
            </a:r>
          </a:p>
          <a:p>
            <a:pPr lvl="1"/>
            <a:r>
              <a:rPr lang="en-US" dirty="0"/>
              <a:t>Tester writes the scripts and uses another software to test.</a:t>
            </a:r>
          </a:p>
          <a:p>
            <a:pPr lvl="1"/>
            <a:endParaRPr lang="en-US" dirty="0"/>
          </a:p>
          <a:p>
            <a:pPr marL="0" indent="0">
              <a:buNone/>
            </a:pPr>
            <a:r>
              <a:rPr lang="en-US" dirty="0"/>
              <a:t>	</a:t>
            </a:r>
          </a:p>
          <a:p>
            <a:pPr marL="0" indent="0">
              <a:buNone/>
            </a:pPr>
            <a:r>
              <a:rPr lang="en-US" dirty="0"/>
              <a:t>	</a:t>
            </a:r>
          </a:p>
        </p:txBody>
      </p:sp>
      <p:pic>
        <p:nvPicPr>
          <p:cNvPr id="5" name="Picture 2" descr="Image result for manual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56" y="3578243"/>
            <a:ext cx="2059591" cy="207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utomation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038" y="3866049"/>
            <a:ext cx="2484594" cy="17900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224655" y="5818909"/>
            <a:ext cx="1552117" cy="400110"/>
          </a:xfrm>
          <a:prstGeom prst="rect">
            <a:avLst/>
          </a:prstGeom>
        </p:spPr>
        <p:txBody>
          <a:bodyPr wrap="square">
            <a:spAutoFit/>
          </a:bodyPr>
          <a:lstStyle/>
          <a:p>
            <a:r>
              <a:rPr lang="en-US" sz="2000" dirty="0"/>
              <a:t>Harish Kola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62881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Automate?</a:t>
            </a:r>
          </a:p>
        </p:txBody>
      </p:sp>
      <p:sp>
        <p:nvSpPr>
          <p:cNvPr id="3" name="Content Placeholder 2"/>
          <p:cNvSpPr>
            <a:spLocks noGrp="1"/>
          </p:cNvSpPr>
          <p:nvPr>
            <p:ph idx="1"/>
          </p:nvPr>
        </p:nvSpPr>
        <p:spPr/>
        <p:txBody>
          <a:bodyPr/>
          <a:lstStyle/>
          <a:p>
            <a:pPr algn="just"/>
            <a:r>
              <a:rPr lang="en-US" dirty="0"/>
              <a:t>Identifying areas within a software for automation</a:t>
            </a:r>
          </a:p>
          <a:p>
            <a:pPr algn="just"/>
            <a:r>
              <a:rPr lang="en-US" dirty="0"/>
              <a:t>Selection of appropriate tool for test automation</a:t>
            </a:r>
          </a:p>
          <a:p>
            <a:pPr algn="just"/>
            <a:r>
              <a:rPr lang="en-US" dirty="0"/>
              <a:t>Writing test scripts</a:t>
            </a:r>
          </a:p>
          <a:p>
            <a:pPr algn="just"/>
            <a:r>
              <a:rPr lang="en-US" dirty="0"/>
              <a:t>Development of test suits</a:t>
            </a:r>
          </a:p>
          <a:p>
            <a:pPr algn="just"/>
            <a:r>
              <a:rPr lang="en-US" dirty="0"/>
              <a:t>Execution of scripts</a:t>
            </a:r>
          </a:p>
          <a:p>
            <a:pPr algn="just"/>
            <a:r>
              <a:rPr lang="en-US" dirty="0"/>
              <a:t>Create result reports</a:t>
            </a:r>
          </a:p>
          <a:p>
            <a:pPr algn="just"/>
            <a:r>
              <a:rPr lang="en-US" dirty="0"/>
              <a:t>Identify any potential bug or performance issues</a:t>
            </a:r>
          </a:p>
          <a:p>
            <a:pPr marL="0" indent="0">
              <a:buNone/>
            </a:pPr>
            <a:endParaRPr lang="en-US" dirty="0"/>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77401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tools</a:t>
            </a:r>
          </a:p>
        </p:txBody>
      </p:sp>
      <p:sp>
        <p:nvSpPr>
          <p:cNvPr id="3" name="Content Placeholder 2"/>
          <p:cNvSpPr>
            <a:spLocks noGrp="1"/>
          </p:cNvSpPr>
          <p:nvPr>
            <p:ph idx="1"/>
          </p:nvPr>
        </p:nvSpPr>
        <p:spPr/>
        <p:txBody>
          <a:bodyPr>
            <a:normAutofit lnSpcReduction="10000"/>
          </a:bodyPr>
          <a:lstStyle/>
          <a:p>
            <a:r>
              <a:rPr lang="en-US" dirty="0"/>
              <a:t>HP Quick Test Professional</a:t>
            </a:r>
          </a:p>
          <a:p>
            <a:r>
              <a:rPr lang="en-US" dirty="0"/>
              <a:t>Selenium</a:t>
            </a:r>
          </a:p>
          <a:p>
            <a:r>
              <a:rPr lang="en-US" dirty="0"/>
              <a:t>IBM Rational Functional Tester</a:t>
            </a:r>
          </a:p>
          <a:p>
            <a:r>
              <a:rPr lang="en-US" dirty="0" err="1"/>
              <a:t>SilkTest</a:t>
            </a:r>
            <a:endParaRPr lang="en-US" dirty="0"/>
          </a:p>
          <a:p>
            <a:r>
              <a:rPr lang="en-US" dirty="0" err="1"/>
              <a:t>TestComplete</a:t>
            </a:r>
            <a:endParaRPr lang="en-US" dirty="0"/>
          </a:p>
          <a:p>
            <a:r>
              <a:rPr lang="en-US" dirty="0"/>
              <a:t>Testing Anywhere</a:t>
            </a:r>
          </a:p>
          <a:p>
            <a:r>
              <a:rPr lang="en-US" dirty="0" err="1"/>
              <a:t>WinRunner</a:t>
            </a:r>
            <a:endParaRPr lang="en-US" dirty="0"/>
          </a:p>
          <a:p>
            <a:r>
              <a:rPr lang="en-US" dirty="0" err="1"/>
              <a:t>LoadRunner</a:t>
            </a:r>
            <a:endParaRPr lang="en-US" dirty="0"/>
          </a:p>
          <a:p>
            <a:r>
              <a:rPr lang="en-US" dirty="0"/>
              <a:t>Visual Studio Test Professional</a:t>
            </a:r>
          </a:p>
          <a:p>
            <a:r>
              <a:rPr lang="en-US" dirty="0"/>
              <a:t>WATIR</a:t>
            </a:r>
          </a:p>
          <a:p>
            <a:pPr marL="0" indent="0">
              <a:buNone/>
            </a:pPr>
            <a:endParaRPr lang="en-US" dirty="0"/>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10438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097168"/>
              </p:ext>
            </p:extLst>
          </p:nvPr>
        </p:nvGraphicFramePr>
        <p:xfrm>
          <a:off x="872372" y="144513"/>
          <a:ext cx="9393846" cy="6494936"/>
        </p:xfrm>
        <a:graphic>
          <a:graphicData uri="http://schemas.openxmlformats.org/drawingml/2006/table">
            <a:tbl>
              <a:tblPr firstRow="1" firstCol="1" bandRow="1">
                <a:tableStyleId>{69012ECD-51FC-41F1-AA8D-1B2483CD663E}</a:tableStyleId>
              </a:tblPr>
              <a:tblGrid>
                <a:gridCol w="3131282">
                  <a:extLst>
                    <a:ext uri="{9D8B030D-6E8A-4147-A177-3AD203B41FA5}">
                      <a16:colId xmlns:a16="http://schemas.microsoft.com/office/drawing/2014/main" xmlns="" val="20000"/>
                    </a:ext>
                  </a:extLst>
                </a:gridCol>
                <a:gridCol w="3131282">
                  <a:extLst>
                    <a:ext uri="{9D8B030D-6E8A-4147-A177-3AD203B41FA5}">
                      <a16:colId xmlns:a16="http://schemas.microsoft.com/office/drawing/2014/main" xmlns="" val="20001"/>
                    </a:ext>
                  </a:extLst>
                </a:gridCol>
                <a:gridCol w="3131282">
                  <a:extLst>
                    <a:ext uri="{9D8B030D-6E8A-4147-A177-3AD203B41FA5}">
                      <a16:colId xmlns:a16="http://schemas.microsoft.com/office/drawing/2014/main" xmlns="" val="20002"/>
                    </a:ext>
                  </a:extLst>
                </a:gridCol>
              </a:tblGrid>
              <a:tr h="243836">
                <a:tc>
                  <a:txBody>
                    <a:bodyPr/>
                    <a:lstStyle/>
                    <a:p>
                      <a:pPr marL="0" marR="0" algn="ctr">
                        <a:lnSpc>
                          <a:spcPct val="107000"/>
                        </a:lnSpc>
                        <a:spcBef>
                          <a:spcPts val="0"/>
                        </a:spcBef>
                        <a:spcAft>
                          <a:spcPts val="0"/>
                        </a:spcAft>
                      </a:pPr>
                      <a:r>
                        <a:rPr lang="en-US" sz="2400" dirty="0">
                          <a:effectLst/>
                        </a:rPr>
                        <a:t>QTP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IBM RFT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Selenium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559273">
                <a:tc>
                  <a:txBody>
                    <a:bodyPr/>
                    <a:lstStyle/>
                    <a:p>
                      <a:pPr marL="0" marR="0" algn="l">
                        <a:lnSpc>
                          <a:spcPct val="107000"/>
                        </a:lnSpc>
                        <a:spcBef>
                          <a:spcPts val="0"/>
                        </a:spcBef>
                        <a:spcAft>
                          <a:spcPts val="0"/>
                        </a:spcAft>
                      </a:pPr>
                      <a:r>
                        <a:rPr lang="en-US" sz="2000" b="0" dirty="0">
                          <a:effectLst/>
                        </a:rPr>
                        <a:t>Licensed</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Licensed </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Open Source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02729">
                <a:tc>
                  <a:txBody>
                    <a:bodyPr/>
                    <a:lstStyle/>
                    <a:p>
                      <a:pPr marL="0" marR="0" algn="l">
                        <a:lnSpc>
                          <a:spcPct val="107000"/>
                        </a:lnSpc>
                        <a:spcBef>
                          <a:spcPts val="0"/>
                        </a:spcBef>
                        <a:spcAft>
                          <a:spcPts val="0"/>
                        </a:spcAft>
                      </a:pPr>
                      <a:r>
                        <a:rPr lang="en-US" sz="2000" b="0" dirty="0">
                          <a:effectLst/>
                        </a:rPr>
                        <a:t>Training Cost - Costly</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Training Cost - Costly</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Compared to license tool is less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02729">
                <a:tc>
                  <a:txBody>
                    <a:bodyPr/>
                    <a:lstStyle/>
                    <a:p>
                      <a:pPr marL="0" marR="0" algn="l">
                        <a:lnSpc>
                          <a:spcPct val="107000"/>
                        </a:lnSpc>
                        <a:spcBef>
                          <a:spcPts val="0"/>
                        </a:spcBef>
                        <a:spcAft>
                          <a:spcPts val="0"/>
                        </a:spcAft>
                      </a:pPr>
                      <a:r>
                        <a:rPr lang="en-US" sz="2000" b="0">
                          <a:effectLst/>
                        </a:rPr>
                        <a:t>Dedicated HP Support along with support forums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dirty="0">
                          <a:effectLst/>
                        </a:rPr>
                        <a:t>Dedicated IBM Support along with support forums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Open Source community</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904093">
                <a:tc>
                  <a:txBody>
                    <a:bodyPr/>
                    <a:lstStyle/>
                    <a:p>
                      <a:pPr marL="0" marR="0" algn="l">
                        <a:lnSpc>
                          <a:spcPct val="107000"/>
                        </a:lnSpc>
                        <a:spcBef>
                          <a:spcPts val="0"/>
                        </a:spcBef>
                        <a:spcAft>
                          <a:spcPts val="0"/>
                        </a:spcAft>
                      </a:pPr>
                      <a:r>
                        <a:rPr lang="en-US" sz="2000" b="0">
                          <a:effectLst/>
                        </a:rPr>
                        <a:t>Hardware resource consumption during script execution - High</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Hardware resource consumption during script execution - High</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Hardware resource consumption during script execution - Low</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904093">
                <a:tc>
                  <a:txBody>
                    <a:bodyPr/>
                    <a:lstStyle/>
                    <a:p>
                      <a:pPr marL="0" marR="0" algn="l">
                        <a:lnSpc>
                          <a:spcPct val="107000"/>
                        </a:lnSpc>
                        <a:spcBef>
                          <a:spcPts val="0"/>
                        </a:spcBef>
                        <a:spcAft>
                          <a:spcPts val="0"/>
                        </a:spcAft>
                      </a:pPr>
                      <a:r>
                        <a:rPr lang="en-US" sz="2000" b="0">
                          <a:effectLst/>
                        </a:rPr>
                        <a:t>Coding Experience of Engineer – Not Much</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Coding Experience of Engineer – Required</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dirty="0">
                          <a:effectLst/>
                        </a:rPr>
                        <a:t>Should be very good along with technical capabilities of integrating the framework</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602729">
                <a:tc>
                  <a:txBody>
                    <a:bodyPr/>
                    <a:lstStyle/>
                    <a:p>
                      <a:pPr marL="0" marR="0" algn="l">
                        <a:lnSpc>
                          <a:spcPct val="107000"/>
                        </a:lnSpc>
                        <a:spcBef>
                          <a:spcPts val="0"/>
                        </a:spcBef>
                        <a:spcAft>
                          <a:spcPts val="0"/>
                        </a:spcAft>
                      </a:pPr>
                      <a:r>
                        <a:rPr lang="en-US" sz="2000" b="0">
                          <a:effectLst/>
                        </a:rPr>
                        <a:t>Environment support -  only Windows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Environment support -  only Windows</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dirty="0">
                          <a:effectLst/>
                        </a:rPr>
                        <a:t>Windows, Linux, Solaris OS X</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602729">
                <a:tc>
                  <a:txBody>
                    <a:bodyPr/>
                    <a:lstStyle/>
                    <a:p>
                      <a:pPr marL="0" marR="0" algn="l">
                        <a:lnSpc>
                          <a:spcPct val="107000"/>
                        </a:lnSpc>
                        <a:spcBef>
                          <a:spcPts val="0"/>
                        </a:spcBef>
                        <a:spcAft>
                          <a:spcPts val="0"/>
                        </a:spcAft>
                      </a:pPr>
                      <a:r>
                        <a:rPr lang="en-US" sz="2000" b="0" dirty="0">
                          <a:effectLst/>
                        </a:rPr>
                        <a:t>Language Support – VB Script</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a:effectLst/>
                        </a:rPr>
                        <a:t>Language Support – Java and C#</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b="0" dirty="0">
                          <a:effectLst/>
                        </a:rPr>
                        <a:t>Java, C#, Ruby, Python, Perl, PHP and JavaScript</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bl>
          </a:graphicData>
        </a:graphic>
      </p:graphicFrame>
      <p:sp>
        <p:nvSpPr>
          <p:cNvPr id="3" name="Rectangle 2"/>
          <p:cNvSpPr/>
          <p:nvPr/>
        </p:nvSpPr>
        <p:spPr>
          <a:xfrm>
            <a:off x="10266218" y="6219019"/>
            <a:ext cx="1552117" cy="400110"/>
          </a:xfrm>
          <a:prstGeom prst="rect">
            <a:avLst/>
          </a:prstGeom>
        </p:spPr>
        <p:txBody>
          <a:bodyPr wrap="square">
            <a:spAutoFit/>
          </a:bodyPr>
          <a:lstStyle/>
          <a:p>
            <a:r>
              <a:rPr lang="en-US" sz="2000" dirty="0"/>
              <a:t>Harish Kola</a:t>
            </a:r>
          </a:p>
        </p:txBody>
      </p:sp>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884099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sz="2400" dirty="0"/>
              <a:t>Automated software testing tool for testing web applications.</a:t>
            </a:r>
          </a:p>
          <a:p>
            <a:r>
              <a:rPr lang="en-US" sz="2400" dirty="0"/>
              <a:t>Tools available in Selenium</a:t>
            </a:r>
          </a:p>
          <a:p>
            <a:pPr lvl="1"/>
            <a:r>
              <a:rPr lang="en-US" sz="2000" dirty="0"/>
              <a:t>Selenium IDE</a:t>
            </a:r>
          </a:p>
          <a:p>
            <a:pPr lvl="1"/>
            <a:r>
              <a:rPr lang="en-US" sz="2000" dirty="0"/>
              <a:t>Selenium RC</a:t>
            </a:r>
          </a:p>
          <a:p>
            <a:pPr lvl="1"/>
            <a:r>
              <a:rPr lang="en-US" sz="2000" dirty="0"/>
              <a:t>Selenium WebDriver</a:t>
            </a:r>
          </a:p>
          <a:p>
            <a:pPr lvl="1"/>
            <a:r>
              <a:rPr lang="en-US" sz="2000" dirty="0"/>
              <a:t>Selenium Grid</a:t>
            </a:r>
          </a:p>
          <a:p>
            <a:pPr marL="0" indent="0">
              <a:buNone/>
            </a:pPr>
            <a:r>
              <a:rPr lang="en-US" dirty="0"/>
              <a:t>	</a:t>
            </a:r>
          </a:p>
        </p:txBody>
      </p:sp>
      <p:sp>
        <p:nvSpPr>
          <p:cNvPr id="4" name="Rectangle 3"/>
          <p:cNvSpPr/>
          <p:nvPr/>
        </p:nvSpPr>
        <p:spPr>
          <a:xfrm>
            <a:off x="10224655" y="5818909"/>
            <a:ext cx="1552117" cy="400110"/>
          </a:xfrm>
          <a:prstGeom prst="rect">
            <a:avLst/>
          </a:prstGeom>
        </p:spPr>
        <p:txBody>
          <a:bodyPr wrap="square">
            <a:spAutoFit/>
          </a:bodyPr>
          <a:lstStyle/>
          <a:p>
            <a:r>
              <a:rPr lang="en-US" sz="2000" dirty="0"/>
              <a:t>Harish Kola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164210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51925" y="3296992"/>
            <a:ext cx="8825657" cy="1274326"/>
          </a:xfrm>
        </p:spPr>
        <p:txBody>
          <a:bodyPr/>
          <a:lstStyle/>
          <a:p>
            <a:r>
              <a:rPr lang="en-US" sz="7200" dirty="0" smtClean="0">
                <a:latin typeface="Century Gothic( Headings)"/>
              </a:rPr>
              <a:t>Issue Tracking</a:t>
            </a:r>
            <a:endParaRPr lang="en-US" sz="7200" dirty="0">
              <a:latin typeface="Century Gothic( Heading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8" name="Subtitle 2"/>
          <p:cNvSpPr txBox="1">
            <a:spLocks/>
          </p:cNvSpPr>
          <p:nvPr/>
        </p:nvSpPr>
        <p:spPr>
          <a:xfrm>
            <a:off x="8500056" y="5584526"/>
            <a:ext cx="2690683" cy="522922"/>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smtClean="0"/>
              <a:t>Priyanka </a:t>
            </a:r>
            <a:r>
              <a:rPr lang="en-US" dirty="0" err="1" smtClean="0"/>
              <a:t>kommula</a:t>
            </a:r>
            <a:endParaRPr lang="en-US" dirty="0" smtClean="0"/>
          </a:p>
          <a:p>
            <a:endParaRPr lang="en-US" dirty="0"/>
          </a:p>
        </p:txBody>
      </p:sp>
    </p:spTree>
    <p:extLst>
      <p:ext uri="{BB962C8B-B14F-4D97-AF65-F5344CB8AC3E}">
        <p14:creationId xmlns:p14="http://schemas.microsoft.com/office/powerpoint/2010/main" val="3904867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274740" y="1653661"/>
            <a:ext cx="9391650" cy="42560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What is an issue?</a:t>
            </a:r>
          </a:p>
          <a:p>
            <a:pPr lvl="1"/>
            <a:r>
              <a:rPr lang="en-US" altLang="en-US" dirty="0" smtClean="0"/>
              <a:t>An issue is any query or occurrence that might have an impact on a project.</a:t>
            </a:r>
          </a:p>
          <a:p>
            <a:pPr lvl="2"/>
            <a:r>
              <a:rPr lang="en-US" altLang="en-US" dirty="0" smtClean="0"/>
              <a:t>could be a software bug</a:t>
            </a:r>
          </a:p>
          <a:p>
            <a:pPr lvl="2"/>
            <a:r>
              <a:rPr lang="en-US" altLang="en-US" dirty="0" smtClean="0"/>
              <a:t>could be a request for a change to something</a:t>
            </a:r>
          </a:p>
          <a:p>
            <a:pPr lvl="2"/>
            <a:r>
              <a:rPr lang="en-US" altLang="en-US" dirty="0" smtClean="0"/>
              <a:t>could be something that just needs done </a:t>
            </a:r>
          </a:p>
          <a:p>
            <a:pPr lvl="2"/>
            <a:r>
              <a:rPr lang="en-US" altLang="en-US" dirty="0" smtClean="0"/>
              <a:t>an action from a meeting </a:t>
            </a:r>
          </a:p>
          <a:p>
            <a:r>
              <a:rPr lang="en-US" altLang="en-US" dirty="0" smtClean="0"/>
              <a:t>How does issues arises?</a:t>
            </a:r>
          </a:p>
          <a:p>
            <a:pPr lvl="1"/>
            <a:r>
              <a:rPr lang="en-US" altLang="en-US" dirty="0" smtClean="0"/>
              <a:t>Could be bugs, enhancements or residual issues.</a:t>
            </a:r>
          </a:p>
          <a:p>
            <a:endParaRPr lang="en-US" altLang="en-US" dirty="0"/>
          </a:p>
        </p:txBody>
      </p:sp>
      <p:sp>
        <p:nvSpPr>
          <p:cNvPr id="4" name="Title 2"/>
          <p:cNvSpPr txBox="1">
            <a:spLocks/>
          </p:cNvSpPr>
          <p:nvPr/>
        </p:nvSpPr>
        <p:spPr>
          <a:xfrm>
            <a:off x="965647" y="559740"/>
            <a:ext cx="9366250" cy="987425"/>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200" dirty="0" smtClean="0"/>
              <a:t>Introduction</a:t>
            </a:r>
            <a:endParaRPr lang="en-US" sz="4200"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36</a:t>
            </a:fld>
            <a:endParaRPr lang="en-US" dirty="0"/>
          </a:p>
        </p:txBody>
      </p:sp>
      <p:sp>
        <p:nvSpPr>
          <p:cNvPr id="5" name="Rectangle 4"/>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2670347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1"/>
          <p:cNvSpPr txBox="1">
            <a:spLocks/>
          </p:cNvSpPr>
          <p:nvPr/>
        </p:nvSpPr>
        <p:spPr>
          <a:xfrm>
            <a:off x="1390650" y="1920875"/>
            <a:ext cx="9391650" cy="391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Why do we need it?</a:t>
            </a:r>
          </a:p>
          <a:p>
            <a:pPr lvl="1"/>
            <a:r>
              <a:rPr lang="en-US" altLang="en-US" smtClean="0"/>
              <a:t>Things change, stuff happens</a:t>
            </a:r>
          </a:p>
          <a:p>
            <a:pPr lvl="1"/>
            <a:r>
              <a:rPr lang="en-US" altLang="en-US" smtClean="0"/>
              <a:t>capturing these things, this stuff, in a ordered way will save lots of later pain</a:t>
            </a:r>
          </a:p>
          <a:p>
            <a:r>
              <a:rPr lang="en-US" altLang="en-US" smtClean="0"/>
              <a:t>How can we achieve it?</a:t>
            </a:r>
          </a:p>
          <a:p>
            <a:pPr lvl="1"/>
            <a:r>
              <a:rPr lang="en-US" altLang="en-US" smtClean="0"/>
              <a:t>There are many tools for issue tracking. In further slides we will discuss each in detail.</a:t>
            </a:r>
          </a:p>
          <a:p>
            <a:endParaRPr lang="en-US" altLang="en-US" dirty="0"/>
          </a:p>
        </p:txBody>
      </p:sp>
      <p:sp>
        <p:nvSpPr>
          <p:cNvPr id="40" name="Title 2"/>
          <p:cNvSpPr>
            <a:spLocks noGrp="1"/>
          </p:cNvSpPr>
          <p:nvPr>
            <p:ph type="title"/>
          </p:nvPr>
        </p:nvSpPr>
        <p:spPr>
          <a:xfrm>
            <a:off x="1145952" y="705141"/>
            <a:ext cx="9366250" cy="722312"/>
          </a:xfrm>
        </p:spPr>
        <p:txBody>
          <a:bodyPr/>
          <a:lstStyle/>
          <a:p>
            <a:r>
              <a:rPr lang="en-US" altLang="en-US" dirty="0" smtClean="0">
                <a:solidFill>
                  <a:schemeClr val="tx1"/>
                </a:solidFill>
              </a:rPr>
              <a:t>Issue Tracking system</a:t>
            </a:r>
          </a:p>
        </p:txBody>
      </p:sp>
      <p:sp>
        <p:nvSpPr>
          <p:cNvPr id="2" name="Slide Number Placeholder 1"/>
          <p:cNvSpPr>
            <a:spLocks noGrp="1"/>
          </p:cNvSpPr>
          <p:nvPr>
            <p:ph type="sldNum" sz="quarter" idx="12"/>
          </p:nvPr>
        </p:nvSpPr>
        <p:spPr/>
        <p:txBody>
          <a:bodyPr/>
          <a:lstStyle/>
          <a:p>
            <a:fld id="{D57F1E4F-1CFF-5643-939E-217C01CDF565}" type="slidenum">
              <a:rPr lang="en-US" smtClean="0"/>
              <a:pPr/>
              <a:t>37</a:t>
            </a:fld>
            <a:endParaRPr lang="en-US" dirty="0"/>
          </a:p>
        </p:txBody>
      </p:sp>
      <p:sp>
        <p:nvSpPr>
          <p:cNvPr id="5" name="Rectangle 4"/>
          <p:cNvSpPr/>
          <p:nvPr/>
        </p:nvSpPr>
        <p:spPr>
          <a:xfrm>
            <a:off x="8873545" y="5831788"/>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3796066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210345" y="705141"/>
            <a:ext cx="9366250" cy="1143000"/>
          </a:xfrm>
          <a:prstGeom prst="rect">
            <a:avLst/>
          </a:prstGeom>
        </p:spPr>
        <p:txBody>
          <a:bodyPr rtlCol="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700" dirty="0" smtClean="0"/>
              <a:t>Issue life cycle</a:t>
            </a:r>
            <a:r>
              <a:rPr lang="en-US" dirty="0" smtClean="0">
                <a:solidFill>
                  <a:srgbClr val="002060"/>
                </a:solidFill>
              </a:rPr>
              <a:t/>
            </a:r>
            <a:br>
              <a:rPr lang="en-US" dirty="0" smtClean="0">
                <a:solidFill>
                  <a:srgbClr val="002060"/>
                </a:solidFill>
              </a:rPr>
            </a:br>
            <a:endParaRPr lang="en-US" dirty="0">
              <a:solidFill>
                <a:srgbClr val="002060"/>
              </a:solidFill>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5616" y="1848141"/>
            <a:ext cx="811371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Rectangle 5"/>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1570585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322803" y="1717675"/>
            <a:ext cx="2232025" cy="1166812"/>
          </a:xfrm>
          <a:prstGeom prst="rect">
            <a:avLst/>
          </a:prstGeom>
        </p:spPr>
      </p:pic>
      <p:sp>
        <p:nvSpPr>
          <p:cNvPr id="6" name="Title 2"/>
          <p:cNvSpPr txBox="1">
            <a:spLocks/>
          </p:cNvSpPr>
          <p:nvPr/>
        </p:nvSpPr>
        <p:spPr>
          <a:xfrm>
            <a:off x="1390650" y="656155"/>
            <a:ext cx="9366250" cy="603250"/>
          </a:xfrm>
          <a:prstGeom prst="rect">
            <a:avLst/>
          </a:prstGeom>
        </p:spPr>
        <p:txBody>
          <a:bodyPr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200" dirty="0" smtClean="0"/>
              <a:t>Issue tracking tools:</a:t>
            </a:r>
            <a:endParaRPr lang="en-US" sz="4200" dirty="0"/>
          </a:p>
        </p:txBody>
      </p:sp>
      <p:pic>
        <p:nvPicPr>
          <p:cNvPr id="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3351766"/>
            <a:ext cx="2676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50125" y="2971800"/>
            <a:ext cx="340677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2803" y="5067853"/>
            <a:ext cx="2545411" cy="98211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pic>
        <p:nvPicPr>
          <p:cNvPr id="11"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91422" y="4879975"/>
            <a:ext cx="32337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2" name="Rectangle 11"/>
          <p:cNvSpPr/>
          <p:nvPr/>
        </p:nvSpPr>
        <p:spPr>
          <a:xfrm>
            <a:off x="8873545" y="6108207"/>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1422" y="1460524"/>
            <a:ext cx="2800350" cy="1152525"/>
          </a:xfrm>
          <a:prstGeom prst="rect">
            <a:avLst/>
          </a:prstGeom>
        </p:spPr>
      </p:pic>
    </p:spTree>
    <p:extLst>
      <p:ext uri="{BB962C8B-B14F-4D97-AF65-F5344CB8AC3E}">
        <p14:creationId xmlns:p14="http://schemas.microsoft.com/office/powerpoint/2010/main" val="147864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90" y="665337"/>
            <a:ext cx="9404723" cy="1400530"/>
          </a:xfrm>
        </p:spPr>
        <p:txBody>
          <a:bodyPr/>
          <a:lstStyle/>
          <a:p>
            <a:r>
              <a:rPr lang="en-US" dirty="0" smtClean="0"/>
              <a:t>User Interface</a:t>
            </a:r>
            <a:endParaRPr lang="en-US" dirty="0"/>
          </a:p>
        </p:txBody>
      </p:sp>
      <p:sp>
        <p:nvSpPr>
          <p:cNvPr id="3" name="Content Placeholder 2"/>
          <p:cNvSpPr>
            <a:spLocks noGrp="1"/>
          </p:cNvSpPr>
          <p:nvPr>
            <p:ph idx="1"/>
          </p:nvPr>
        </p:nvSpPr>
        <p:spPr>
          <a:xfrm>
            <a:off x="2899690" y="2065867"/>
            <a:ext cx="5420062" cy="3794020"/>
          </a:xfrm>
        </p:spPr>
        <p:txBody>
          <a:bodyPr/>
          <a:lstStyle/>
          <a:p>
            <a:pPr marL="0" indent="0" algn="ctr">
              <a:buNone/>
            </a:pPr>
            <a:endParaRPr lang="en-US" b="1" dirty="0" smtClean="0">
              <a:latin typeface="Arial Black" panose="020B0A04020102020204" pitchFamily="34" charset="0"/>
            </a:endParaRPr>
          </a:p>
          <a:p>
            <a:pPr marL="0" indent="0" algn="ctr">
              <a:buNone/>
            </a:pPr>
            <a:endParaRPr lang="en-US" b="1" dirty="0">
              <a:latin typeface="Arial Black" panose="020B0A04020102020204" pitchFamily="34" charset="0"/>
            </a:endParaRPr>
          </a:p>
          <a:p>
            <a:pPr marL="0" indent="0" algn="ctr">
              <a:buNone/>
            </a:pPr>
            <a:r>
              <a:rPr lang="en-US" b="1" dirty="0" smtClean="0">
                <a:latin typeface="Arial Black" panose="020B0A04020102020204" pitchFamily="34" charset="0"/>
              </a:rPr>
              <a:t>There are very few known techniques that can accurately and consistently shape a good UI</a:t>
            </a:r>
          </a:p>
          <a:p>
            <a:endParaRPr lang="en-US" dirty="0"/>
          </a:p>
        </p:txBody>
      </p:sp>
      <p:sp>
        <p:nvSpPr>
          <p:cNvPr id="4" name="Subtitle 2"/>
          <p:cNvSpPr txBox="1">
            <a:spLocks/>
          </p:cNvSpPr>
          <p:nvPr/>
        </p:nvSpPr>
        <p:spPr>
          <a:xfrm>
            <a:off x="8268237" y="5344732"/>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86884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390650" y="2324100"/>
            <a:ext cx="9391650" cy="3508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Place to track projects bugs, feature request and task etc.</a:t>
            </a:r>
          </a:p>
          <a:p>
            <a:r>
              <a:rPr lang="en-US" altLang="en-US" dirty="0" smtClean="0"/>
              <a:t>Simple and flexible</a:t>
            </a:r>
          </a:p>
          <a:p>
            <a:endParaRPr lang="en-US" altLang="en-US" dirty="0"/>
          </a:p>
        </p:txBody>
      </p:sp>
      <p:sp>
        <p:nvSpPr>
          <p:cNvPr id="3" name="Title 2"/>
          <p:cNvSpPr txBox="1">
            <a:spLocks/>
          </p:cNvSpPr>
          <p:nvPr/>
        </p:nvSpPr>
        <p:spPr>
          <a:xfrm>
            <a:off x="1390650" y="1123805"/>
            <a:ext cx="9366250" cy="7049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dirty="0" smtClean="0"/>
              <a:t>Issue tracker in Bitbucket</a:t>
            </a:r>
            <a:endParaRPr lang="en-US" altLang="en-US" sz="4200" dirty="0"/>
          </a:p>
        </p:txBody>
      </p:sp>
      <p:pic>
        <p:nvPicPr>
          <p:cNvPr id="4" name="Picture 3" descr="https://baneofyourresistance.files.wordpress.com/2011/12/tracking-canstockphoto550789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475" y="3657646"/>
            <a:ext cx="5237163"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777" y="93663"/>
            <a:ext cx="13223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D57F1E4F-1CFF-5643-939E-217C01CDF565}" type="slidenum">
              <a:rPr lang="en-US" smtClean="0"/>
              <a:pPr/>
              <a:t>40</a:t>
            </a:fld>
            <a:endParaRPr lang="en-US" dirty="0"/>
          </a:p>
        </p:txBody>
      </p:sp>
      <p:sp>
        <p:nvSpPr>
          <p:cNvPr id="8" name="Rectangle 7"/>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928185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697754" y="1029422"/>
            <a:ext cx="9366250" cy="13016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dirty="0" smtClean="0"/>
              <a:t>Issue tracker in </a:t>
            </a:r>
            <a:r>
              <a:rPr lang="en-US" altLang="en-US" sz="4200" dirty="0" err="1" smtClean="0"/>
              <a:t>Bitbucket</a:t>
            </a:r>
            <a:r>
              <a:rPr lang="en-US" altLang="en-US" sz="4200" dirty="0" smtClean="0"/>
              <a:t>(</a:t>
            </a:r>
            <a:r>
              <a:rPr lang="en-US" altLang="en-US" sz="4200" dirty="0" err="1" smtClean="0"/>
              <a:t>contd</a:t>
            </a:r>
            <a:r>
              <a:rPr lang="en-US" altLang="en-US" sz="4200" dirty="0" smtClean="0"/>
              <a:t>…)</a:t>
            </a:r>
            <a:endParaRPr lang="en-US" altLang="en-US" sz="4200"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00133" y="2066199"/>
            <a:ext cx="8456612" cy="36040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745" y="103897"/>
            <a:ext cx="1322388" cy="101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Rectangle 6"/>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1477522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390650" y="2208190"/>
            <a:ext cx="9391650" cy="35083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4320">
              <a:defRPr/>
            </a:pPr>
            <a:r>
              <a:rPr lang="en-US" dirty="0" smtClean="0"/>
              <a:t>Enabling issue tracker</a:t>
            </a:r>
          </a:p>
          <a:p>
            <a:pPr indent="-274320">
              <a:defRPr/>
            </a:pPr>
            <a:r>
              <a:rPr lang="en-US" dirty="0" smtClean="0"/>
              <a:t>Creating an issue</a:t>
            </a:r>
          </a:p>
          <a:p>
            <a:pPr indent="-274320">
              <a:defRPr/>
            </a:pPr>
            <a:r>
              <a:rPr lang="en-US" dirty="0" smtClean="0"/>
              <a:t>Selecting issue category and priority</a:t>
            </a:r>
          </a:p>
          <a:p>
            <a:pPr indent="-274320">
              <a:defRPr/>
            </a:pPr>
            <a:r>
              <a:rPr lang="en-US" dirty="0" smtClean="0"/>
              <a:t>Configuring defaults for issue fields</a:t>
            </a:r>
          </a:p>
          <a:p>
            <a:pPr indent="-274320">
              <a:defRPr/>
            </a:pPr>
            <a:r>
              <a:rPr lang="en-US" dirty="0" smtClean="0"/>
              <a:t>Handling issue</a:t>
            </a:r>
          </a:p>
          <a:p>
            <a:pPr indent="-274320">
              <a:defRPr/>
            </a:pPr>
            <a:r>
              <a:rPr lang="en-US" dirty="0" smtClean="0"/>
              <a:t>Resolving issue</a:t>
            </a:r>
          </a:p>
          <a:p>
            <a:pPr marL="68580" indent="0">
              <a:buFont typeface="Wingdings 2" panose="05020102010507070707" pitchFamily="18" charset="2"/>
              <a:buNone/>
              <a:defRPr/>
            </a:pPr>
            <a:endParaRPr lang="en-US" dirty="0"/>
          </a:p>
        </p:txBody>
      </p:sp>
      <p:sp>
        <p:nvSpPr>
          <p:cNvPr id="3" name="Title 2"/>
          <p:cNvSpPr txBox="1">
            <a:spLocks/>
          </p:cNvSpPr>
          <p:nvPr/>
        </p:nvSpPr>
        <p:spPr>
          <a:xfrm>
            <a:off x="1390650" y="1151731"/>
            <a:ext cx="9366250" cy="8001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dirty="0" smtClean="0"/>
              <a:t>Flow of issue in bit bucket</a:t>
            </a:r>
            <a:endParaRPr lang="en-US" altLang="en-US" sz="4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776" y="93663"/>
            <a:ext cx="13223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 name="Rectangle 6"/>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1945717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536950" y="2809875"/>
            <a:ext cx="4438650" cy="901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263" indent="0" algn="ctr">
              <a:buFont typeface="Wingdings 2" panose="05020102010507070707" pitchFamily="18" charset="2"/>
              <a:buNone/>
            </a:pPr>
            <a:r>
              <a:rPr lang="en-US" altLang="en-US" sz="3200" dirty="0" smtClean="0">
                <a:hlinkClick r:id="rId2"/>
              </a:rPr>
              <a:t>Issue tracking demo</a:t>
            </a:r>
            <a:endParaRPr lang="en-US" altLang="en-US" sz="3200" dirty="0"/>
          </a:p>
        </p:txBody>
      </p:sp>
      <p:pic>
        <p:nvPicPr>
          <p:cNvPr id="8"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292" y="96079"/>
            <a:ext cx="13223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217C01CDF565}" type="slidenum">
              <a:rPr lang="en-US" smtClean="0"/>
              <a:pPr/>
              <a:t>43</a:t>
            </a:fld>
            <a:endParaRPr lang="en-US" dirty="0"/>
          </a:p>
        </p:txBody>
      </p:sp>
      <p:sp>
        <p:nvSpPr>
          <p:cNvPr id="5" name="Rectangle 4"/>
          <p:cNvSpPr/>
          <p:nvPr/>
        </p:nvSpPr>
        <p:spPr>
          <a:xfrm>
            <a:off x="8873545" y="5818909"/>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1113833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9645" y="1194954"/>
            <a:ext cx="8364682" cy="1969770"/>
          </a:xfrm>
          <a:prstGeom prst="rect">
            <a:avLst/>
          </a:prstGeom>
          <a:noFill/>
        </p:spPr>
        <p:txBody>
          <a:bodyPr wrap="square" rtlCol="0">
            <a:spAutoFit/>
          </a:bodyPr>
          <a:lstStyle/>
          <a:p>
            <a:r>
              <a:rPr lang="en-US" sz="3200" b="1" dirty="0" smtClean="0"/>
              <a:t> Issue Tracking</a:t>
            </a:r>
          </a:p>
          <a:p>
            <a:endParaRPr lang="en-US" dirty="0"/>
          </a:p>
          <a:p>
            <a:r>
              <a:rPr lang="en-US" dirty="0" smtClean="0"/>
              <a:t>It focus on collaboration, references, and excellent text formatting</a:t>
            </a:r>
          </a:p>
          <a:p>
            <a:endParaRPr lang="en-US" dirty="0"/>
          </a:p>
          <a:p>
            <a:endParaRPr lang="en-US" dirty="0"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38" y="2515210"/>
            <a:ext cx="7855527" cy="39687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43" y="42429"/>
            <a:ext cx="2800350" cy="1152525"/>
          </a:xfrm>
          <a:prstGeom prst="rect">
            <a:avLst/>
          </a:prstGeom>
        </p:spPr>
      </p:pic>
      <p:sp>
        <p:nvSpPr>
          <p:cNvPr id="5" name="Rectangle 4"/>
          <p:cNvSpPr/>
          <p:nvPr/>
        </p:nvSpPr>
        <p:spPr>
          <a:xfrm>
            <a:off x="9382700" y="6083818"/>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2085422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9090"/>
            <a:ext cx="10515600" cy="945574"/>
          </a:xfrm>
        </p:spPr>
        <p:txBody>
          <a:bodyPr>
            <a:noAutofit/>
          </a:bodyPr>
          <a:lstStyle/>
          <a:p>
            <a:r>
              <a:rPr lang="en-US" dirty="0" smtClean="0"/>
              <a:t>Features</a:t>
            </a:r>
            <a:endParaRPr lang="en-US" dirty="0"/>
          </a:p>
        </p:txBody>
      </p:sp>
      <p:sp>
        <p:nvSpPr>
          <p:cNvPr id="3" name="TextBox 2"/>
          <p:cNvSpPr txBox="1"/>
          <p:nvPr/>
        </p:nvSpPr>
        <p:spPr>
          <a:xfrm>
            <a:off x="962890" y="2085544"/>
            <a:ext cx="10789227" cy="5170646"/>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t>A </a:t>
            </a:r>
            <a:r>
              <a:rPr lang="en-US" sz="2000" b="1" dirty="0" smtClean="0"/>
              <a:t>title</a:t>
            </a:r>
            <a:r>
              <a:rPr lang="en-US" sz="2000" dirty="0" smtClean="0"/>
              <a:t> and </a:t>
            </a:r>
            <a:r>
              <a:rPr lang="en-US" sz="2000" b="1" dirty="0" smtClean="0"/>
              <a:t>description</a:t>
            </a:r>
            <a:r>
              <a:rPr lang="en-US" sz="2000" dirty="0" smtClean="0"/>
              <a:t> describe what the issue is all about</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Color-coded </a:t>
            </a:r>
            <a:r>
              <a:rPr lang="en-US" sz="2000" b="1" dirty="0" smtClean="0"/>
              <a:t>labels</a:t>
            </a:r>
            <a:r>
              <a:rPr lang="en-US" sz="2000" dirty="0" smtClean="0"/>
              <a:t> help you categorize and filter your issues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b="1" dirty="0" smtClean="0"/>
              <a:t>milestone</a:t>
            </a:r>
            <a:r>
              <a:rPr lang="en-US" sz="2000" dirty="0"/>
              <a:t> acts like a container for </a:t>
            </a:r>
            <a:r>
              <a:rPr lang="en-US" sz="2000" dirty="0" smtClean="0"/>
              <a:t>issues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b="1" dirty="0"/>
              <a:t>Comments</a:t>
            </a:r>
            <a:r>
              <a:rPr lang="en-US" sz="2000" dirty="0"/>
              <a:t> allow anyone with access to the repository to provide </a:t>
            </a:r>
            <a:r>
              <a:rPr lang="en-US" sz="2000" dirty="0" smtClean="0"/>
              <a:t>feedback</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Assignee is responsible for taking issue forward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@mentions </a:t>
            </a:r>
            <a:r>
              <a:rPr lang="en-US" sz="2000" dirty="0"/>
              <a:t>and references </a:t>
            </a:r>
            <a:r>
              <a:rPr lang="en-US" sz="2000" dirty="0" smtClean="0"/>
              <a:t>help to </a:t>
            </a:r>
            <a:r>
              <a:rPr lang="en-US" sz="2000" dirty="0"/>
              <a:t>notify other GitHub users &amp; teams, and </a:t>
            </a:r>
            <a:r>
              <a:rPr lang="en-US" sz="2000" dirty="0" smtClean="0"/>
              <a:t>cross-connect</a:t>
            </a:r>
          </a:p>
          <a:p>
            <a:r>
              <a:rPr lang="en-US" sz="2000" dirty="0"/>
              <a:t> </a:t>
            </a:r>
            <a:r>
              <a:rPr lang="en-US" sz="2000" dirty="0" smtClean="0"/>
              <a:t>        </a:t>
            </a:r>
            <a:r>
              <a:rPr lang="en-US" sz="2000" dirty="0"/>
              <a:t>issues to each other</a:t>
            </a:r>
            <a:r>
              <a:rPr lang="en-US" sz="2000" dirty="0" smtClean="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3" y="42429"/>
            <a:ext cx="2800350" cy="1152525"/>
          </a:xfrm>
          <a:prstGeom prst="rect">
            <a:avLst/>
          </a:prstGeom>
        </p:spPr>
      </p:pic>
      <p:sp>
        <p:nvSpPr>
          <p:cNvPr id="6" name="Rectangle 5"/>
          <p:cNvSpPr/>
          <p:nvPr/>
        </p:nvSpPr>
        <p:spPr>
          <a:xfrm>
            <a:off x="9143709" y="6021472"/>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3615862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bwMode="auto">
          <a:xfrm>
            <a:off x="6199188" y="223838"/>
            <a:ext cx="17764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84698658-851C-49F7-85B4-CA5942BE5801}" type="slidenum">
              <a:rPr lang="en-US" altLang="en-US">
                <a:solidFill>
                  <a:srgbClr val="FEFEFE"/>
                </a:solidFill>
              </a:rPr>
              <a:pPr fontAlgn="base">
                <a:spcBef>
                  <a:spcPct val="0"/>
                </a:spcBef>
                <a:spcAft>
                  <a:spcPct val="0"/>
                </a:spcAft>
              </a:pPr>
              <a:t>46</a:t>
            </a:fld>
            <a:endParaRPr lang="en-US" altLang="en-US">
              <a:solidFill>
                <a:srgbClr val="FEFEFE"/>
              </a:solidFill>
            </a:endParaRPr>
          </a:p>
        </p:txBody>
      </p:sp>
      <p:sp>
        <p:nvSpPr>
          <p:cNvPr id="6" name="Content Placeholder 2"/>
          <p:cNvSpPr txBox="1">
            <a:spLocks/>
          </p:cNvSpPr>
          <p:nvPr/>
        </p:nvSpPr>
        <p:spPr>
          <a:xfrm>
            <a:off x="3536950" y="2809875"/>
            <a:ext cx="4438650" cy="901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263" indent="0" algn="ctr">
              <a:buFont typeface="Wingdings 2" panose="05020102010507070707" pitchFamily="18" charset="2"/>
              <a:buNone/>
            </a:pPr>
            <a:r>
              <a:rPr lang="en-US" altLang="en-US" sz="3200" smtClean="0">
                <a:hlinkClick r:id="rId2"/>
              </a:rPr>
              <a:t>Issue tracking demo</a:t>
            </a:r>
            <a:endParaRPr lang="en-US" altLang="en-US" sz="320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98" y="371908"/>
            <a:ext cx="2800350" cy="1152525"/>
          </a:xfrm>
          <a:prstGeom prst="rect">
            <a:avLst/>
          </a:prstGeom>
        </p:spPr>
      </p:pic>
      <p:sp>
        <p:nvSpPr>
          <p:cNvPr id="7" name="Rectangle 6"/>
          <p:cNvSpPr/>
          <p:nvPr/>
        </p:nvSpPr>
        <p:spPr>
          <a:xfrm>
            <a:off x="9143709" y="5886391"/>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2759262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bwMode="auto">
          <a:xfrm>
            <a:off x="6199188" y="223838"/>
            <a:ext cx="17764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FA0FB8F-6E4B-423B-B3F1-06D3535C8117}" type="slidenum">
              <a:rPr lang="en-US" altLang="en-US">
                <a:solidFill>
                  <a:srgbClr val="FEFEFE"/>
                </a:solidFill>
              </a:rPr>
              <a:pPr fontAlgn="base">
                <a:spcBef>
                  <a:spcPct val="0"/>
                </a:spcBef>
                <a:spcAft>
                  <a:spcPct val="0"/>
                </a:spcAft>
              </a:pPr>
              <a:t>47</a:t>
            </a:fld>
            <a:endParaRPr lang="en-US" altLang="en-US">
              <a:solidFill>
                <a:srgbClr val="FEFEFE"/>
              </a:solidFill>
            </a:endParaRPr>
          </a:p>
        </p:txBody>
      </p:sp>
      <p:sp>
        <p:nvSpPr>
          <p:cNvPr id="3" name="Content Placeholder 2"/>
          <p:cNvSpPr txBox="1">
            <a:spLocks/>
          </p:cNvSpPr>
          <p:nvPr/>
        </p:nvSpPr>
        <p:spPr>
          <a:xfrm>
            <a:off x="1390650" y="2152650"/>
            <a:ext cx="9391650" cy="3679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Effective in dealing with issues</a:t>
            </a:r>
          </a:p>
          <a:p>
            <a:r>
              <a:rPr lang="en-US" altLang="en-US" dirty="0" smtClean="0"/>
              <a:t>Facilitates in monitoring, managing and closing the issue</a:t>
            </a:r>
          </a:p>
          <a:p>
            <a:r>
              <a:rPr lang="en-US" altLang="en-US" dirty="0" smtClean="0"/>
              <a:t>Its availability for wide range of teams like technical, non-technical, customer facing issues and production related issues</a:t>
            </a:r>
          </a:p>
          <a:p>
            <a:r>
              <a:rPr lang="en-US" altLang="en-US" dirty="0" smtClean="0"/>
              <a:t>Allows traceability or analysis on defect trends. </a:t>
            </a:r>
          </a:p>
          <a:p>
            <a:r>
              <a:rPr lang="en-US" altLang="en-US" dirty="0" smtClean="0"/>
              <a:t>Helps in troubleshooting</a:t>
            </a:r>
            <a:endParaRPr lang="en-US" altLang="en-US" dirty="0"/>
          </a:p>
        </p:txBody>
      </p:sp>
      <p:sp>
        <p:nvSpPr>
          <p:cNvPr id="4" name="Title 3"/>
          <p:cNvSpPr txBox="1">
            <a:spLocks/>
          </p:cNvSpPr>
          <p:nvPr/>
        </p:nvSpPr>
        <p:spPr>
          <a:xfrm>
            <a:off x="1390650" y="1027113"/>
            <a:ext cx="9366250" cy="687387"/>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200" dirty="0">
                <a:solidFill>
                  <a:schemeClr val="tx2"/>
                </a:solidFill>
              </a:rPr>
              <a:t>Pros of issue tracking tools</a:t>
            </a:r>
          </a:p>
        </p:txBody>
      </p:sp>
      <p:sp>
        <p:nvSpPr>
          <p:cNvPr id="5" name="Rectangle 4"/>
          <p:cNvSpPr/>
          <p:nvPr/>
        </p:nvSpPr>
        <p:spPr>
          <a:xfrm>
            <a:off x="9008627" y="5832475"/>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1245728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bwMode="auto">
          <a:xfrm>
            <a:off x="6199188" y="223838"/>
            <a:ext cx="17764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AA4814E-A403-444A-ACC1-2E3D9B64C296}" type="slidenum">
              <a:rPr lang="en-US" altLang="en-US">
                <a:solidFill>
                  <a:srgbClr val="FEFEFE"/>
                </a:solidFill>
              </a:rPr>
              <a:pPr fontAlgn="base">
                <a:spcBef>
                  <a:spcPct val="0"/>
                </a:spcBef>
                <a:spcAft>
                  <a:spcPct val="0"/>
                </a:spcAft>
              </a:pPr>
              <a:t>48</a:t>
            </a:fld>
            <a:endParaRPr lang="en-US" altLang="en-US">
              <a:solidFill>
                <a:srgbClr val="FEFEFE"/>
              </a:solidFill>
            </a:endParaRPr>
          </a:p>
        </p:txBody>
      </p:sp>
      <p:sp>
        <p:nvSpPr>
          <p:cNvPr id="3" name="Content Placeholder 2"/>
          <p:cNvSpPr txBox="1">
            <a:spLocks/>
          </p:cNvSpPr>
          <p:nvPr/>
        </p:nvSpPr>
        <p:spPr>
          <a:xfrm>
            <a:off x="1390650" y="2038350"/>
            <a:ext cx="9391650" cy="3794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Tools often difficult to integrate with other processing tools</a:t>
            </a:r>
          </a:p>
          <a:p>
            <a:r>
              <a:rPr lang="en-US" altLang="en-US" smtClean="0"/>
              <a:t>Financial burden for smaller projects</a:t>
            </a:r>
          </a:p>
          <a:p>
            <a:r>
              <a:rPr lang="en-US" altLang="en-US" smtClean="0"/>
              <a:t>For some reported issues it is hard to follow the issue life cycle than closing the issue itself</a:t>
            </a:r>
          </a:p>
          <a:p>
            <a:r>
              <a:rPr lang="en-US" altLang="en-US" smtClean="0"/>
              <a:t>Needs training of tool</a:t>
            </a:r>
          </a:p>
          <a:p>
            <a:r>
              <a:rPr lang="en-US" altLang="en-US" smtClean="0"/>
              <a:t>Hinders face to face communication</a:t>
            </a:r>
          </a:p>
          <a:p>
            <a:endParaRPr lang="en-US" altLang="en-US" dirty="0"/>
          </a:p>
        </p:txBody>
      </p:sp>
      <p:sp>
        <p:nvSpPr>
          <p:cNvPr id="4" name="Title 3"/>
          <p:cNvSpPr txBox="1">
            <a:spLocks/>
          </p:cNvSpPr>
          <p:nvPr/>
        </p:nvSpPr>
        <p:spPr>
          <a:xfrm>
            <a:off x="1390650" y="1027113"/>
            <a:ext cx="9366250" cy="65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dirty="0">
                <a:solidFill>
                  <a:schemeClr val="tx2"/>
                </a:solidFill>
              </a:rPr>
              <a:t>Cons of issue tracking tools</a:t>
            </a:r>
          </a:p>
        </p:txBody>
      </p:sp>
      <p:sp>
        <p:nvSpPr>
          <p:cNvPr id="5" name="Rectangle 4"/>
          <p:cNvSpPr/>
          <p:nvPr/>
        </p:nvSpPr>
        <p:spPr>
          <a:xfrm>
            <a:off x="8946282" y="5632420"/>
            <a:ext cx="2903228" cy="400110"/>
          </a:xfrm>
          <a:prstGeom prst="rect">
            <a:avLst/>
          </a:prstGeom>
        </p:spPr>
        <p:txBody>
          <a:bodyPr wrap="square">
            <a:spAutoFit/>
          </a:bodyPr>
          <a:lstStyle/>
          <a:p>
            <a:r>
              <a:rPr lang="en-US" sz="2000" dirty="0" smtClean="0"/>
              <a:t>Priyanka </a:t>
            </a:r>
            <a:r>
              <a:rPr lang="en-US" sz="2000" dirty="0" err="1" smtClean="0"/>
              <a:t>Kommula</a:t>
            </a:r>
            <a:endParaRPr lang="en-US" sz="2000" dirty="0"/>
          </a:p>
        </p:txBody>
      </p:sp>
    </p:spTree>
    <p:extLst>
      <p:ext uri="{BB962C8B-B14F-4D97-AF65-F5344CB8AC3E}">
        <p14:creationId xmlns:p14="http://schemas.microsoft.com/office/powerpoint/2010/main" val="3721185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4293" y="1740658"/>
            <a:ext cx="8946541" cy="4195481"/>
          </a:xfrm>
        </p:spPr>
        <p:txBody>
          <a:bodyPr>
            <a:normAutofit/>
          </a:bodyPr>
          <a:lstStyle/>
          <a:p>
            <a:r>
              <a:rPr lang="en-US" sz="2800" dirty="0" smtClean="0"/>
              <a:t>List usability requirements before design of the product, determining meaningful metrics for usability testing makes the testing process a little easier and helps in the success of the product.</a:t>
            </a:r>
            <a:endParaRPr lang="en-US" sz="2800" dirty="0"/>
          </a:p>
        </p:txBody>
      </p:sp>
      <p:sp>
        <p:nvSpPr>
          <p:cNvPr id="4" name="Subtitle 2"/>
          <p:cNvSpPr txBox="1">
            <a:spLocks/>
          </p:cNvSpPr>
          <p:nvPr/>
        </p:nvSpPr>
        <p:spPr>
          <a:xfrm>
            <a:off x="9042400" y="5674678"/>
            <a:ext cx="2418080" cy="522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Sindhuja Pannala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02538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58" y="210355"/>
            <a:ext cx="10131425" cy="1216025"/>
          </a:xfrm>
        </p:spPr>
        <p:txBody>
          <a:bodyPr/>
          <a:lstStyle/>
          <a:p>
            <a:r>
              <a:rPr lang="en-US" dirty="0" smtClean="0"/>
              <a:t>User interface</a:t>
            </a:r>
            <a:endParaRPr lang="en-US" dirty="0"/>
          </a:p>
        </p:txBody>
      </p:sp>
      <p:sp>
        <p:nvSpPr>
          <p:cNvPr id="3" name="Content Placeholder 2"/>
          <p:cNvSpPr>
            <a:spLocks noGrp="1"/>
          </p:cNvSpPr>
          <p:nvPr>
            <p:ph idx="1"/>
          </p:nvPr>
        </p:nvSpPr>
        <p:spPr>
          <a:xfrm>
            <a:off x="838200" y="1825625"/>
            <a:ext cx="5453418" cy="4351338"/>
          </a:xfrm>
        </p:spPr>
        <p:txBody>
          <a:bodyPr/>
          <a:lstStyle/>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0634"/>
            <a:ext cx="7870723" cy="5448963"/>
          </a:xfrm>
          <a:prstGeom prst="rect">
            <a:avLst/>
          </a:prstGeom>
        </p:spPr>
      </p:pic>
      <p:sp>
        <p:nvSpPr>
          <p:cNvPr id="5" name="Subtitle 2"/>
          <p:cNvSpPr txBox="1">
            <a:spLocks/>
          </p:cNvSpPr>
          <p:nvPr/>
        </p:nvSpPr>
        <p:spPr>
          <a:xfrm>
            <a:off x="9040969" y="5953729"/>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605580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5177" y="2627291"/>
            <a:ext cx="4790942" cy="1223491"/>
          </a:xfrm>
        </p:spPr>
        <p:txBody>
          <a:bodyPr>
            <a:noAutofit/>
          </a:bodyPr>
          <a:lstStyle/>
          <a:p>
            <a:pPr marL="0" indent="0">
              <a:buNone/>
            </a:pPr>
            <a:r>
              <a:rPr lang="en-US" sz="6000" dirty="0" smtClean="0">
                <a:latin typeface="Arial" panose="020B0604020202020204" pitchFamily="34" charset="0"/>
                <a:cs typeface="Arial" panose="020B0604020202020204" pitchFamily="34" charset="0"/>
              </a:rPr>
              <a:t>Thank you</a:t>
            </a:r>
            <a:endParaRPr lang="en-US" sz="6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418467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68" y="414082"/>
            <a:ext cx="9404723" cy="1400530"/>
          </a:xfrm>
        </p:spPr>
        <p:txBody>
          <a:bodyPr/>
          <a:lstStyle/>
          <a:p>
            <a:r>
              <a:rPr lang="en-US" dirty="0" smtClean="0"/>
              <a:t>User interface</a:t>
            </a:r>
            <a:endParaRPr lang="en-US" dirty="0"/>
          </a:p>
        </p:txBody>
      </p:sp>
      <p:sp>
        <p:nvSpPr>
          <p:cNvPr id="3" name="Content Placeholder 2"/>
          <p:cNvSpPr>
            <a:spLocks noGrp="1"/>
          </p:cNvSpPr>
          <p:nvPr>
            <p:ph idx="1"/>
          </p:nvPr>
        </p:nvSpPr>
        <p:spPr>
          <a:xfrm>
            <a:off x="795740" y="1570347"/>
            <a:ext cx="2359584" cy="1317357"/>
          </a:xfrm>
        </p:spPr>
        <p:txBody>
          <a:bodyPr>
            <a:normAutofit fontScale="85000" lnSpcReduction="20000"/>
          </a:bodyPr>
          <a:lstStyle/>
          <a:p>
            <a:pPr marL="0" indent="0">
              <a:buNone/>
            </a:pPr>
            <a:r>
              <a:rPr lang="en-US" sz="4000" dirty="0" smtClean="0"/>
              <a:t>                           </a:t>
            </a:r>
            <a:r>
              <a:rPr lang="en-US" sz="3600" dirty="0" smtClean="0"/>
              <a:t>Users resist change…</a:t>
            </a:r>
          </a:p>
          <a:p>
            <a:endParaRPr lang="en-US" dirty="0"/>
          </a:p>
          <a:p>
            <a:endParaRPr lang="en-US"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994" y="1299309"/>
            <a:ext cx="7322386" cy="4867233"/>
          </a:xfrm>
          <a:prstGeom prst="rect">
            <a:avLst/>
          </a:prstGeom>
        </p:spPr>
      </p:pic>
      <p:sp>
        <p:nvSpPr>
          <p:cNvPr id="5" name="Subtitle 2"/>
          <p:cNvSpPr txBox="1">
            <a:spLocks/>
          </p:cNvSpPr>
          <p:nvPr/>
        </p:nvSpPr>
        <p:spPr>
          <a:xfrm>
            <a:off x="8630647" y="6166542"/>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64523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pPr marL="0" indent="0">
              <a:buNone/>
            </a:pPr>
            <a:r>
              <a:rPr lang="en-US" dirty="0" smtClean="0"/>
              <a:t>                There  are 4 steps to design an amazing user interface</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911" y="2695683"/>
            <a:ext cx="3665082" cy="3292993"/>
          </a:xfrm>
          <a:prstGeom prst="rect">
            <a:avLst/>
          </a:prstGeom>
        </p:spPr>
      </p:pic>
      <p:sp>
        <p:nvSpPr>
          <p:cNvPr id="5" name="Subtitle 2"/>
          <p:cNvSpPr txBox="1">
            <a:spLocks/>
          </p:cNvSpPr>
          <p:nvPr/>
        </p:nvSpPr>
        <p:spPr>
          <a:xfrm>
            <a:off x="8427648" y="5765442"/>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229549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Narrow your </a:t>
            </a:r>
            <a:r>
              <a:rPr lang="en-US" dirty="0" smtClean="0"/>
              <a:t>scope</a:t>
            </a:r>
            <a:endParaRPr lang="en-US" dirty="0"/>
          </a:p>
        </p:txBody>
      </p:sp>
      <p:sp>
        <p:nvSpPr>
          <p:cNvPr id="3" name="Content Placeholder 2"/>
          <p:cNvSpPr>
            <a:spLocks noGrp="1"/>
          </p:cNvSpPr>
          <p:nvPr>
            <p:ph idx="1"/>
          </p:nvPr>
        </p:nvSpPr>
        <p:spPr>
          <a:xfrm>
            <a:off x="1103312" y="2052919"/>
            <a:ext cx="6160373" cy="3575150"/>
          </a:xfrm>
        </p:spPr>
        <p:txBody>
          <a:bodyPr>
            <a:normAutofit/>
          </a:bodyPr>
          <a:lstStyle/>
          <a:p>
            <a:r>
              <a:rPr lang="en-US" sz="2800" dirty="0" smtClean="0"/>
              <a:t>Identify a narrow band of target users(specifically your first-adopters)</a:t>
            </a:r>
          </a:p>
          <a:p>
            <a:r>
              <a:rPr lang="en-US" sz="2800" dirty="0"/>
              <a:t>S</a:t>
            </a:r>
            <a:r>
              <a:rPr lang="en-US" sz="2800" dirty="0" smtClean="0"/>
              <a:t>peeds up development time</a:t>
            </a:r>
            <a:endParaRPr lang="en-US" sz="2800"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567" y="1957329"/>
            <a:ext cx="3338072" cy="3278004"/>
          </a:xfrm>
          <a:prstGeom prst="rect">
            <a:avLst/>
          </a:prstGeom>
        </p:spPr>
      </p:pic>
      <p:sp>
        <p:nvSpPr>
          <p:cNvPr id="6" name="Subtitle 2"/>
          <p:cNvSpPr txBox="1">
            <a:spLocks/>
          </p:cNvSpPr>
          <p:nvPr/>
        </p:nvSpPr>
        <p:spPr>
          <a:xfrm>
            <a:off x="8757634" y="6025165"/>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49572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a:t>
            </a:r>
          </a:p>
        </p:txBody>
      </p:sp>
      <p:sp>
        <p:nvSpPr>
          <p:cNvPr id="7" name="Content Placeholder 6"/>
          <p:cNvSpPr>
            <a:spLocks noGrp="1"/>
          </p:cNvSpPr>
          <p:nvPr>
            <p:ph idx="1"/>
          </p:nvPr>
        </p:nvSpPr>
        <p:spPr/>
        <p:txBody>
          <a:bodyPr>
            <a:normAutofit/>
          </a:bodyPr>
          <a:lstStyle/>
          <a:p>
            <a:pPr marL="0" indent="0">
              <a:buNone/>
            </a:pPr>
            <a:r>
              <a:rPr lang="en-US" sz="4000" dirty="0" smtClean="0"/>
              <a:t>…</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819" y="3273128"/>
            <a:ext cx="2466975" cy="55245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47" y="2530340"/>
            <a:ext cx="3064628" cy="20380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2427" y="2413100"/>
            <a:ext cx="3582847" cy="2422371"/>
          </a:xfrm>
          <a:prstGeom prst="rect">
            <a:avLst/>
          </a:prstGeom>
        </p:spPr>
      </p:pic>
      <p:sp>
        <p:nvSpPr>
          <p:cNvPr id="9" name="Subtitle 2"/>
          <p:cNvSpPr txBox="1">
            <a:spLocks/>
          </p:cNvSpPr>
          <p:nvPr/>
        </p:nvSpPr>
        <p:spPr>
          <a:xfrm>
            <a:off x="8718998" y="5896376"/>
            <a:ext cx="2891888" cy="4464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Sai vihari venigandla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87860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TotalTime>
  <Words>1570</Words>
  <Application>Microsoft Office PowerPoint</Application>
  <PresentationFormat>Widescreen</PresentationFormat>
  <Paragraphs>343</Paragraphs>
  <Slides>50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 Black</vt:lpstr>
      <vt:lpstr>Calibri</vt:lpstr>
      <vt:lpstr>Century Gothic</vt:lpstr>
      <vt:lpstr>Century Gothic( Headings)</vt:lpstr>
      <vt:lpstr>Georgia</vt:lpstr>
      <vt:lpstr>Times New Roman</vt:lpstr>
      <vt:lpstr>Wingdings 2</vt:lpstr>
      <vt:lpstr>Wingdings 3</vt:lpstr>
      <vt:lpstr>Ion</vt:lpstr>
      <vt:lpstr>User interface, Usability requirements, testing tools and issue management </vt:lpstr>
      <vt:lpstr>Overview</vt:lpstr>
      <vt:lpstr>User Interface</vt:lpstr>
      <vt:lpstr>User Interface</vt:lpstr>
      <vt:lpstr>User interface</vt:lpstr>
      <vt:lpstr>User interface</vt:lpstr>
      <vt:lpstr>User interface</vt:lpstr>
      <vt:lpstr>Narrow your scope</vt:lpstr>
      <vt:lpstr>Build</vt:lpstr>
      <vt:lpstr>                            Test/Collect</vt:lpstr>
      <vt:lpstr>User interface</vt:lpstr>
      <vt:lpstr>User interface</vt:lpstr>
      <vt:lpstr>User interface</vt:lpstr>
      <vt:lpstr>  Simplify</vt:lpstr>
      <vt:lpstr>Usability Requirements</vt:lpstr>
      <vt:lpstr>Usability Requirements</vt:lpstr>
      <vt:lpstr>Usability Requirements</vt:lpstr>
      <vt:lpstr>PowerPoint Presentation</vt:lpstr>
      <vt:lpstr>Usability requirements</vt:lpstr>
      <vt:lpstr>Usability Requirements</vt:lpstr>
      <vt:lpstr>Usability Requirements</vt:lpstr>
      <vt:lpstr>Testing Tool</vt:lpstr>
      <vt:lpstr>    </vt:lpstr>
      <vt:lpstr>Testing</vt:lpstr>
      <vt:lpstr>When to start testing?</vt:lpstr>
      <vt:lpstr>When to stop testing?</vt:lpstr>
      <vt:lpstr>Who does testing?</vt:lpstr>
      <vt:lpstr>Tips you should know before testing</vt:lpstr>
      <vt:lpstr>Tips you should know before testing(contd…)</vt:lpstr>
      <vt:lpstr>Types of Testing</vt:lpstr>
      <vt:lpstr>How to Automate?</vt:lpstr>
      <vt:lpstr>Software testing tools</vt:lpstr>
      <vt:lpstr>PowerPoint Presentation</vt:lpstr>
      <vt:lpstr>Selenium</vt:lpstr>
      <vt:lpstr>Issue Tracking</vt:lpstr>
      <vt:lpstr>PowerPoint Presentation</vt:lpstr>
      <vt:lpstr>Issue Tracking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Pannala,Sindhuja</dc:creator>
  <cp:lastModifiedBy>Pannala,Sindhuja</cp:lastModifiedBy>
  <cp:revision>112</cp:revision>
  <dcterms:created xsi:type="dcterms:W3CDTF">2016-09-19T03:36:01Z</dcterms:created>
  <dcterms:modified xsi:type="dcterms:W3CDTF">2016-09-26T02:12:53Z</dcterms:modified>
</cp:coreProperties>
</file>