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2"/>
  </p:sldMasterIdLst>
  <p:notesMasterIdLst>
    <p:notesMasterId r:id="rId18"/>
  </p:notesMasterIdLst>
  <p:handoutMasterIdLst>
    <p:handoutMasterId r:id="rId19"/>
  </p:handoutMasterIdLst>
  <p:sldIdLst>
    <p:sldId id="270" r:id="rId3"/>
    <p:sldId id="271" r:id="rId4"/>
    <p:sldId id="272" r:id="rId5"/>
    <p:sldId id="273" r:id="rId6"/>
    <p:sldId id="274" r:id="rId7"/>
    <p:sldId id="275" r:id="rId8"/>
    <p:sldId id="276" r:id="rId9"/>
    <p:sldId id="277" r:id="rId10"/>
    <p:sldId id="278" r:id="rId11"/>
    <p:sldId id="279" r:id="rId12"/>
    <p:sldId id="280" r:id="rId13"/>
    <p:sldId id="285" r:id="rId14"/>
    <p:sldId id="286" r:id="rId15"/>
    <p:sldId id="287"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244" autoAdjust="0"/>
  </p:normalViewPr>
  <p:slideViewPr>
    <p:cSldViewPr snapToGrid="0" showGuides="1">
      <p:cViewPr varScale="1">
        <p:scale>
          <a:sx n="66" d="100"/>
          <a:sy n="66" d="100"/>
        </p:scale>
        <p:origin x="900" y="54"/>
      </p:cViewPr>
      <p:guideLst>
        <p:guide orient="horz" pos="2160"/>
        <p:guide pos="3840"/>
        <p:guide orient="horz" pos="3960"/>
      </p:guideLst>
    </p:cSldViewPr>
  </p:slideViewPr>
  <p:notesTextViewPr>
    <p:cViewPr>
      <p:scale>
        <a:sx n="100" d="100"/>
        <a:sy n="100" d="100"/>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10/2/2016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10/2/2016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guru99.com/ethical-hacking-tutorials.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www.guru99.com/test-management.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1</a:t>
            </a:fld>
            <a:endParaRPr lang="en-US"/>
          </a:p>
        </p:txBody>
      </p:sp>
    </p:spTree>
    <p:extLst>
      <p:ext uri="{BB962C8B-B14F-4D97-AF65-F5344CB8AC3E}">
        <p14:creationId xmlns:p14="http://schemas.microsoft.com/office/powerpoint/2010/main" val="395072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12</a:t>
            </a:fld>
            <a:endParaRPr lang="en-US"/>
          </a:p>
        </p:txBody>
      </p:sp>
    </p:spTree>
    <p:extLst>
      <p:ext uri="{BB962C8B-B14F-4D97-AF65-F5344CB8AC3E}">
        <p14:creationId xmlns:p14="http://schemas.microsoft.com/office/powerpoint/2010/main" val="220312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2</a:t>
            </a:fld>
            <a:endParaRPr lang="en-US"/>
          </a:p>
        </p:txBody>
      </p:sp>
    </p:spTree>
    <p:extLst>
      <p:ext uri="{BB962C8B-B14F-4D97-AF65-F5344CB8AC3E}">
        <p14:creationId xmlns:p14="http://schemas.microsoft.com/office/powerpoint/2010/main" val="3938237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Developers code software based on requirements document which is their "own" understanding of the requirements and </a:t>
            </a:r>
            <a:r>
              <a:rPr lang="en-US" sz="1200" b="1" i="0" kern="1200" dirty="0" smtClean="0">
                <a:solidFill>
                  <a:schemeClr val="tx1"/>
                </a:solidFill>
                <a:effectLst/>
                <a:latin typeface="+mn-lt"/>
                <a:ea typeface="+mn-ea"/>
                <a:cs typeface="+mn-cs"/>
              </a:rPr>
              <a:t>may not actually be what the client needs from the software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Requirements changes during the course of the project may not be communicated effectively to the developers.</a:t>
            </a:r>
          </a:p>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5</a:t>
            </a:fld>
            <a:endParaRPr lang="en-US"/>
          </a:p>
        </p:txBody>
      </p:sp>
    </p:spTree>
    <p:extLst>
      <p:ext uri="{BB962C8B-B14F-4D97-AF65-F5344CB8AC3E}">
        <p14:creationId xmlns:p14="http://schemas.microsoft.com/office/powerpoint/2010/main" val="4127822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User Acceptance Tests</a:t>
            </a:r>
            <a:r>
              <a:rPr lang="en-US" sz="1200" b="0" i="0" kern="1200" dirty="0" smtClean="0">
                <a:solidFill>
                  <a:schemeClr val="tx1"/>
                </a:solidFill>
                <a:effectLst/>
                <a:latin typeface="+mn-lt"/>
                <a:ea typeface="+mn-ea"/>
                <a:cs typeface="+mn-cs"/>
              </a:rPr>
              <a:t> consist of a set of test steps, which verify if specific requirements are working for the user. If the customer and the supplier agree on the product, the software development is done. Legally. And practically.</a:t>
            </a:r>
          </a:p>
          <a:p>
            <a:r>
              <a:rPr lang="en-US" sz="1200" b="1" i="0" kern="1200" dirty="0" smtClean="0">
                <a:solidFill>
                  <a:schemeClr val="tx1"/>
                </a:solidFill>
                <a:effectLst/>
                <a:latin typeface="+mn-lt"/>
                <a:ea typeface="+mn-ea"/>
                <a:cs typeface="+mn-cs"/>
              </a:rPr>
              <a:t>Functional testing,</a:t>
            </a:r>
            <a:r>
              <a:rPr lang="en-US" sz="1200" b="0" i="0" kern="1200" dirty="0" smtClean="0">
                <a:solidFill>
                  <a:schemeClr val="tx1"/>
                </a:solidFill>
                <a:effectLst/>
                <a:latin typeface="+mn-lt"/>
                <a:ea typeface="+mn-ea"/>
                <a:cs typeface="+mn-cs"/>
              </a:rPr>
              <a:t> on the other hand, tests specific requirements and specifications of the software. It lacks the user component. A functional test could conclude that the software meets its specifications. However, it doesn’t verify if it actually works for the user. The functional dimension is only one of many.</a:t>
            </a:r>
          </a:p>
          <a:p>
            <a:r>
              <a:rPr lang="en-US" sz="1200" b="1" i="0" kern="1200" dirty="0" smtClean="0">
                <a:solidFill>
                  <a:schemeClr val="tx1"/>
                </a:solidFill>
                <a:effectLst/>
                <a:latin typeface="+mn-lt"/>
                <a:ea typeface="+mn-ea"/>
                <a:cs typeface="+mn-cs"/>
              </a:rPr>
              <a:t>Let me give you an example:</a:t>
            </a:r>
            <a:r>
              <a:rPr lang="en-US" sz="1200" b="0" i="0" kern="1200" dirty="0" smtClean="0">
                <a:solidFill>
                  <a:schemeClr val="tx1"/>
                </a:solidFill>
                <a:effectLst/>
                <a:latin typeface="+mn-lt"/>
                <a:ea typeface="+mn-ea"/>
                <a:cs typeface="+mn-cs"/>
              </a:rPr>
              <a:t> A certain feature – let’s say, your in-app search feature – has some performance issues, and the loading time of the results page is pretty bad. Technically, it works. Every tester can use it – but because of the bad performance no one will want to. Functional tests would go well, usability tests would go fine as well, but the performance problems would probably lead to a failed acceptance test.</a:t>
            </a:r>
          </a:p>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6</a:t>
            </a:fld>
            <a:endParaRPr lang="en-US"/>
          </a:p>
        </p:txBody>
      </p:sp>
    </p:spTree>
    <p:extLst>
      <p:ext uri="{BB962C8B-B14F-4D97-AF65-F5344CB8AC3E}">
        <p14:creationId xmlns:p14="http://schemas.microsoft.com/office/powerpoint/2010/main" val="94482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Alpha &amp; Beta Testing</a:t>
            </a:r>
          </a:p>
          <a:p>
            <a:r>
              <a:rPr lang="en-US" sz="1200" b="1" i="0" kern="1200" dirty="0" smtClean="0">
                <a:solidFill>
                  <a:schemeClr val="tx1"/>
                </a:solidFill>
                <a:effectLst/>
                <a:latin typeface="+mn-lt"/>
                <a:ea typeface="+mn-ea"/>
                <a:cs typeface="+mn-cs"/>
              </a:rPr>
              <a:t>Alpha Testing</a:t>
            </a:r>
            <a:r>
              <a:rPr lang="en-US" sz="1200" b="0" i="0" kern="1200" dirty="0" smtClean="0">
                <a:solidFill>
                  <a:schemeClr val="tx1"/>
                </a:solidFill>
                <a:effectLst/>
                <a:latin typeface="+mn-lt"/>
                <a:ea typeface="+mn-ea"/>
                <a:cs typeface="+mn-cs"/>
              </a:rPr>
              <a:t> normally takes place in the development environment and is usually done by internal staff – long before the product is even released to external testers or customers. Alpha Testing can also be done by potential user groups, but the important thing here is that it takes place in the development environment.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feedback – collected from the alpha testers – is then used to fix certain issues or bugs and improve the usability of the product.</a:t>
            </a:r>
          </a:p>
          <a:p>
            <a:r>
              <a:rPr lang="en-US" sz="1200" b="1" i="0" kern="1200" dirty="0" smtClean="0">
                <a:solidFill>
                  <a:schemeClr val="tx1"/>
                </a:solidFill>
                <a:effectLst/>
                <a:latin typeface="+mn-lt"/>
                <a:ea typeface="+mn-ea"/>
                <a:cs typeface="+mn-cs"/>
              </a:rPr>
              <a:t>Beta Testing</a:t>
            </a:r>
            <a:r>
              <a:rPr lang="en-US" sz="1200" b="0" i="0" kern="1200" dirty="0" smtClean="0">
                <a:solidFill>
                  <a:schemeClr val="tx1"/>
                </a:solidFill>
                <a:effectLst/>
                <a:latin typeface="+mn-lt"/>
                <a:ea typeface="+mn-ea"/>
                <a:cs typeface="+mn-cs"/>
              </a:rPr>
              <a:t>, also known as “field testing”, takes place in the customer’s environment and involves some extensive testing by a group of customers who use the system in their environment. These beta testers then provide feedback, which in turn leads to improvements of the product.</a:t>
            </a:r>
          </a:p>
          <a:p>
            <a:r>
              <a:rPr lang="en-US" sz="1200" b="0" i="0" kern="1200" dirty="0" smtClean="0">
                <a:solidFill>
                  <a:schemeClr val="tx1"/>
                </a:solidFill>
                <a:effectLst/>
                <a:latin typeface="+mn-lt"/>
                <a:ea typeface="+mn-ea"/>
                <a:cs typeface="+mn-cs"/>
              </a:rPr>
              <a:t>Alpha and Beta Testing are done before the software is released to all customers.</a:t>
            </a:r>
          </a:p>
          <a:p>
            <a:r>
              <a:rPr lang="en-US" sz="1200" b="1" i="0" kern="1200" dirty="0" smtClean="0">
                <a:solidFill>
                  <a:schemeClr val="tx1"/>
                </a:solidFill>
                <a:effectLst/>
                <a:latin typeface="+mn-lt"/>
                <a:ea typeface="+mn-ea"/>
                <a:cs typeface="+mn-cs"/>
              </a:rPr>
              <a:t>Contract Acceptance Testing</a:t>
            </a:r>
          </a:p>
          <a:p>
            <a:r>
              <a:rPr lang="en-US" sz="1200" b="0" i="0" kern="1200" dirty="0" smtClean="0">
                <a:solidFill>
                  <a:schemeClr val="tx1"/>
                </a:solidFill>
                <a:effectLst/>
                <a:latin typeface="+mn-lt"/>
                <a:ea typeface="+mn-ea"/>
                <a:cs typeface="+mn-cs"/>
              </a:rPr>
              <a:t>Contract Acceptance Testing means that a developed software is tested against certain criteria and specifications which are predefined and agreed upon in a contract. The relevant criteria and specifications for acceptance must be defined when the contract itself is defined and agreed upon.</a:t>
            </a:r>
          </a:p>
          <a:p>
            <a:r>
              <a:rPr lang="en-US" sz="1200" b="1" i="0" kern="1200" dirty="0" smtClean="0">
                <a:solidFill>
                  <a:schemeClr val="tx1"/>
                </a:solidFill>
                <a:effectLst/>
                <a:latin typeface="+mn-lt"/>
                <a:ea typeface="+mn-ea"/>
                <a:cs typeface="+mn-cs"/>
              </a:rPr>
              <a:t>Regulation Acceptance Testing</a:t>
            </a:r>
          </a:p>
          <a:p>
            <a:r>
              <a:rPr lang="en-US" sz="1200" b="0" i="0" kern="1200" dirty="0" smtClean="0">
                <a:solidFill>
                  <a:schemeClr val="tx1"/>
                </a:solidFill>
                <a:effectLst/>
                <a:latin typeface="+mn-lt"/>
                <a:ea typeface="+mn-ea"/>
                <a:cs typeface="+mn-cs"/>
              </a:rPr>
              <a:t>Regulation Acceptance Testing, also known as Compliance Acceptance Testing, examines whether the software complies with the regulations. This includes governmental and legal regulations.</a:t>
            </a:r>
          </a:p>
          <a:p>
            <a:r>
              <a:rPr lang="en-US" sz="1200" b="1" i="0" kern="1200" dirty="0" smtClean="0">
                <a:solidFill>
                  <a:schemeClr val="tx1"/>
                </a:solidFill>
                <a:effectLst/>
                <a:latin typeface="+mn-lt"/>
                <a:ea typeface="+mn-ea"/>
                <a:cs typeface="+mn-cs"/>
              </a:rPr>
              <a:t>Operational acceptance testing</a:t>
            </a:r>
          </a:p>
          <a:p>
            <a:r>
              <a:rPr lang="en-US" sz="1200" b="0" i="0" kern="1200" dirty="0" smtClean="0">
                <a:solidFill>
                  <a:schemeClr val="tx1"/>
                </a:solidFill>
                <a:effectLst/>
                <a:latin typeface="+mn-lt"/>
                <a:ea typeface="+mn-ea"/>
                <a:cs typeface="+mn-cs"/>
              </a:rPr>
              <a:t>Also known as </a:t>
            </a:r>
            <a:r>
              <a:rPr lang="en-US" sz="1200" b="1" i="0" kern="1200" dirty="0" smtClean="0">
                <a:solidFill>
                  <a:schemeClr val="tx1"/>
                </a:solidFill>
                <a:effectLst/>
                <a:latin typeface="+mn-lt"/>
                <a:ea typeface="+mn-ea"/>
                <a:cs typeface="+mn-cs"/>
              </a:rPr>
              <a:t>Operational Readiness Testing</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Production Acceptance Testing</a:t>
            </a:r>
            <a:r>
              <a:rPr lang="en-US" sz="1200" b="0" i="0" kern="1200" dirty="0" smtClean="0">
                <a:solidFill>
                  <a:schemeClr val="tx1"/>
                </a:solidFill>
                <a:effectLst/>
                <a:latin typeface="+mn-lt"/>
                <a:ea typeface="+mn-ea"/>
                <a:cs typeface="+mn-cs"/>
              </a:rPr>
              <a:t>, these test cases ensure there are workflows in place to allow the software or system to be used.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should include workflows for backup plans, user training, and various maintenance processes and security checks.</a:t>
            </a:r>
          </a:p>
          <a:p>
            <a:r>
              <a:rPr lang="en-US" sz="1200" b="1" i="0" kern="1200" dirty="0" smtClean="0">
                <a:solidFill>
                  <a:schemeClr val="tx1"/>
                </a:solidFill>
                <a:effectLst/>
                <a:latin typeface="+mn-lt"/>
                <a:ea typeface="+mn-ea"/>
                <a:cs typeface="+mn-cs"/>
              </a:rPr>
              <a:t>Black Box Testing</a:t>
            </a:r>
          </a:p>
          <a:p>
            <a:r>
              <a:rPr lang="en-US" sz="1200" b="0" i="0" kern="1200" dirty="0" smtClean="0">
                <a:solidFill>
                  <a:schemeClr val="tx1"/>
                </a:solidFill>
                <a:effectLst/>
                <a:latin typeface="+mn-lt"/>
                <a:ea typeface="+mn-ea"/>
                <a:cs typeface="+mn-cs"/>
              </a:rPr>
              <a:t>Black Box Testing is often </a:t>
            </a:r>
            <a:r>
              <a:rPr lang="en-US" sz="1200" b="0" i="0" kern="1200" dirty="0" err="1" smtClean="0">
                <a:solidFill>
                  <a:schemeClr val="tx1"/>
                </a:solidFill>
                <a:effectLst/>
                <a:latin typeface="+mn-lt"/>
                <a:ea typeface="+mn-ea"/>
                <a:cs typeface="+mn-cs"/>
              </a:rPr>
              <a:t>categorised</a:t>
            </a:r>
            <a:r>
              <a:rPr lang="en-US" sz="1200" b="0" i="0" kern="1200" dirty="0" smtClean="0">
                <a:solidFill>
                  <a:schemeClr val="tx1"/>
                </a:solidFill>
                <a:effectLst/>
                <a:latin typeface="+mn-lt"/>
                <a:ea typeface="+mn-ea"/>
                <a:cs typeface="+mn-cs"/>
              </a:rPr>
              <a:t> as functional testing, but can, to some extent, be seen as a type of User Acceptance Testing. It’s, basically, a method of software testing which analyzes certain functionalities without letting the tester see the internal code structure of the software. Therefore, Black Box Testing can also be applied to User Acceptance Testing, because Black Box Tests do share the same principles as User Acceptance Tests. During Black Box Tests the user isn’t aware of any code base, but only about the requirements which the software should meet.</a:t>
            </a:r>
          </a:p>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7</a:t>
            </a:fld>
            <a:endParaRPr lang="en-US"/>
          </a:p>
        </p:txBody>
      </p:sp>
    </p:spTree>
    <p:extLst>
      <p:ext uri="{BB962C8B-B14F-4D97-AF65-F5344CB8AC3E}">
        <p14:creationId xmlns:p14="http://schemas.microsoft.com/office/powerpoint/2010/main" val="1135400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8</a:t>
            </a:fld>
            <a:endParaRPr lang="en-US"/>
          </a:p>
        </p:txBody>
      </p:sp>
    </p:spTree>
    <p:extLst>
      <p:ext uri="{BB962C8B-B14F-4D97-AF65-F5344CB8AC3E}">
        <p14:creationId xmlns:p14="http://schemas.microsoft.com/office/powerpoint/2010/main" val="1053162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Fully sign off requirements should be provided.</a:t>
            </a:r>
          </a:p>
          <a:p>
            <a:r>
              <a:rPr lang="en-US" dirty="0" smtClean="0"/>
              <a:t>The</a:t>
            </a:r>
            <a:r>
              <a:rPr lang="en-US" baseline="0" dirty="0" smtClean="0"/>
              <a:t> entire code should be functional.</a:t>
            </a:r>
          </a:p>
          <a:p>
            <a:r>
              <a:rPr lang="en-US" baseline="0" dirty="0" smtClean="0"/>
              <a:t>User Acceptance Testing is performed after the unit, integration and system testing is performed.</a:t>
            </a:r>
          </a:p>
          <a:p>
            <a:r>
              <a:rPr lang="en-US" baseline="0" dirty="0" smtClean="0"/>
              <a:t>No defects are considered in this phase</a:t>
            </a:r>
          </a:p>
          <a:p>
            <a:r>
              <a:rPr lang="en-US" baseline="0" dirty="0" smtClean="0"/>
              <a:t>Errors like spelling mistakes or </a:t>
            </a:r>
            <a:r>
              <a:rPr lang="en-US" baseline="0" dirty="0" err="1" smtClean="0"/>
              <a:t>CamelCase</a:t>
            </a:r>
            <a:r>
              <a:rPr lang="en-US" baseline="0" dirty="0" smtClean="0"/>
              <a:t> are allowed.</a:t>
            </a:r>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9</a:t>
            </a:fld>
            <a:endParaRPr lang="en-US"/>
          </a:p>
        </p:txBody>
      </p:sp>
    </p:spTree>
    <p:extLst>
      <p:ext uri="{BB962C8B-B14F-4D97-AF65-F5344CB8AC3E}">
        <p14:creationId xmlns:p14="http://schemas.microsoft.com/office/powerpoint/2010/main" val="2999223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Regression</a:t>
            </a:r>
            <a:r>
              <a:rPr lang="en-US" baseline="0" dirty="0" smtClean="0"/>
              <a:t> comes between System testing and User Acceptance testing.</a:t>
            </a:r>
          </a:p>
          <a:p>
            <a:r>
              <a:rPr lang="en-US" baseline="0" dirty="0" smtClean="0"/>
              <a:t>Defects that are identified in the previously stated testing should be fixed.</a:t>
            </a:r>
          </a:p>
          <a:p>
            <a:r>
              <a:rPr lang="en-US" baseline="0" dirty="0" smtClean="0"/>
              <a:t>Test cases and the result of those test cases should be completed.</a:t>
            </a:r>
          </a:p>
          <a:p>
            <a:r>
              <a:rPr lang="en-US" baseline="0" dirty="0" smtClean="0"/>
              <a:t>Different environments with servers should be setup before the UAT.</a:t>
            </a:r>
          </a:p>
          <a:p>
            <a:r>
              <a:rPr lang="en-US" baseline="0" dirty="0" smtClean="0"/>
              <a:t>UAT is performed after System testing, so there should be a communication from the system testing team.</a:t>
            </a:r>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10</a:t>
            </a:fld>
            <a:endParaRPr lang="en-US"/>
          </a:p>
        </p:txBody>
      </p:sp>
    </p:spTree>
    <p:extLst>
      <p:ext uri="{BB962C8B-B14F-4D97-AF65-F5344CB8AC3E}">
        <p14:creationId xmlns:p14="http://schemas.microsoft.com/office/powerpoint/2010/main" val="3132858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UAT is done by the intended users of the system or software. This testing usually happens at the client location which is known as Beta Testing. </a:t>
            </a:r>
          </a:p>
          <a:p>
            <a:r>
              <a:rPr lang="en-US" sz="1200" b="1" i="0" kern="1200" dirty="0" smtClean="0">
                <a:solidFill>
                  <a:schemeClr val="tx1"/>
                </a:solidFill>
                <a:effectLst/>
                <a:latin typeface="+mn-lt"/>
                <a:ea typeface="+mn-ea"/>
                <a:cs typeface="+mn-cs"/>
              </a:rPr>
              <a:t>Analysis of Business Requirements</a:t>
            </a:r>
          </a:p>
          <a:p>
            <a:r>
              <a:rPr lang="en-US" sz="1200" b="0" i="0" kern="1200" dirty="0" smtClean="0">
                <a:solidFill>
                  <a:schemeClr val="tx1"/>
                </a:solidFill>
                <a:effectLst/>
                <a:latin typeface="+mn-lt"/>
                <a:ea typeface="+mn-ea"/>
                <a:cs typeface="+mn-cs"/>
              </a:rPr>
              <a:t>One of the most important activities in the UAT is to identify and develop test scenarios.</a:t>
            </a:r>
          </a:p>
          <a:p>
            <a:r>
              <a:rPr lang="en-US" sz="1200" b="1" i="0" kern="1200" dirty="0" smtClean="0">
                <a:solidFill>
                  <a:schemeClr val="tx1"/>
                </a:solidFill>
                <a:effectLst/>
                <a:latin typeface="+mn-lt"/>
                <a:ea typeface="+mn-ea"/>
                <a:cs typeface="+mn-cs"/>
              </a:rPr>
              <a:t>Creation of UAT Plan:</a:t>
            </a:r>
          </a:p>
          <a:p>
            <a:r>
              <a:rPr lang="en-US" sz="1200" b="0" i="0" kern="1200" dirty="0" smtClean="0">
                <a:solidFill>
                  <a:schemeClr val="tx1"/>
                </a:solidFill>
                <a:effectLst/>
                <a:latin typeface="+mn-lt"/>
                <a:ea typeface="+mn-ea"/>
                <a:cs typeface="+mn-cs"/>
              </a:rPr>
              <a:t>The UAT test plan outlines the strategy that will be used to verify and ensure an application meets its business requirements. It documents entry and exit criteria for UAT, Test scenarios and test cases approach and timelines of testing.</a:t>
            </a:r>
          </a:p>
          <a:p>
            <a:r>
              <a:rPr lang="en-US" sz="1200" b="1" i="0" kern="1200" dirty="0" smtClean="0">
                <a:solidFill>
                  <a:schemeClr val="tx1"/>
                </a:solidFill>
                <a:effectLst/>
                <a:latin typeface="+mn-lt"/>
                <a:ea typeface="+mn-ea"/>
                <a:cs typeface="+mn-cs"/>
              </a:rPr>
              <a:t>Identify Test Scenarios and Test Cases:</a:t>
            </a:r>
          </a:p>
          <a:p>
            <a:r>
              <a:rPr lang="en-US" sz="1200" b="0" i="0" kern="1200" dirty="0" smtClean="0">
                <a:solidFill>
                  <a:schemeClr val="tx1"/>
                </a:solidFill>
                <a:effectLst/>
                <a:latin typeface="+mn-lt"/>
                <a:ea typeface="+mn-ea"/>
                <a:cs typeface="+mn-cs"/>
              </a:rPr>
              <a:t>Identify the test scenarios with respect to high level business process and create test cases with clear test steps. Test Cases should sufficiently cover most of the UAT scenarios. Business Use cases are input for creating the test cases.</a:t>
            </a:r>
          </a:p>
          <a:p>
            <a:r>
              <a:rPr lang="en-US" sz="1200" b="1" i="0" kern="1200" dirty="0" smtClean="0">
                <a:solidFill>
                  <a:schemeClr val="tx1"/>
                </a:solidFill>
                <a:effectLst/>
                <a:latin typeface="+mn-lt"/>
                <a:ea typeface="+mn-ea"/>
                <a:cs typeface="+mn-cs"/>
              </a:rPr>
              <a:t>Preparation of Test Data:</a:t>
            </a:r>
          </a:p>
          <a:p>
            <a:r>
              <a:rPr lang="en-US" sz="1200" b="0" i="0" kern="1200" dirty="0" smtClean="0">
                <a:solidFill>
                  <a:schemeClr val="tx1"/>
                </a:solidFill>
                <a:effectLst/>
                <a:latin typeface="+mn-lt"/>
                <a:ea typeface="+mn-ea"/>
                <a:cs typeface="+mn-cs"/>
              </a:rPr>
              <a:t>It is best advisable to use live data for UAT. Data should be scrambled for privacy and </a:t>
            </a:r>
            <a:r>
              <a:rPr lang="en-US" sz="1200" b="0" i="0" u="none" strike="noStrike" kern="1200" dirty="0" smtClean="0">
                <a:solidFill>
                  <a:schemeClr val="tx1"/>
                </a:solidFill>
                <a:effectLst/>
                <a:latin typeface="+mn-lt"/>
                <a:ea typeface="+mn-ea"/>
                <a:cs typeface="+mn-cs"/>
                <a:hlinkClick r:id="rId3"/>
              </a:rPr>
              <a:t>security</a:t>
            </a:r>
            <a:r>
              <a:rPr lang="en-US" sz="1200" b="0" i="0" kern="1200" dirty="0" smtClean="0">
                <a:solidFill>
                  <a:schemeClr val="tx1"/>
                </a:solidFill>
                <a:effectLst/>
                <a:latin typeface="+mn-lt"/>
                <a:ea typeface="+mn-ea"/>
                <a:cs typeface="+mn-cs"/>
              </a:rPr>
              <a:t> reasons. Tester should be familiar with the data base flow.</a:t>
            </a:r>
          </a:p>
          <a:p>
            <a:r>
              <a:rPr lang="en-US" sz="1200" b="1" i="0" kern="1200" dirty="0" smtClean="0">
                <a:solidFill>
                  <a:schemeClr val="tx1"/>
                </a:solidFill>
                <a:effectLst/>
                <a:latin typeface="+mn-lt"/>
                <a:ea typeface="+mn-ea"/>
                <a:cs typeface="+mn-cs"/>
              </a:rPr>
              <a:t>Run and record the results:</a:t>
            </a:r>
          </a:p>
          <a:p>
            <a:r>
              <a:rPr lang="en-US" sz="1200" b="0" i="0" kern="1200" dirty="0" smtClean="0">
                <a:solidFill>
                  <a:schemeClr val="tx1"/>
                </a:solidFill>
                <a:effectLst/>
                <a:latin typeface="+mn-lt"/>
                <a:ea typeface="+mn-ea"/>
                <a:cs typeface="+mn-cs"/>
              </a:rPr>
              <a:t>Execute test cases and report bugs if any. Re-test bugs once fixed. </a:t>
            </a:r>
            <a:r>
              <a:rPr lang="en-US" sz="1200" b="0" i="0" u="none" strike="noStrike" kern="1200" dirty="0" smtClean="0">
                <a:solidFill>
                  <a:schemeClr val="tx1"/>
                </a:solidFill>
                <a:effectLst/>
                <a:latin typeface="+mn-lt"/>
                <a:ea typeface="+mn-ea"/>
                <a:cs typeface="+mn-cs"/>
                <a:hlinkClick r:id="rId4"/>
              </a:rPr>
              <a:t>Test Management</a:t>
            </a:r>
            <a:r>
              <a:rPr lang="en-US" sz="1200" b="0" i="0" kern="1200" dirty="0" smtClean="0">
                <a:solidFill>
                  <a:schemeClr val="tx1"/>
                </a:solidFill>
                <a:effectLst/>
                <a:latin typeface="+mn-lt"/>
                <a:ea typeface="+mn-ea"/>
                <a:cs typeface="+mn-cs"/>
              </a:rPr>
              <a:t> tools can used for execution.</a:t>
            </a:r>
          </a:p>
          <a:p>
            <a:r>
              <a:rPr lang="en-US" sz="1200" b="1" i="0" kern="1200" dirty="0" smtClean="0">
                <a:solidFill>
                  <a:schemeClr val="tx1"/>
                </a:solidFill>
                <a:effectLst/>
                <a:latin typeface="+mn-lt"/>
                <a:ea typeface="+mn-ea"/>
                <a:cs typeface="+mn-cs"/>
              </a:rPr>
              <a:t>Confirm Business Objectives met:</a:t>
            </a:r>
          </a:p>
          <a:p>
            <a:r>
              <a:rPr lang="en-US" sz="1200" b="0" i="0" kern="1200" dirty="0" smtClean="0">
                <a:solidFill>
                  <a:schemeClr val="tx1"/>
                </a:solidFill>
                <a:effectLst/>
                <a:latin typeface="+mn-lt"/>
                <a:ea typeface="+mn-ea"/>
                <a:cs typeface="+mn-cs"/>
              </a:rPr>
              <a:t>Business Analysts or UAT Testers needs to send a sign off mail after the UAT testing. After sign-off the product is good to go for production. Deliverables for UAT testing are Test Plan, UAT Scenarios and Test Cases, Test Results and Defect Log</a:t>
            </a:r>
          </a:p>
          <a:p>
            <a:r>
              <a:rPr lang="en-US" sz="1200" b="1" i="0" kern="1200" dirty="0" smtClean="0">
                <a:solidFill>
                  <a:schemeClr val="tx1"/>
                </a:solidFill>
                <a:effectLst/>
                <a:latin typeface="+mn-lt"/>
                <a:ea typeface="+mn-ea"/>
                <a:cs typeface="+mn-cs"/>
              </a:rPr>
              <a:t>Exit criteria for UAT:</a:t>
            </a:r>
          </a:p>
          <a:p>
            <a:r>
              <a:rPr lang="en-US" sz="1200" b="0" i="0" kern="1200" dirty="0" smtClean="0">
                <a:solidFill>
                  <a:schemeClr val="tx1"/>
                </a:solidFill>
                <a:effectLst/>
                <a:latin typeface="+mn-lt"/>
                <a:ea typeface="+mn-ea"/>
                <a:cs typeface="+mn-cs"/>
              </a:rPr>
              <a:t>Before moving into production, following needs to be considered:</a:t>
            </a:r>
          </a:p>
          <a:p>
            <a:r>
              <a:rPr lang="en-US" sz="1200" b="0" i="0" kern="1200" dirty="0" smtClean="0">
                <a:solidFill>
                  <a:schemeClr val="tx1"/>
                </a:solidFill>
                <a:effectLst/>
                <a:latin typeface="+mn-lt"/>
                <a:ea typeface="+mn-ea"/>
                <a:cs typeface="+mn-cs"/>
              </a:rPr>
              <a:t>No critical defects open</a:t>
            </a:r>
          </a:p>
          <a:p>
            <a:r>
              <a:rPr lang="en-US" sz="1200" b="0" i="0" kern="1200" dirty="0" smtClean="0">
                <a:solidFill>
                  <a:schemeClr val="tx1"/>
                </a:solidFill>
                <a:effectLst/>
                <a:latin typeface="+mn-lt"/>
                <a:ea typeface="+mn-ea"/>
                <a:cs typeface="+mn-cs"/>
              </a:rPr>
              <a:t>Business process works satisfactorily</a:t>
            </a:r>
          </a:p>
          <a:p>
            <a:r>
              <a:rPr lang="en-US" sz="1200" b="0" i="0" kern="1200" dirty="0" smtClean="0">
                <a:solidFill>
                  <a:schemeClr val="tx1"/>
                </a:solidFill>
                <a:effectLst/>
                <a:latin typeface="+mn-lt"/>
                <a:ea typeface="+mn-ea"/>
                <a:cs typeface="+mn-cs"/>
              </a:rPr>
              <a:t>UAT Sign off meeting with all stakeholders</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11</a:t>
            </a:fld>
            <a:endParaRPr lang="en-US"/>
          </a:p>
        </p:txBody>
      </p:sp>
    </p:spTree>
    <p:extLst>
      <p:ext uri="{BB962C8B-B14F-4D97-AF65-F5344CB8AC3E}">
        <p14:creationId xmlns:p14="http://schemas.microsoft.com/office/powerpoint/2010/main" val="1248090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rotWithShape="1">
          <a:gsLst>
            <a:gs pos="0">
              <a:schemeClr val="bg2"/>
            </a:gs>
            <a:gs pos="62000">
              <a:schemeClr val="bg2">
                <a:tint val="92000"/>
                <a:shade val="66000"/>
                <a:satMod val="110000"/>
                <a:lumMod val="80000"/>
              </a:schemeClr>
            </a:gs>
            <a:gs pos="100000">
              <a:schemeClr val="accent3"/>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35FB4A4D-BEB3-42DE-8D0E-DB8F0B5DA3ED}" type="datetime1">
              <a:rPr lang="en-US" smtClean="0"/>
              <a:t>10/2/2016</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401CF334-2D5C-4859-84A6-CA7E6E43FAEB}" type="slidenum">
              <a:rPr lang="en-US" smtClean="0"/>
              <a:t>‹#›</a:t>
            </a:fld>
            <a:endParaRPr lang="en-US"/>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Picture Placeholder 7" title="Product photo placeholder"/>
          <p:cNvSpPr>
            <a:spLocks noGrp="1"/>
          </p:cNvSpPr>
          <p:nvPr>
            <p:ph type="pic" sz="quarter" idx="13" hasCustomPrompt="1"/>
          </p:nvPr>
        </p:nvSpPr>
        <p:spPr>
          <a:xfrm>
            <a:off x="1195939" y="2695635"/>
            <a:ext cx="4414838" cy="3551578"/>
          </a:xfrm>
        </p:spPr>
        <p:txBody>
          <a:bodyPr/>
          <a:lstStyle>
            <a:lvl1pPr marL="68580" indent="0">
              <a:buNone/>
              <a:defRPr/>
            </a:lvl1pPr>
          </a:lstStyle>
          <a:p>
            <a:r>
              <a:rPr lang="en-US" dirty="0" smtClean="0"/>
              <a:t>Insert product photo here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Tree>
    <p:extLst>
      <p:ext uri="{BB962C8B-B14F-4D97-AF65-F5344CB8AC3E}">
        <p14:creationId xmlns:p14="http://schemas.microsoft.com/office/powerpoint/2010/main" val="40354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DA557D-1DB1-46C0-998A-94433545C341}" type="datetime1">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73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9A610B-0B0E-4C6C-A7A6-0853CA34DDCA}" type="datetime1">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Tree>
    <p:extLst>
      <p:ext uri="{BB962C8B-B14F-4D97-AF65-F5344CB8AC3E}">
        <p14:creationId xmlns:p14="http://schemas.microsoft.com/office/powerpoint/2010/main" val="37812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F0C144-8206-4C57-B7F2-12168FDC6C23}" type="datetime1">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638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4C8FB8-1142-402E-8BCA-4DC30F103E56}" type="datetime1">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Tree>
    <p:extLst>
      <p:ext uri="{BB962C8B-B14F-4D97-AF65-F5344CB8AC3E}">
        <p14:creationId xmlns:p14="http://schemas.microsoft.com/office/powerpoint/2010/main" val="39930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65BCBAD-D360-40D3-A33A-B189CE27C2FB}" type="datetime1">
              <a:rPr lang="en-US" smtClean="0"/>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6945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6A93471D-48A1-4899-AFFF-8ACC56D03BF3}" type="datetime1">
              <a:rPr lang="en-US" smtClean="0"/>
              <a:t>10/2/2016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Tree>
    <p:extLst>
      <p:ext uri="{BB962C8B-B14F-4D97-AF65-F5344CB8AC3E}">
        <p14:creationId xmlns:p14="http://schemas.microsoft.com/office/powerpoint/2010/main" val="4241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400513-7D68-4635-8489-06A9AFAAD13D}" type="datetime1">
              <a:rPr lang="en-US" smtClean="0"/>
              <a:t>10/2/2016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221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736AC-4807-4E91-B671-F9B91617C7B3}" type="datetime1">
              <a:rPr lang="en-US" smtClean="0"/>
              <a:t>10/2/2016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6921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1222DBCC-10C7-4CB5-9734-C5542D870FBB}" type="datetime1">
              <a:rPr lang="en-US" smtClean="0"/>
              <a:t>10/2/2016</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Tree>
    <p:extLst>
      <p:ext uri="{BB962C8B-B14F-4D97-AF65-F5344CB8AC3E}">
        <p14:creationId xmlns:p14="http://schemas.microsoft.com/office/powerpoint/2010/main" val="1211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223346AD-5C1D-4E35-A3CE-CF8952DE9936}" type="datetime1">
              <a:rPr lang="en-US" smtClean="0"/>
              <a:t>10/2/2016</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Tree>
    <p:extLst>
      <p:ext uri="{BB962C8B-B14F-4D97-AF65-F5344CB8AC3E}">
        <p14:creationId xmlns:p14="http://schemas.microsoft.com/office/powerpoint/2010/main" val="32921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EED287B1-10B2-498E-AB88-8F08CA169E5C}" type="datetime1">
              <a:rPr lang="en-US" smtClean="0"/>
              <a:t>10/2/2016</a:t>
            </a:fld>
            <a:endParaRPr lang="en-U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401CF334-2D5C-4859-84A6-CA7E6E43FAEB}" type="slidenum">
              <a:rPr lang="en-US" smtClean="0"/>
              <a:t>‹#›</a:t>
            </a:fld>
            <a:endParaRPr lang="en-US"/>
          </a:p>
        </p:txBody>
      </p:sp>
      <p:sp>
        <p:nvSpPr>
          <p:cNvPr id="3" name="Text Placeholder 2"/>
          <p:cNvSpPr>
            <a:spLocks noGrp="1"/>
          </p:cNvSpPr>
          <p:nvPr>
            <p:ph type="body" idx="1"/>
          </p:nvPr>
        </p:nvSpPr>
        <p:spPr>
          <a:xfrm>
            <a:off x="1391323" y="2323652"/>
            <a:ext cx="939097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Tree>
    <p:extLst>
      <p:ext uri="{BB962C8B-B14F-4D97-AF65-F5344CB8AC3E}">
        <p14:creationId xmlns:p14="http://schemas.microsoft.com/office/powerpoint/2010/main" val="20085597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864" userDrawn="1">
          <p15:clr>
            <a:srgbClr val="F26B43"/>
          </p15:clr>
        </p15:guide>
        <p15:guide id="3" pos="67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311154" y="4421081"/>
            <a:ext cx="4413071" cy="1558805"/>
          </a:xfrm>
        </p:spPr>
        <p:txBody>
          <a:bodyPr>
            <a:normAutofit fontScale="92500" lnSpcReduction="10000"/>
          </a:bodyPr>
          <a:lstStyle/>
          <a:p>
            <a:r>
              <a:rPr lang="en-US" dirty="0" smtClean="0"/>
              <a:t>                 </a:t>
            </a:r>
            <a:r>
              <a:rPr lang="en-US" b="1" dirty="0" smtClean="0">
                <a:latin typeface="Tahoma" panose="020B0604030504040204" pitchFamily="34" charset="0"/>
                <a:ea typeface="Tahoma" panose="020B0604030504040204" pitchFamily="34" charset="0"/>
                <a:cs typeface="Tahoma" panose="020B0604030504040204" pitchFamily="34" charset="0"/>
              </a:rPr>
              <a:t>Team WS 04</a:t>
            </a:r>
          </a:p>
          <a:p>
            <a:r>
              <a:rPr lang="en-US" dirty="0"/>
              <a:t> </a:t>
            </a:r>
            <a:r>
              <a:rPr lang="en-US" dirty="0" smtClean="0"/>
              <a:t>                     </a:t>
            </a:r>
            <a:r>
              <a:rPr lang="en-US" dirty="0" err="1" smtClean="0"/>
              <a:t>Bhavana</a:t>
            </a:r>
            <a:r>
              <a:rPr lang="en-US" dirty="0" smtClean="0"/>
              <a:t> Pilli</a:t>
            </a:r>
          </a:p>
          <a:p>
            <a:r>
              <a:rPr lang="en-US" dirty="0" smtClean="0"/>
              <a:t>                      Nihitha Reddy Bhimireddy</a:t>
            </a:r>
          </a:p>
          <a:p>
            <a:r>
              <a:rPr lang="en-US" dirty="0" smtClean="0"/>
              <a:t>                      </a:t>
            </a:r>
            <a:r>
              <a:rPr lang="en-US" dirty="0" err="1" smtClean="0"/>
              <a:t>Sairam</a:t>
            </a:r>
            <a:r>
              <a:rPr lang="en-US" dirty="0" smtClean="0"/>
              <a:t> </a:t>
            </a:r>
            <a:r>
              <a:rPr lang="en-US" dirty="0" err="1" smtClean="0"/>
              <a:t>Jalla</a:t>
            </a:r>
            <a:endParaRPr lang="en-US" dirty="0" smtClean="0"/>
          </a:p>
          <a:p>
            <a:r>
              <a:rPr lang="en-US" dirty="0" smtClean="0"/>
              <a:t>                      </a:t>
            </a:r>
            <a:r>
              <a:rPr lang="en-US" dirty="0" err="1" smtClean="0"/>
              <a:t>Abhinaya</a:t>
            </a:r>
            <a:r>
              <a:rPr lang="en-US" dirty="0" smtClean="0"/>
              <a:t> </a:t>
            </a:r>
            <a:r>
              <a:rPr lang="en-US" dirty="0" err="1" smtClean="0"/>
              <a:t>Mogalipuvvu</a:t>
            </a:r>
            <a:endParaRPr lang="en-US" dirty="0" smtClean="0"/>
          </a:p>
          <a:p>
            <a:endParaRPr lang="en-US" dirty="0"/>
          </a:p>
        </p:txBody>
      </p:sp>
      <p:sp>
        <p:nvSpPr>
          <p:cNvPr id="4" name="Title 3"/>
          <p:cNvSpPr>
            <a:spLocks noGrp="1"/>
          </p:cNvSpPr>
          <p:nvPr>
            <p:ph type="ctrTitle"/>
          </p:nvPr>
        </p:nvSpPr>
        <p:spPr/>
        <p:txBody>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User Acceptance</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8929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91323" y="1799772"/>
            <a:ext cx="9390977" cy="4441371"/>
          </a:xfrm>
        </p:spPr>
        <p:txBody>
          <a:bodyPr>
            <a:normAutofit/>
          </a:bodyPr>
          <a:lstStyle/>
          <a:p>
            <a:pPr algn="just">
              <a:buClrTx/>
              <a:buFont typeface="Wingdings" panose="05000000000000000000" pitchFamily="2" charset="2"/>
              <a:buChar char="Ø"/>
            </a:pPr>
            <a:r>
              <a:rPr lang="en-US" sz="2800" dirty="0">
                <a:latin typeface="Tahoma" panose="020B0604030504040204" pitchFamily="34" charset="0"/>
                <a:ea typeface="Tahoma" panose="020B0604030504040204" pitchFamily="34" charset="0"/>
                <a:cs typeface="Tahoma" panose="020B0604030504040204" pitchFamily="34" charset="0"/>
              </a:rPr>
              <a:t>Regression Testing should be completed with no major defects</a:t>
            </a:r>
          </a:p>
          <a:p>
            <a:pPr algn="just">
              <a:buClrTx/>
              <a:buFont typeface="Wingdings" panose="05000000000000000000" pitchFamily="2" charset="2"/>
              <a:buChar char="Ø"/>
            </a:pPr>
            <a:r>
              <a:rPr lang="en-US" sz="2800" dirty="0">
                <a:latin typeface="Tahoma" panose="020B0604030504040204" pitchFamily="34" charset="0"/>
                <a:ea typeface="Tahoma" panose="020B0604030504040204" pitchFamily="34" charset="0"/>
                <a:cs typeface="Tahoma" panose="020B0604030504040204" pitchFamily="34" charset="0"/>
              </a:rPr>
              <a:t>All the reported defects should be fixed and tested before UAT</a:t>
            </a:r>
          </a:p>
          <a:p>
            <a:pPr algn="just">
              <a:buClrTx/>
              <a:buFont typeface="Wingdings" panose="05000000000000000000" pitchFamily="2" charset="2"/>
              <a:buChar char="Ø"/>
            </a:pPr>
            <a:r>
              <a:rPr lang="en-US" sz="2800" dirty="0">
                <a:latin typeface="Tahoma" panose="020B0604030504040204" pitchFamily="34" charset="0"/>
                <a:ea typeface="Tahoma" panose="020B0604030504040204" pitchFamily="34" charset="0"/>
                <a:cs typeface="Tahoma" panose="020B0604030504040204" pitchFamily="34" charset="0"/>
              </a:rPr>
              <a:t>Traceability matrix for all testing should be completed</a:t>
            </a:r>
          </a:p>
          <a:p>
            <a:pPr algn="just">
              <a:buClrTx/>
              <a:buFont typeface="Wingdings" panose="05000000000000000000" pitchFamily="2" charset="2"/>
              <a:buChar char="Ø"/>
            </a:pPr>
            <a:r>
              <a:rPr lang="en-US" sz="2800" dirty="0">
                <a:latin typeface="Tahoma" panose="020B0604030504040204" pitchFamily="34" charset="0"/>
                <a:ea typeface="Tahoma" panose="020B0604030504040204" pitchFamily="34" charset="0"/>
                <a:cs typeface="Tahoma" panose="020B0604030504040204" pitchFamily="34" charset="0"/>
              </a:rPr>
              <a:t>UAT Environment must be ready</a:t>
            </a:r>
          </a:p>
          <a:p>
            <a:pPr algn="just">
              <a:buClrTx/>
              <a:buFont typeface="Wingdings" panose="05000000000000000000" pitchFamily="2" charset="2"/>
              <a:buChar char="Ø"/>
            </a:pPr>
            <a:r>
              <a:rPr lang="en-US" sz="2800" dirty="0">
                <a:latin typeface="Tahoma" panose="020B0604030504040204" pitchFamily="34" charset="0"/>
                <a:ea typeface="Tahoma" panose="020B0604030504040204" pitchFamily="34" charset="0"/>
                <a:cs typeface="Tahoma" panose="020B0604030504040204" pitchFamily="34" charset="0"/>
              </a:rPr>
              <a:t>Sign off mail or communication from System Testing Team that the system is ready for UAT execution</a:t>
            </a:r>
          </a:p>
          <a:p>
            <a:endParaRPr lang="en-US" dirty="0"/>
          </a:p>
        </p:txBody>
      </p:sp>
      <p:sp>
        <p:nvSpPr>
          <p:cNvPr id="3" name="Title 2"/>
          <p:cNvSpPr>
            <a:spLocks noGrp="1"/>
          </p:cNvSpPr>
          <p:nvPr>
            <p:ph type="title"/>
          </p:nvPr>
        </p:nvSpPr>
        <p:spPr>
          <a:xfrm>
            <a:off x="957944" y="769258"/>
            <a:ext cx="10101942" cy="1030514"/>
          </a:xfrm>
        </p:spPr>
        <p:txBody>
          <a:bodyPr>
            <a:normAutofit fontScale="90000"/>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Prerequisites of User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Acceptance Testing(Contd..)</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6693540" y="5808373"/>
            <a:ext cx="3739301" cy="369332"/>
          </a:xfrm>
          <a:prstGeom prst="rect">
            <a:avLst/>
          </a:prstGeom>
          <a:noFill/>
          <a:ln>
            <a:solidFill>
              <a:schemeClr val="bg2"/>
            </a:solidFill>
          </a:ln>
        </p:spPr>
        <p:txBody>
          <a:bodyPr wrap="square" rtlCol="0" anchor="ctr" anchorCtr="1">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NIHITHA REDDY BHIMIREDDY</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574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3657" y="1973943"/>
            <a:ext cx="8839200" cy="3599543"/>
          </a:xfrm>
        </p:spPr>
      </p:pic>
      <p:sp>
        <p:nvSpPr>
          <p:cNvPr id="3" name="Title 2"/>
          <p:cNvSpPr>
            <a:spLocks noGrp="1"/>
          </p:cNvSpPr>
          <p:nvPr>
            <p:ph type="title"/>
          </p:nvPr>
        </p:nvSpPr>
        <p:spPr>
          <a:xfrm>
            <a:off x="1391320" y="1027664"/>
            <a:ext cx="9366325" cy="685022"/>
          </a:xfrm>
        </p:spPr>
        <p:txBody>
          <a:bodyPr>
            <a:normAutofit/>
          </a:bodyPr>
          <a:lstStyle/>
          <a:p>
            <a:r>
              <a:rPr lang="en-US"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User Acceptance Testing Process</a:t>
            </a: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6693540" y="5808373"/>
            <a:ext cx="3739301" cy="369332"/>
          </a:xfrm>
          <a:prstGeom prst="rect">
            <a:avLst/>
          </a:prstGeom>
          <a:noFill/>
          <a:ln>
            <a:solidFill>
              <a:schemeClr val="bg2"/>
            </a:solidFill>
          </a:ln>
        </p:spPr>
        <p:txBody>
          <a:bodyPr wrap="square" rtlCol="0" anchor="ctr" anchorCtr="1">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NIHITHA REDDY BHIMIREDDY</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9508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1323" y="2021984"/>
            <a:ext cx="9390977" cy="3593205"/>
          </a:xfrm>
        </p:spPr>
        <p:txBody>
          <a:bodyPr>
            <a:normAutofit fontScale="92500"/>
          </a:bodyPr>
          <a:lstStyle/>
          <a:p>
            <a:pPr>
              <a:buClrTx/>
            </a:pPr>
            <a:r>
              <a:rPr lang="en-US" sz="3000" dirty="0">
                <a:latin typeface="Tahoma" panose="020B0604030504040204" pitchFamily="34" charset="0"/>
                <a:ea typeface="Tahoma" panose="020B0604030504040204" pitchFamily="34" charset="0"/>
                <a:cs typeface="Tahoma" panose="020B0604030504040204" pitchFamily="34" charset="0"/>
              </a:rPr>
              <a:t>Prepare UAT plan early in the project life </a:t>
            </a:r>
            <a:r>
              <a:rPr lang="en-US" sz="3000" dirty="0" smtClean="0">
                <a:latin typeface="Tahoma" panose="020B0604030504040204" pitchFamily="34" charset="0"/>
                <a:ea typeface="Tahoma" panose="020B0604030504040204" pitchFamily="34" charset="0"/>
                <a:cs typeface="Tahoma" panose="020B0604030504040204" pitchFamily="34" charset="0"/>
              </a:rPr>
              <a:t>cycle.</a:t>
            </a:r>
          </a:p>
          <a:p>
            <a:pPr>
              <a:buClrTx/>
            </a:pPr>
            <a:r>
              <a:rPr lang="en-US" sz="3000" dirty="0" smtClean="0">
                <a:latin typeface="Tahoma" panose="020B0604030504040204" pitchFamily="34" charset="0"/>
                <a:ea typeface="Tahoma" panose="020B0604030504040204" pitchFamily="34" charset="0"/>
                <a:cs typeface="Tahoma" panose="020B0604030504040204" pitchFamily="34" charset="0"/>
              </a:rPr>
              <a:t>Prepare </a:t>
            </a:r>
            <a:r>
              <a:rPr lang="en-US" sz="3000" dirty="0">
                <a:latin typeface="Tahoma" panose="020B0604030504040204" pitchFamily="34" charset="0"/>
                <a:ea typeface="Tahoma" panose="020B0604030504040204" pitchFamily="34" charset="0"/>
                <a:cs typeface="Tahoma" panose="020B0604030504040204" pitchFamily="34" charset="0"/>
              </a:rPr>
              <a:t>Checklist before the UAT </a:t>
            </a:r>
            <a:r>
              <a:rPr lang="en-US" sz="3000" dirty="0" smtClean="0">
                <a:latin typeface="Tahoma" panose="020B0604030504040204" pitchFamily="34" charset="0"/>
                <a:ea typeface="Tahoma" panose="020B0604030504040204" pitchFamily="34" charset="0"/>
                <a:cs typeface="Tahoma" panose="020B0604030504040204" pitchFamily="34" charset="0"/>
              </a:rPr>
              <a:t>starts.</a:t>
            </a:r>
          </a:p>
          <a:p>
            <a:pPr>
              <a:buClrTx/>
            </a:pPr>
            <a:r>
              <a:rPr lang="en-US" sz="3000" dirty="0">
                <a:latin typeface="Tahoma" panose="020B0604030504040204" pitchFamily="34" charset="0"/>
                <a:ea typeface="Tahoma" panose="020B0604030504040204" pitchFamily="34" charset="0"/>
                <a:cs typeface="Tahoma" panose="020B0604030504040204" pitchFamily="34" charset="0"/>
              </a:rPr>
              <a:t>Conduct Pre-UAT session during System Testing phase </a:t>
            </a:r>
            <a:r>
              <a:rPr lang="en-US" sz="3000" dirty="0" smtClean="0">
                <a:latin typeface="Tahoma" panose="020B0604030504040204" pitchFamily="34" charset="0"/>
                <a:ea typeface="Tahoma" panose="020B0604030504040204" pitchFamily="34" charset="0"/>
                <a:cs typeface="Tahoma" panose="020B0604030504040204" pitchFamily="34" charset="0"/>
              </a:rPr>
              <a:t>itself.</a:t>
            </a:r>
            <a:endParaRPr lang="en-US" sz="3000" dirty="0">
              <a:latin typeface="Tahoma" panose="020B0604030504040204" pitchFamily="34" charset="0"/>
              <a:ea typeface="Tahoma" panose="020B0604030504040204" pitchFamily="34" charset="0"/>
              <a:cs typeface="Tahoma" panose="020B0604030504040204" pitchFamily="34" charset="0"/>
            </a:endParaRPr>
          </a:p>
          <a:p>
            <a:pPr>
              <a:buClrTx/>
            </a:pPr>
            <a:r>
              <a:rPr lang="en-US" sz="3000" dirty="0">
                <a:latin typeface="Tahoma" panose="020B0604030504040204" pitchFamily="34" charset="0"/>
                <a:ea typeface="Tahoma" panose="020B0604030504040204" pitchFamily="34" charset="0"/>
                <a:cs typeface="Tahoma" panose="020B0604030504040204" pitchFamily="34" charset="0"/>
              </a:rPr>
              <a:t>Set the expectation and define the scope of UAT </a:t>
            </a:r>
            <a:r>
              <a:rPr lang="en-US" sz="3000" dirty="0" smtClean="0">
                <a:latin typeface="Tahoma" panose="020B0604030504040204" pitchFamily="34" charset="0"/>
                <a:ea typeface="Tahoma" panose="020B0604030504040204" pitchFamily="34" charset="0"/>
                <a:cs typeface="Tahoma" panose="020B0604030504040204" pitchFamily="34" charset="0"/>
              </a:rPr>
              <a:t>clearly.</a:t>
            </a:r>
            <a:endParaRPr lang="en-US" sz="3000" dirty="0">
              <a:latin typeface="Tahoma" panose="020B0604030504040204" pitchFamily="34" charset="0"/>
              <a:ea typeface="Tahoma" panose="020B0604030504040204" pitchFamily="34" charset="0"/>
              <a:cs typeface="Tahoma" panose="020B0604030504040204" pitchFamily="34" charset="0"/>
            </a:endParaRPr>
          </a:p>
          <a:p>
            <a:pPr>
              <a:buClrTx/>
            </a:pPr>
            <a:r>
              <a:rPr lang="en-US" sz="3000" dirty="0">
                <a:latin typeface="Tahoma" panose="020B0604030504040204" pitchFamily="34" charset="0"/>
                <a:ea typeface="Tahoma" panose="020B0604030504040204" pitchFamily="34" charset="0"/>
                <a:cs typeface="Tahoma" panose="020B0604030504040204" pitchFamily="34" charset="0"/>
              </a:rPr>
              <a:t>Test End to End business flow and avoid system </a:t>
            </a:r>
            <a:r>
              <a:rPr lang="en-US" sz="3000" dirty="0" smtClean="0">
                <a:latin typeface="Tahoma" panose="020B0604030504040204" pitchFamily="34" charset="0"/>
                <a:ea typeface="Tahoma" panose="020B0604030504040204" pitchFamily="34" charset="0"/>
                <a:cs typeface="Tahoma" panose="020B0604030504040204" pitchFamily="34" charset="0"/>
              </a:rPr>
              <a:t>tests.</a:t>
            </a:r>
            <a:endParaRPr lang="en-US" sz="3000"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2" name="Title 1"/>
          <p:cNvSpPr>
            <a:spLocks noGrp="1"/>
          </p:cNvSpPr>
          <p:nvPr>
            <p:ph type="title"/>
          </p:nvPr>
        </p:nvSpPr>
        <p:spPr>
          <a:xfrm>
            <a:off x="1391320" y="953037"/>
            <a:ext cx="9366325" cy="875763"/>
          </a:xfrm>
        </p:spPr>
        <p:txBody>
          <a:bodyPr>
            <a:normAutofit/>
          </a:bodyPr>
          <a:lstStyle/>
          <a:p>
            <a:r>
              <a:rPr lang="en-US"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Best </a:t>
            </a:r>
            <a:r>
              <a:rPr lang="en-US"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practices for managing the client</a:t>
            </a: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6693540" y="5808373"/>
            <a:ext cx="3739301" cy="369332"/>
          </a:xfrm>
          <a:prstGeom prst="rect">
            <a:avLst/>
          </a:prstGeom>
          <a:noFill/>
          <a:ln>
            <a:solidFill>
              <a:schemeClr val="bg2"/>
            </a:solidFill>
          </a:ln>
        </p:spPr>
        <p:txBody>
          <a:bodyPr wrap="square" rtlCol="0" anchor="ctr" anchorCtr="1">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NIHITHA REDDY BHIMIREDDY</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8148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91320" y="2118543"/>
            <a:ext cx="9390977" cy="3239068"/>
          </a:xfrm>
        </p:spPr>
        <p:txBody>
          <a:bodyPr/>
          <a:lstStyle/>
          <a:p>
            <a:pPr>
              <a:buClrTx/>
            </a:pPr>
            <a:r>
              <a:rPr lang="en-US" sz="2800" dirty="0">
                <a:latin typeface="Tahoma" panose="020B0604030504040204" pitchFamily="34" charset="0"/>
                <a:ea typeface="Tahoma" panose="020B0604030504040204" pitchFamily="34" charset="0"/>
                <a:cs typeface="Tahoma" panose="020B0604030504040204" pitchFamily="34" charset="0"/>
              </a:rPr>
              <a:t>Test the system or application with real world scenarios and </a:t>
            </a:r>
            <a:r>
              <a:rPr lang="en-US" sz="2800" dirty="0" smtClean="0">
                <a:latin typeface="Tahoma" panose="020B0604030504040204" pitchFamily="34" charset="0"/>
                <a:ea typeface="Tahoma" panose="020B0604030504040204" pitchFamily="34" charset="0"/>
                <a:cs typeface="Tahoma" panose="020B0604030504040204" pitchFamily="34" charset="0"/>
              </a:rPr>
              <a:t>data.</a:t>
            </a:r>
            <a:endParaRPr lang="en-US" sz="2800" dirty="0">
              <a:latin typeface="Tahoma" panose="020B0604030504040204" pitchFamily="34" charset="0"/>
              <a:ea typeface="Tahoma" panose="020B0604030504040204" pitchFamily="34" charset="0"/>
              <a:cs typeface="Tahoma" panose="020B0604030504040204" pitchFamily="34" charset="0"/>
            </a:endParaRPr>
          </a:p>
          <a:p>
            <a:pPr>
              <a:buClrTx/>
            </a:pPr>
            <a:r>
              <a:rPr lang="en-US" sz="2800" dirty="0">
                <a:latin typeface="Tahoma" panose="020B0604030504040204" pitchFamily="34" charset="0"/>
                <a:ea typeface="Tahoma" panose="020B0604030504040204" pitchFamily="34" charset="0"/>
                <a:cs typeface="Tahoma" panose="020B0604030504040204" pitchFamily="34" charset="0"/>
              </a:rPr>
              <a:t>Think as an Unknown user to the </a:t>
            </a:r>
            <a:r>
              <a:rPr lang="en-US" sz="2800" dirty="0" smtClean="0">
                <a:latin typeface="Tahoma" panose="020B0604030504040204" pitchFamily="34" charset="0"/>
                <a:ea typeface="Tahoma" panose="020B0604030504040204" pitchFamily="34" charset="0"/>
                <a:cs typeface="Tahoma" panose="020B0604030504040204" pitchFamily="34" charset="0"/>
              </a:rPr>
              <a:t>system.</a:t>
            </a:r>
            <a:endParaRPr lang="en-US" sz="2800" dirty="0">
              <a:latin typeface="Tahoma" panose="020B0604030504040204" pitchFamily="34" charset="0"/>
              <a:ea typeface="Tahoma" panose="020B0604030504040204" pitchFamily="34" charset="0"/>
              <a:cs typeface="Tahoma" panose="020B0604030504040204" pitchFamily="34" charset="0"/>
            </a:endParaRPr>
          </a:p>
          <a:p>
            <a:pPr>
              <a:buClrTx/>
            </a:pPr>
            <a:r>
              <a:rPr lang="en-US" sz="2800" dirty="0">
                <a:latin typeface="Tahoma" panose="020B0604030504040204" pitchFamily="34" charset="0"/>
                <a:ea typeface="Tahoma" panose="020B0604030504040204" pitchFamily="34" charset="0"/>
                <a:cs typeface="Tahoma" panose="020B0604030504040204" pitchFamily="34" charset="0"/>
              </a:rPr>
              <a:t>Perform Usability </a:t>
            </a:r>
            <a:r>
              <a:rPr lang="en-US" sz="2800" dirty="0" smtClean="0">
                <a:latin typeface="Tahoma" panose="020B0604030504040204" pitchFamily="34" charset="0"/>
                <a:ea typeface="Tahoma" panose="020B0604030504040204" pitchFamily="34" charset="0"/>
                <a:cs typeface="Tahoma" panose="020B0604030504040204" pitchFamily="34" charset="0"/>
              </a:rPr>
              <a:t>Testing.</a:t>
            </a:r>
            <a:endParaRPr lang="en-US" sz="2800" dirty="0">
              <a:latin typeface="Tahoma" panose="020B0604030504040204" pitchFamily="34" charset="0"/>
              <a:ea typeface="Tahoma" panose="020B0604030504040204" pitchFamily="34" charset="0"/>
              <a:cs typeface="Tahoma" panose="020B0604030504040204" pitchFamily="34" charset="0"/>
            </a:endParaRPr>
          </a:p>
          <a:p>
            <a:pPr>
              <a:buClrTx/>
            </a:pPr>
            <a:r>
              <a:rPr lang="en-US" sz="2800" dirty="0">
                <a:latin typeface="Tahoma" panose="020B0604030504040204" pitchFamily="34" charset="0"/>
                <a:ea typeface="Tahoma" panose="020B0604030504040204" pitchFamily="34" charset="0"/>
                <a:cs typeface="Tahoma" panose="020B0604030504040204" pitchFamily="34" charset="0"/>
              </a:rPr>
              <a:t>Conduct Feedback session and meeting before moving to </a:t>
            </a:r>
            <a:r>
              <a:rPr lang="en-US" sz="2800" dirty="0" smtClean="0">
                <a:latin typeface="Tahoma" panose="020B0604030504040204" pitchFamily="34" charset="0"/>
                <a:ea typeface="Tahoma" panose="020B0604030504040204" pitchFamily="34" charset="0"/>
                <a:cs typeface="Tahoma" panose="020B0604030504040204" pitchFamily="34" charset="0"/>
              </a:rPr>
              <a:t>production.</a:t>
            </a:r>
            <a:endParaRPr lang="en-US" sz="2800"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3" name="Title 2"/>
          <p:cNvSpPr>
            <a:spLocks noGrp="1"/>
          </p:cNvSpPr>
          <p:nvPr>
            <p:ph type="title"/>
          </p:nvPr>
        </p:nvSpPr>
        <p:spPr>
          <a:xfrm>
            <a:off x="1391320" y="901521"/>
            <a:ext cx="9366325" cy="901521"/>
          </a:xfrm>
        </p:spPr>
        <p:txBody>
          <a:bodyPr>
            <a:normAutofit/>
          </a:bodyPr>
          <a:lstStyle/>
          <a:p>
            <a:r>
              <a:rPr lang="en-US"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Best practices(Contd..)</a:t>
            </a: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6838682" y="5849462"/>
            <a:ext cx="3739301" cy="369332"/>
          </a:xfrm>
          <a:prstGeom prst="rect">
            <a:avLst/>
          </a:prstGeom>
          <a:noFill/>
          <a:ln>
            <a:solidFill>
              <a:schemeClr val="bg2"/>
            </a:solidFill>
          </a:ln>
        </p:spPr>
        <p:txBody>
          <a:bodyPr wrap="square" rtlCol="0" anchor="ctr" anchorCtr="1">
            <a:spAutoFit/>
          </a:bodyPr>
          <a:lstStyle/>
          <a:p>
            <a:r>
              <a:rPr lang="en-US" dirty="0" smtClean="0"/>
              <a:t>NIHITHA REDDY BHIMIREDDY</a:t>
            </a:r>
            <a:endParaRPr lang="en-US" dirty="0"/>
          </a:p>
        </p:txBody>
      </p:sp>
    </p:spTree>
    <p:extLst>
      <p:ext uri="{BB962C8B-B14F-4D97-AF65-F5344CB8AC3E}">
        <p14:creationId xmlns:p14="http://schemas.microsoft.com/office/powerpoint/2010/main" val="34535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91320" y="850006"/>
            <a:ext cx="9366325" cy="708339"/>
          </a:xfrm>
        </p:spPr>
        <p:txBody>
          <a:bodyPr>
            <a:normAutofit/>
          </a:bodyPr>
          <a:lstStyle/>
          <a:p>
            <a:r>
              <a:rPr lang="en-US"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Before User Acceptance</a:t>
            </a: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p:cNvPicPr>
          <p:nvPr>
            <p:ph idx="1"/>
          </p:nvPr>
        </p:nvPicPr>
        <p:blipFill rotWithShape="1">
          <a:blip r:embed="rId2"/>
          <a:srcRect t="3706" r="160" b="5074"/>
          <a:stretch/>
        </p:blipFill>
        <p:spPr bwMode="auto">
          <a:xfrm>
            <a:off x="1837333" y="1700011"/>
            <a:ext cx="8474298" cy="413411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53640926-AAD7-44D8-BBD7-CCE9431645EC}">
              <a14:shadowObscured xmlns:a14="http://schemas.microsoft.com/office/drawing/2010/main"/>
            </a:ext>
          </a:extLst>
        </p:spPr>
      </p:pic>
      <p:sp>
        <p:nvSpPr>
          <p:cNvPr id="6" name="TextBox 5"/>
          <p:cNvSpPr txBox="1"/>
          <p:nvPr/>
        </p:nvSpPr>
        <p:spPr>
          <a:xfrm>
            <a:off x="6751598" y="6098659"/>
            <a:ext cx="3739301" cy="369332"/>
          </a:xfrm>
          <a:prstGeom prst="rect">
            <a:avLst/>
          </a:prstGeom>
          <a:noFill/>
          <a:ln>
            <a:solidFill>
              <a:schemeClr val="bg2"/>
            </a:solidFill>
          </a:ln>
        </p:spPr>
        <p:txBody>
          <a:bodyPr wrap="square" rtlCol="0" anchor="ctr" anchorCtr="1">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NIHITHA REDDY BHIMIREDDY</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2555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91320" y="850006"/>
            <a:ext cx="9366325" cy="669701"/>
          </a:xfrm>
        </p:spPr>
        <p:txBody>
          <a:bodyPr>
            <a:normAutofit fontScale="90000"/>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After User Acceptance</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p:cNvPicPr>
          <p:nvPr>
            <p:ph idx="1"/>
          </p:nvPr>
        </p:nvPicPr>
        <p:blipFill rotWithShape="1">
          <a:blip r:embed="rId2"/>
          <a:srcRect l="1" t="4277" r="319" b="5359"/>
          <a:stretch/>
        </p:blipFill>
        <p:spPr bwMode="auto">
          <a:xfrm>
            <a:off x="1901727" y="1519707"/>
            <a:ext cx="8345510" cy="423714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53640926-AAD7-44D8-BBD7-CCE9431645EC}">
              <a14:shadowObscured xmlns:a14="http://schemas.microsoft.com/office/drawing/2010/main"/>
            </a:ext>
          </a:extLst>
        </p:spPr>
      </p:pic>
      <p:sp>
        <p:nvSpPr>
          <p:cNvPr id="5" name="TextBox 4"/>
          <p:cNvSpPr txBox="1"/>
          <p:nvPr/>
        </p:nvSpPr>
        <p:spPr>
          <a:xfrm>
            <a:off x="7147775" y="6057225"/>
            <a:ext cx="3739301" cy="369332"/>
          </a:xfrm>
          <a:prstGeom prst="rect">
            <a:avLst/>
          </a:prstGeom>
          <a:noFill/>
          <a:ln>
            <a:solidFill>
              <a:schemeClr val="bg2"/>
            </a:solidFill>
          </a:ln>
        </p:spPr>
        <p:txBody>
          <a:bodyPr wrap="square" rtlCol="0" anchor="ctr" anchorCtr="1">
            <a:spAutoFit/>
          </a:bodyPr>
          <a:lstStyle/>
          <a:p>
            <a:r>
              <a:rPr lang="en-US" dirty="0" smtClean="0"/>
              <a:t>NIHITHA REDDY BHIMIREDDY</a:t>
            </a:r>
            <a:endParaRPr lang="en-US" dirty="0"/>
          </a:p>
        </p:txBody>
      </p:sp>
    </p:spTree>
    <p:extLst>
      <p:ext uri="{BB962C8B-B14F-4D97-AF65-F5344CB8AC3E}">
        <p14:creationId xmlns:p14="http://schemas.microsoft.com/office/powerpoint/2010/main" val="27592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1323" y="1818410"/>
            <a:ext cx="9390977" cy="4014220"/>
          </a:xfrm>
        </p:spPr>
        <p:txBody>
          <a:bodyPr>
            <a:normAutofit/>
          </a:bodyPr>
          <a:lstStyle/>
          <a:p>
            <a:pPr>
              <a:buClrTx/>
            </a:pPr>
            <a:r>
              <a:rPr lang="en-US" sz="2800" dirty="0">
                <a:latin typeface="Tahoma" panose="020B0604030504040204" pitchFamily="34" charset="0"/>
                <a:ea typeface="Tahoma" panose="020B0604030504040204" pitchFamily="34" charset="0"/>
                <a:cs typeface="Tahoma" panose="020B0604030504040204" pitchFamily="34" charset="0"/>
              </a:rPr>
              <a:t>User acceptance is a type of testing performed by the Client to certify the system with respect to the requirements that was agreed </a:t>
            </a:r>
            <a:r>
              <a:rPr lang="en-US" sz="2800" dirty="0" smtClean="0">
                <a:latin typeface="Tahoma" panose="020B0604030504040204" pitchFamily="34" charset="0"/>
                <a:ea typeface="Tahoma" panose="020B0604030504040204" pitchFamily="34" charset="0"/>
                <a:cs typeface="Tahoma" panose="020B0604030504040204" pitchFamily="34" charset="0"/>
              </a:rPr>
              <a:t>upon</a:t>
            </a:r>
          </a:p>
          <a:p>
            <a:endParaRPr lang="en-US" sz="2800" dirty="0" smtClean="0">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1391320" y="758536"/>
            <a:ext cx="9366325" cy="872837"/>
          </a:xfrm>
        </p:spPr>
        <p:txBody>
          <a:bodyPr>
            <a:normAutofit/>
          </a:bodyPr>
          <a:lstStyle/>
          <a:p>
            <a:r>
              <a:rPr lang="en-US"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User Acceptance</a:t>
            </a: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1274" y="3024079"/>
            <a:ext cx="3041026" cy="2808551"/>
          </a:xfrm>
          <a:prstGeom prst="rect">
            <a:avLst/>
          </a:prstGeom>
        </p:spPr>
      </p:pic>
      <p:sp>
        <p:nvSpPr>
          <p:cNvPr id="4" name="TextBox 3"/>
          <p:cNvSpPr txBox="1"/>
          <p:nvPr/>
        </p:nvSpPr>
        <p:spPr>
          <a:xfrm>
            <a:off x="7688377" y="6019667"/>
            <a:ext cx="2351315" cy="369332"/>
          </a:xfrm>
          <a:prstGeom prst="rect">
            <a:avLst/>
          </a:prstGeom>
          <a:noFill/>
          <a:ln>
            <a:solidFill>
              <a:schemeClr val="bg2"/>
            </a:solidFill>
          </a:ln>
        </p:spPr>
        <p:txBody>
          <a:bodyPr wrap="square" rtlCol="0" anchor="ctr" anchorCtr="1">
            <a:spAutoFit/>
          </a:bodyPr>
          <a:lstStyle/>
          <a:p>
            <a:r>
              <a:rPr lang="en-US" b="1" dirty="0" smtClean="0"/>
              <a:t>BHAVANA PILLI</a:t>
            </a:r>
            <a:endParaRPr lang="en-US" b="1" dirty="0"/>
          </a:p>
        </p:txBody>
      </p:sp>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0351" y="1662546"/>
            <a:ext cx="5348262" cy="4599506"/>
          </a:xfrm>
        </p:spPr>
      </p:pic>
      <p:sp>
        <p:nvSpPr>
          <p:cNvPr id="3" name="Title 2"/>
          <p:cNvSpPr>
            <a:spLocks noGrp="1"/>
          </p:cNvSpPr>
          <p:nvPr>
            <p:ph type="title"/>
          </p:nvPr>
        </p:nvSpPr>
        <p:spPr>
          <a:xfrm>
            <a:off x="1391319" y="914401"/>
            <a:ext cx="9366325" cy="924790"/>
          </a:xfrm>
        </p:spPr>
        <p:txBody>
          <a:bodyPr>
            <a:normAutofit fontScale="90000"/>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When is User Acceptance Testing(UAT) performed?</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7688377" y="6019667"/>
            <a:ext cx="2351315" cy="369332"/>
          </a:xfrm>
          <a:prstGeom prst="rect">
            <a:avLst/>
          </a:prstGeom>
          <a:noFill/>
          <a:ln>
            <a:solidFill>
              <a:schemeClr val="bg2"/>
            </a:solidFill>
          </a:ln>
        </p:spPr>
        <p:txBody>
          <a:bodyPr wrap="square" rtlCol="0" anchor="ctr" anchorCtr="1">
            <a:spAutoFit/>
          </a:bodyPr>
          <a:lstStyle/>
          <a:p>
            <a:r>
              <a:rPr lang="en-US" b="1" dirty="0" smtClean="0"/>
              <a:t>BHAVANA PILLI</a:t>
            </a:r>
            <a:endParaRPr lang="en-US" b="1" dirty="0"/>
          </a:p>
        </p:txBody>
      </p:sp>
    </p:spTree>
    <p:extLst>
      <p:ext uri="{BB962C8B-B14F-4D97-AF65-F5344CB8AC3E}">
        <p14:creationId xmlns:p14="http://schemas.microsoft.com/office/powerpoint/2010/main" val="229205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91323" y="1933158"/>
            <a:ext cx="9390977" cy="3508977"/>
          </a:xfrm>
        </p:spPr>
        <p:txBody>
          <a:bodyPr/>
          <a:lstStyle/>
          <a:p>
            <a:pPr marL="68580" indent="0">
              <a:buClrTx/>
              <a:buNone/>
            </a:pPr>
            <a:endParaRPr lang="en-US" dirty="0" smtClean="0"/>
          </a:p>
          <a:p>
            <a:pPr>
              <a:buClrTx/>
            </a:pPr>
            <a:r>
              <a:rPr lang="en-US" sz="2800" dirty="0">
                <a:latin typeface="Tahoma" panose="020B0604030504040204" pitchFamily="34" charset="0"/>
                <a:ea typeface="Tahoma" panose="020B0604030504040204" pitchFamily="34" charset="0"/>
                <a:cs typeface="Tahoma" panose="020B0604030504040204" pitchFamily="34" charset="0"/>
              </a:rPr>
              <a:t>Product managers (mandatory)</a:t>
            </a:r>
          </a:p>
          <a:p>
            <a:pPr>
              <a:buClrTx/>
            </a:pPr>
            <a:r>
              <a:rPr lang="en-US" sz="2800" dirty="0">
                <a:latin typeface="Tahoma" panose="020B0604030504040204" pitchFamily="34" charset="0"/>
                <a:ea typeface="Tahoma" panose="020B0604030504040204" pitchFamily="34" charset="0"/>
                <a:cs typeface="Tahoma" panose="020B0604030504040204" pitchFamily="34" charset="0"/>
              </a:rPr>
              <a:t>Client</a:t>
            </a:r>
            <a:endParaRPr lang="en-US" sz="2800" dirty="0" smtClean="0">
              <a:latin typeface="Tahoma" panose="020B0604030504040204" pitchFamily="34" charset="0"/>
              <a:ea typeface="Tahoma" panose="020B0604030504040204" pitchFamily="34" charset="0"/>
              <a:cs typeface="Tahoma" panose="020B0604030504040204" pitchFamily="34" charset="0"/>
            </a:endParaRPr>
          </a:p>
          <a:p>
            <a:pPr>
              <a:buClrTx/>
            </a:pPr>
            <a:r>
              <a:rPr lang="en-US" sz="2800" dirty="0" smtClean="0">
                <a:latin typeface="Tahoma" panose="020B0604030504040204" pitchFamily="34" charset="0"/>
                <a:ea typeface="Tahoma" panose="020B0604030504040204" pitchFamily="34" charset="0"/>
                <a:cs typeface="Tahoma" panose="020B0604030504040204" pitchFamily="34" charset="0"/>
              </a:rPr>
              <a:t>End Users</a:t>
            </a:r>
          </a:p>
          <a:p>
            <a:pPr>
              <a:buClrTx/>
            </a:pPr>
            <a:r>
              <a:rPr lang="en-US" sz="2800" dirty="0" smtClean="0">
                <a:latin typeface="Tahoma" panose="020B0604030504040204" pitchFamily="34" charset="0"/>
                <a:ea typeface="Tahoma" panose="020B0604030504040204" pitchFamily="34" charset="0"/>
                <a:cs typeface="Tahoma" panose="020B0604030504040204" pitchFamily="34" charset="0"/>
              </a:rPr>
              <a:t>SME's </a:t>
            </a:r>
            <a:r>
              <a:rPr lang="en-US" sz="2800" dirty="0">
                <a:latin typeface="Tahoma" panose="020B0604030504040204" pitchFamily="34" charset="0"/>
                <a:ea typeface="Tahoma" panose="020B0604030504040204" pitchFamily="34" charset="0"/>
                <a:cs typeface="Tahoma" panose="020B0604030504040204" pitchFamily="34" charset="0"/>
              </a:rPr>
              <a:t>from client care, compliance, professional services, beta customers depending on interest level and availability</a:t>
            </a:r>
          </a:p>
        </p:txBody>
      </p:sp>
      <p:sp>
        <p:nvSpPr>
          <p:cNvPr id="3" name="Title 2"/>
          <p:cNvSpPr>
            <a:spLocks noGrp="1"/>
          </p:cNvSpPr>
          <p:nvPr>
            <p:ph type="title"/>
          </p:nvPr>
        </p:nvSpPr>
        <p:spPr>
          <a:xfrm>
            <a:off x="1391323" y="790158"/>
            <a:ext cx="9366325" cy="1143000"/>
          </a:xfrm>
        </p:spPr>
        <p:txBody>
          <a:bodyPr>
            <a:normAutofit/>
          </a:bodyPr>
          <a:lstStyle/>
          <a:p>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Who Performs </a:t>
            </a:r>
            <a:r>
              <a:rPr lang="en-US"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Acceptance Testing?</a:t>
            </a: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7688377" y="6019667"/>
            <a:ext cx="2351315" cy="369332"/>
          </a:xfrm>
          <a:prstGeom prst="rect">
            <a:avLst/>
          </a:prstGeom>
          <a:noFill/>
          <a:ln>
            <a:solidFill>
              <a:schemeClr val="bg2"/>
            </a:solidFill>
          </a:ln>
        </p:spPr>
        <p:txBody>
          <a:bodyPr wrap="square" rtlCol="0" anchor="ctr" anchorCtr="1">
            <a:spAutoFit/>
          </a:bodyPr>
          <a:lstStyle/>
          <a:p>
            <a:r>
              <a:rPr lang="en-US" b="1" dirty="0" smtClean="0"/>
              <a:t>BHAVANA PILLI</a:t>
            </a:r>
            <a:endParaRPr lang="en-US" b="1" dirty="0"/>
          </a:p>
        </p:txBody>
      </p:sp>
    </p:spTree>
    <p:extLst>
      <p:ext uri="{BB962C8B-B14F-4D97-AF65-F5344CB8AC3E}">
        <p14:creationId xmlns:p14="http://schemas.microsoft.com/office/powerpoint/2010/main" val="201728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21997" y="1577109"/>
            <a:ext cx="5699423" cy="3992418"/>
          </a:xfrm>
        </p:spPr>
      </p:pic>
      <p:sp>
        <p:nvSpPr>
          <p:cNvPr id="3" name="Title 2"/>
          <p:cNvSpPr>
            <a:spLocks noGrp="1"/>
          </p:cNvSpPr>
          <p:nvPr>
            <p:ph type="title"/>
          </p:nvPr>
        </p:nvSpPr>
        <p:spPr>
          <a:xfrm>
            <a:off x="1391320" y="581891"/>
            <a:ext cx="9366325" cy="904009"/>
          </a:xfrm>
        </p:spPr>
        <p:txBody>
          <a:bodyPr>
            <a:normAutofit/>
          </a:bodyPr>
          <a:lstStyle/>
          <a:p>
            <a:r>
              <a:rPr lang="en-US"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Need of User Acceptance Testing</a:t>
            </a: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7688377" y="6019667"/>
            <a:ext cx="2351315" cy="369332"/>
          </a:xfrm>
          <a:prstGeom prst="rect">
            <a:avLst/>
          </a:prstGeom>
          <a:noFill/>
          <a:ln>
            <a:solidFill>
              <a:schemeClr val="bg2"/>
            </a:solidFill>
          </a:ln>
        </p:spPr>
        <p:txBody>
          <a:bodyPr wrap="square" rtlCol="0" anchor="ctr" anchorCtr="1">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BHAVANA PILLI</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7350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ClrTx/>
            </a:pPr>
            <a:r>
              <a:rPr lang="en-US" sz="2800" b="1" dirty="0">
                <a:latin typeface="Tahoma" panose="020B0604030504040204" pitchFamily="34" charset="0"/>
                <a:ea typeface="Tahoma" panose="020B0604030504040204" pitchFamily="34" charset="0"/>
                <a:cs typeface="Tahoma" panose="020B0604030504040204" pitchFamily="34" charset="0"/>
              </a:rPr>
              <a:t>User Acceptance Tests</a:t>
            </a:r>
            <a:r>
              <a:rPr lang="en-US" sz="2800" dirty="0">
                <a:latin typeface="Tahoma" panose="020B0604030504040204" pitchFamily="34" charset="0"/>
                <a:ea typeface="Tahoma" panose="020B0604030504040204" pitchFamily="34" charset="0"/>
                <a:cs typeface="Tahoma" panose="020B0604030504040204" pitchFamily="34" charset="0"/>
              </a:rPr>
              <a:t> consist of a set of test steps, which verify if specific requirements are working for the user</a:t>
            </a:r>
            <a:r>
              <a:rPr lang="en-US" sz="2800" dirty="0" smtClean="0">
                <a:latin typeface="Tahoma" panose="020B0604030504040204" pitchFamily="34" charset="0"/>
                <a:ea typeface="Tahoma" panose="020B0604030504040204" pitchFamily="34" charset="0"/>
                <a:cs typeface="Tahoma" panose="020B0604030504040204" pitchFamily="34" charset="0"/>
              </a:rPr>
              <a:t>.</a:t>
            </a:r>
          </a:p>
          <a:p>
            <a:pPr>
              <a:buClrTx/>
            </a:pPr>
            <a:r>
              <a:rPr lang="en-US" sz="2800" b="1" dirty="0">
                <a:latin typeface="Tahoma" panose="020B0604030504040204" pitchFamily="34" charset="0"/>
                <a:ea typeface="Tahoma" panose="020B0604030504040204" pitchFamily="34" charset="0"/>
                <a:cs typeface="Tahoma" panose="020B0604030504040204" pitchFamily="34" charset="0"/>
              </a:rPr>
              <a:t>Functional testing,</a:t>
            </a:r>
            <a:r>
              <a:rPr lang="en-US" sz="2800" dirty="0">
                <a:latin typeface="Tahoma" panose="020B0604030504040204" pitchFamily="34" charset="0"/>
                <a:ea typeface="Tahoma" panose="020B0604030504040204" pitchFamily="34" charset="0"/>
                <a:cs typeface="Tahoma" panose="020B0604030504040204" pitchFamily="34" charset="0"/>
              </a:rPr>
              <a:t> on the other hand, tests specific requirements and specifications of the software. </a:t>
            </a:r>
          </a:p>
        </p:txBody>
      </p:sp>
      <p:sp>
        <p:nvSpPr>
          <p:cNvPr id="3" name="Title 2"/>
          <p:cNvSpPr>
            <a:spLocks noGrp="1"/>
          </p:cNvSpPr>
          <p:nvPr>
            <p:ph type="title"/>
          </p:nvPr>
        </p:nvSpPr>
        <p:spPr>
          <a:xfrm>
            <a:off x="1590147" y="711200"/>
            <a:ext cx="8598882" cy="1612452"/>
          </a:xfrm>
        </p:spPr>
        <p:txBody>
          <a:bodyPr>
            <a:normAutofit fontScale="90000"/>
          </a:bodyPr>
          <a:lstStyle/>
          <a:p>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How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is User Acceptance Testing (UAT) different from functional testing?</a:t>
            </a:r>
            <a:r>
              <a:rPr lang="en-US" b="1" dirty="0">
                <a:solidFill>
                  <a:schemeClr val="tx1"/>
                </a:solidFill>
              </a:rPr>
              <a:t/>
            </a:r>
            <a:br>
              <a:rPr lang="en-US" b="1" dirty="0">
                <a:solidFill>
                  <a:schemeClr val="tx1"/>
                </a:solidFill>
              </a:rPr>
            </a:br>
            <a:endParaRPr lang="en-US" dirty="0">
              <a:solidFill>
                <a:schemeClr val="tx1"/>
              </a:solidFill>
            </a:endParaRPr>
          </a:p>
        </p:txBody>
      </p:sp>
      <p:sp>
        <p:nvSpPr>
          <p:cNvPr id="4" name="TextBox 3"/>
          <p:cNvSpPr txBox="1"/>
          <p:nvPr/>
        </p:nvSpPr>
        <p:spPr>
          <a:xfrm>
            <a:off x="7688377" y="6019667"/>
            <a:ext cx="2351315" cy="369332"/>
          </a:xfrm>
          <a:prstGeom prst="rect">
            <a:avLst/>
          </a:prstGeom>
          <a:noFill/>
          <a:ln>
            <a:solidFill>
              <a:schemeClr val="bg2"/>
            </a:solidFill>
          </a:ln>
        </p:spPr>
        <p:txBody>
          <a:bodyPr wrap="square" rtlCol="0" anchor="ctr" anchorCtr="1">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BHAVANA PILLI</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6756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91323" y="2101932"/>
            <a:ext cx="9390977" cy="3730697"/>
          </a:xfrm>
        </p:spPr>
        <p:txBody>
          <a:bodyPr/>
          <a:lstStyle/>
          <a:p>
            <a:pPr>
              <a:buClrTx/>
            </a:pPr>
            <a:r>
              <a:rPr lang="en-US" sz="2800" dirty="0">
                <a:latin typeface="Tahoma" panose="020B0604030504040204" pitchFamily="34" charset="0"/>
                <a:ea typeface="Tahoma" panose="020B0604030504040204" pitchFamily="34" charset="0"/>
                <a:cs typeface="Tahoma" panose="020B0604030504040204" pitchFamily="34" charset="0"/>
              </a:rPr>
              <a:t>Alpha &amp; Beta Testing</a:t>
            </a:r>
          </a:p>
          <a:p>
            <a:pPr>
              <a:buClrTx/>
            </a:pPr>
            <a:r>
              <a:rPr lang="en-US" sz="2800" dirty="0">
                <a:latin typeface="Tahoma" panose="020B0604030504040204" pitchFamily="34" charset="0"/>
                <a:ea typeface="Tahoma" panose="020B0604030504040204" pitchFamily="34" charset="0"/>
                <a:cs typeface="Tahoma" panose="020B0604030504040204" pitchFamily="34" charset="0"/>
              </a:rPr>
              <a:t>Contract Acceptance Testing</a:t>
            </a:r>
          </a:p>
          <a:p>
            <a:pPr>
              <a:buClrTx/>
            </a:pPr>
            <a:r>
              <a:rPr lang="en-US" sz="2800" dirty="0">
                <a:latin typeface="Tahoma" panose="020B0604030504040204" pitchFamily="34" charset="0"/>
                <a:ea typeface="Tahoma" panose="020B0604030504040204" pitchFamily="34" charset="0"/>
                <a:cs typeface="Tahoma" panose="020B0604030504040204" pitchFamily="34" charset="0"/>
              </a:rPr>
              <a:t>Regulation Acceptance Testing</a:t>
            </a:r>
          </a:p>
          <a:p>
            <a:pPr>
              <a:buClrTx/>
            </a:pPr>
            <a:r>
              <a:rPr lang="en-US" sz="2800" dirty="0">
                <a:latin typeface="Tahoma" panose="020B0604030504040204" pitchFamily="34" charset="0"/>
                <a:ea typeface="Tahoma" panose="020B0604030504040204" pitchFamily="34" charset="0"/>
                <a:cs typeface="Tahoma" panose="020B0604030504040204" pitchFamily="34" charset="0"/>
              </a:rPr>
              <a:t>Operational Acceptance Testing</a:t>
            </a:r>
          </a:p>
          <a:p>
            <a:pPr>
              <a:buClrTx/>
            </a:pPr>
            <a:r>
              <a:rPr lang="en-US" sz="2800" dirty="0">
                <a:latin typeface="Tahoma" panose="020B0604030504040204" pitchFamily="34" charset="0"/>
                <a:ea typeface="Tahoma" panose="020B0604030504040204" pitchFamily="34" charset="0"/>
                <a:cs typeface="Tahoma" panose="020B0604030504040204" pitchFamily="34" charset="0"/>
              </a:rPr>
              <a:t>Black Box Testing</a:t>
            </a:r>
          </a:p>
          <a:p>
            <a:endParaRPr lang="en-US" dirty="0"/>
          </a:p>
        </p:txBody>
      </p:sp>
      <p:sp>
        <p:nvSpPr>
          <p:cNvPr id="3" name="Title 2"/>
          <p:cNvSpPr>
            <a:spLocks noGrp="1"/>
          </p:cNvSpPr>
          <p:nvPr>
            <p:ph type="title"/>
          </p:nvPr>
        </p:nvSpPr>
        <p:spPr>
          <a:xfrm>
            <a:off x="1391323" y="493274"/>
            <a:ext cx="9366325" cy="1143000"/>
          </a:xfrm>
        </p:spPr>
        <p:txBody>
          <a:bodyPr>
            <a:normAutofit/>
          </a:bodyPr>
          <a:lstStyle/>
          <a:p>
            <a:r>
              <a:rPr lang="en-US"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Types of User Acceptance Testing</a:t>
            </a: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7688377" y="6019667"/>
            <a:ext cx="2351315" cy="369332"/>
          </a:xfrm>
          <a:prstGeom prst="rect">
            <a:avLst/>
          </a:prstGeom>
          <a:noFill/>
          <a:ln>
            <a:solidFill>
              <a:schemeClr val="bg2"/>
            </a:solidFill>
          </a:ln>
        </p:spPr>
        <p:txBody>
          <a:bodyPr wrap="square" rtlCol="0" anchor="ctr" anchorCtr="1">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BHAVANA PILLI</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4473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91323" y="2078182"/>
            <a:ext cx="9390977" cy="3754447"/>
          </a:xfrm>
        </p:spPr>
        <p:txBody>
          <a:bodyPr/>
          <a:lstStyle/>
          <a:p>
            <a:pPr marL="342900" lvl="2" indent="-274320">
              <a:buClrTx/>
            </a:pPr>
            <a:r>
              <a:rPr lang="en-US" sz="2800" dirty="0">
                <a:latin typeface="Tahoma" panose="020B0604030504040204" pitchFamily="34" charset="0"/>
                <a:ea typeface="Tahoma" panose="020B0604030504040204" pitchFamily="34" charset="0"/>
                <a:cs typeface="Tahoma" panose="020B0604030504040204" pitchFamily="34" charset="0"/>
              </a:rPr>
              <a:t>Define criteria by which the software is considered to be working</a:t>
            </a:r>
          </a:p>
          <a:p>
            <a:pPr marL="342900" lvl="2" indent="-274320">
              <a:buClrTx/>
            </a:pPr>
            <a:r>
              <a:rPr lang="en-US" sz="2800" dirty="0">
                <a:latin typeface="Tahoma" panose="020B0604030504040204" pitchFamily="34" charset="0"/>
                <a:ea typeface="Tahoma" panose="020B0604030504040204" pitchFamily="34" charset="0"/>
                <a:cs typeface="Tahoma" panose="020B0604030504040204" pitchFamily="34" charset="0"/>
              </a:rPr>
              <a:t>Create a set of UAT test cases.</a:t>
            </a:r>
          </a:p>
          <a:p>
            <a:pPr marL="342900" lvl="2" indent="-274320">
              <a:buClrTx/>
            </a:pPr>
            <a:r>
              <a:rPr lang="en-US" sz="2800" dirty="0">
                <a:latin typeface="Tahoma" panose="020B0604030504040204" pitchFamily="34" charset="0"/>
                <a:ea typeface="Tahoma" panose="020B0604030504040204" pitchFamily="34" charset="0"/>
                <a:cs typeface="Tahoma" panose="020B0604030504040204" pitchFamily="34" charset="0"/>
              </a:rPr>
              <a:t>Run UAT tests.</a:t>
            </a:r>
          </a:p>
          <a:p>
            <a:pPr marL="342900" lvl="2" indent="-274320">
              <a:buClrTx/>
            </a:pPr>
            <a:r>
              <a:rPr lang="en-US" sz="2800" dirty="0">
                <a:latin typeface="Tahoma" panose="020B0604030504040204" pitchFamily="34" charset="0"/>
                <a:ea typeface="Tahoma" panose="020B0604030504040204" pitchFamily="34" charset="0"/>
                <a:cs typeface="Tahoma" panose="020B0604030504040204" pitchFamily="34" charset="0"/>
              </a:rPr>
              <a:t>Record and evaluate.</a:t>
            </a:r>
          </a:p>
          <a:p>
            <a:endParaRPr lang="en-US" dirty="0"/>
          </a:p>
        </p:txBody>
      </p:sp>
      <p:sp>
        <p:nvSpPr>
          <p:cNvPr id="3" name="Title 2"/>
          <p:cNvSpPr>
            <a:spLocks noGrp="1"/>
          </p:cNvSpPr>
          <p:nvPr>
            <p:ph type="title"/>
          </p:nvPr>
        </p:nvSpPr>
        <p:spPr>
          <a:xfrm>
            <a:off x="1391323" y="540775"/>
            <a:ext cx="9366325" cy="1143000"/>
          </a:xfrm>
        </p:spPr>
        <p:txBody>
          <a:bodyPr>
            <a:normAutofit/>
          </a:bodyPr>
          <a:lstStyle/>
          <a:p>
            <a:r>
              <a:rPr lang="en-US"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Four steps in UAT </a:t>
            </a: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7688377" y="6019667"/>
            <a:ext cx="2351315" cy="369332"/>
          </a:xfrm>
          <a:prstGeom prst="rect">
            <a:avLst/>
          </a:prstGeom>
          <a:noFill/>
          <a:ln>
            <a:solidFill>
              <a:schemeClr val="bg2"/>
            </a:solidFill>
          </a:ln>
        </p:spPr>
        <p:txBody>
          <a:bodyPr wrap="square" rtlCol="0" anchor="ctr" anchorCtr="1">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BHAVANA PILLI</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9365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91323" y="1582058"/>
            <a:ext cx="9668563" cy="4339771"/>
          </a:xfrm>
        </p:spPr>
        <p:txBody>
          <a:bodyPr>
            <a:normAutofit fontScale="92500" lnSpcReduction="20000"/>
          </a:bodyPr>
          <a:lstStyle/>
          <a:p>
            <a:endParaRPr lang="en-US" sz="3000" dirty="0" smtClean="0">
              <a:latin typeface="Tahoma" panose="020B0604030504040204" pitchFamily="34" charset="0"/>
              <a:ea typeface="Tahoma" panose="020B0604030504040204" pitchFamily="34" charset="0"/>
              <a:cs typeface="Tahoma" panose="020B0604030504040204" pitchFamily="34" charset="0"/>
            </a:endParaRPr>
          </a:p>
          <a:p>
            <a:pPr>
              <a:buClrTx/>
            </a:pPr>
            <a:r>
              <a:rPr lang="en-US" sz="3000" dirty="0" smtClean="0">
                <a:latin typeface="Tahoma" panose="020B0604030504040204" pitchFamily="34" charset="0"/>
                <a:ea typeface="Tahoma" panose="020B0604030504040204" pitchFamily="34" charset="0"/>
                <a:cs typeface="Tahoma" panose="020B0604030504040204" pitchFamily="34" charset="0"/>
              </a:rPr>
              <a:t>Prerequisites </a:t>
            </a:r>
            <a:r>
              <a:rPr lang="en-US" sz="3000" dirty="0">
                <a:latin typeface="Tahoma" panose="020B0604030504040204" pitchFamily="34" charset="0"/>
                <a:ea typeface="Tahoma" panose="020B0604030504040204" pitchFamily="34" charset="0"/>
                <a:cs typeface="Tahoma" panose="020B0604030504040204" pitchFamily="34" charset="0"/>
              </a:rPr>
              <a:t>of User Acceptance Testing</a:t>
            </a:r>
            <a:r>
              <a:rPr lang="en-US" sz="3000" dirty="0" smtClean="0">
                <a:latin typeface="Tahoma" panose="020B0604030504040204" pitchFamily="34" charset="0"/>
                <a:ea typeface="Tahoma" panose="020B0604030504040204" pitchFamily="34" charset="0"/>
                <a:cs typeface="Tahoma" panose="020B0604030504040204" pitchFamily="34" charset="0"/>
              </a:rPr>
              <a:t>:</a:t>
            </a:r>
          </a:p>
          <a:p>
            <a:pPr marL="68580" indent="0">
              <a:buClrTx/>
              <a:buNone/>
            </a:pPr>
            <a:endParaRPr lang="en-US" sz="3000" dirty="0">
              <a:latin typeface="Tahoma" panose="020B0604030504040204" pitchFamily="34" charset="0"/>
              <a:ea typeface="Tahoma" panose="020B0604030504040204" pitchFamily="34" charset="0"/>
              <a:cs typeface="Tahoma" panose="020B0604030504040204" pitchFamily="34" charset="0"/>
            </a:endParaRPr>
          </a:p>
          <a:p>
            <a:pPr lvl="1" algn="just">
              <a:buClrTx/>
              <a:buFont typeface="Wingdings" panose="05000000000000000000" pitchFamily="2" charset="2"/>
              <a:buChar char="Ø"/>
            </a:pPr>
            <a:r>
              <a:rPr lang="en-US" sz="3000" dirty="0">
                <a:latin typeface="Tahoma" panose="020B0604030504040204" pitchFamily="34" charset="0"/>
                <a:ea typeface="Tahoma" panose="020B0604030504040204" pitchFamily="34" charset="0"/>
                <a:cs typeface="Tahoma" panose="020B0604030504040204" pitchFamily="34" charset="0"/>
              </a:rPr>
              <a:t>Business Requirements must be available.</a:t>
            </a:r>
          </a:p>
          <a:p>
            <a:pPr lvl="1" algn="just">
              <a:buClrTx/>
              <a:buFont typeface="Wingdings" panose="05000000000000000000" pitchFamily="2" charset="2"/>
              <a:buChar char="Ø"/>
            </a:pPr>
            <a:r>
              <a:rPr lang="en-US" sz="3000" dirty="0">
                <a:latin typeface="Tahoma" panose="020B0604030504040204" pitchFamily="34" charset="0"/>
                <a:ea typeface="Tahoma" panose="020B0604030504040204" pitchFamily="34" charset="0"/>
                <a:cs typeface="Tahoma" panose="020B0604030504040204" pitchFamily="34" charset="0"/>
              </a:rPr>
              <a:t>Application Code should be fully developed</a:t>
            </a:r>
          </a:p>
          <a:p>
            <a:pPr lvl="1" algn="just">
              <a:buClrTx/>
              <a:buFont typeface="Wingdings" panose="05000000000000000000" pitchFamily="2" charset="2"/>
              <a:buChar char="Ø"/>
            </a:pPr>
            <a:r>
              <a:rPr lang="en-US" sz="3000" dirty="0">
                <a:latin typeface="Tahoma" panose="020B0604030504040204" pitchFamily="34" charset="0"/>
                <a:ea typeface="Tahoma" panose="020B0604030504040204" pitchFamily="34" charset="0"/>
                <a:cs typeface="Tahoma" panose="020B0604030504040204" pitchFamily="34" charset="0"/>
              </a:rPr>
              <a:t>Unit Testing, Integration Testing &amp; System Testing should be </a:t>
            </a:r>
            <a:r>
              <a:rPr lang="en-US" sz="3000" dirty="0" smtClean="0">
                <a:latin typeface="Tahoma" panose="020B0604030504040204" pitchFamily="34" charset="0"/>
                <a:ea typeface="Tahoma" panose="020B0604030504040204" pitchFamily="34" charset="0"/>
                <a:cs typeface="Tahoma" panose="020B0604030504040204" pitchFamily="34" charset="0"/>
              </a:rPr>
              <a:t>completed</a:t>
            </a:r>
            <a:endParaRPr lang="en-US" sz="3000" dirty="0">
              <a:latin typeface="Tahoma" panose="020B0604030504040204" pitchFamily="34" charset="0"/>
              <a:ea typeface="Tahoma" panose="020B0604030504040204" pitchFamily="34" charset="0"/>
              <a:cs typeface="Tahoma" panose="020B0604030504040204" pitchFamily="34" charset="0"/>
            </a:endParaRPr>
          </a:p>
          <a:p>
            <a:pPr lvl="1" algn="just">
              <a:buClrTx/>
              <a:buFont typeface="Wingdings" panose="05000000000000000000" pitchFamily="2" charset="2"/>
              <a:buChar char="Ø"/>
            </a:pPr>
            <a:r>
              <a:rPr lang="en-US" sz="3000" dirty="0">
                <a:latin typeface="Tahoma" panose="020B0604030504040204" pitchFamily="34" charset="0"/>
                <a:ea typeface="Tahoma" panose="020B0604030504040204" pitchFamily="34" charset="0"/>
                <a:cs typeface="Tahoma" panose="020B0604030504040204" pitchFamily="34" charset="0"/>
              </a:rPr>
              <a:t>No Showstoppers, High, Medium defects in System Integration Test Phase </a:t>
            </a:r>
          </a:p>
          <a:p>
            <a:pPr lvl="1" algn="just">
              <a:buClrTx/>
              <a:buFont typeface="Wingdings" panose="05000000000000000000" pitchFamily="2" charset="2"/>
              <a:buChar char="Ø"/>
            </a:pPr>
            <a:r>
              <a:rPr lang="en-US" sz="3000" dirty="0">
                <a:latin typeface="Tahoma" panose="020B0604030504040204" pitchFamily="34" charset="0"/>
                <a:ea typeface="Tahoma" panose="020B0604030504040204" pitchFamily="34" charset="0"/>
                <a:cs typeface="Tahoma" panose="020B0604030504040204" pitchFamily="34" charset="0"/>
              </a:rPr>
              <a:t>Only Cosmetic error are acceptable before UAT</a:t>
            </a:r>
          </a:p>
          <a:p>
            <a:pPr lvl="1"/>
            <a:endParaRPr lang="en-US" dirty="0"/>
          </a:p>
        </p:txBody>
      </p:sp>
      <p:sp>
        <p:nvSpPr>
          <p:cNvPr id="3" name="Title 2"/>
          <p:cNvSpPr>
            <a:spLocks noGrp="1"/>
          </p:cNvSpPr>
          <p:nvPr>
            <p:ph type="title"/>
          </p:nvPr>
        </p:nvSpPr>
        <p:spPr>
          <a:xfrm>
            <a:off x="1391320" y="667658"/>
            <a:ext cx="9366325" cy="914400"/>
          </a:xfrm>
        </p:spPr>
        <p:txBody>
          <a:bodyPr>
            <a:normAutofit/>
          </a:bodyPr>
          <a:lstStyle/>
          <a:p>
            <a:r>
              <a:rPr lang="en-US"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How is UAT Performed</a:t>
            </a: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6693540" y="5808373"/>
            <a:ext cx="3739301" cy="369332"/>
          </a:xfrm>
          <a:prstGeom prst="rect">
            <a:avLst/>
          </a:prstGeom>
          <a:noFill/>
          <a:ln>
            <a:solidFill>
              <a:schemeClr val="bg2"/>
            </a:solidFill>
          </a:ln>
        </p:spPr>
        <p:txBody>
          <a:bodyPr wrap="square" rtlCol="0" anchor="ctr" anchorCtr="1">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NIHITHA REDDY BHIMIREDDY</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704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duct overview presentatio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Product overview presentation" id="{6ACF8B74-772D-4D90-B191-4261B820ED3A}" vid="{C96F654D-C5F0-4A1D-9AEE-172CC6481E1A}"/>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AE9961A-FBB7-489A-81A4-8F8F99419F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product overview presentation</Template>
  <TotalTime>627</TotalTime>
  <Words>568</Words>
  <Application>Microsoft Office PowerPoint</Application>
  <PresentationFormat>Widescreen</PresentationFormat>
  <Paragraphs>128</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Gothic</vt:lpstr>
      <vt:lpstr>Tahoma</vt:lpstr>
      <vt:lpstr>Wingdings</vt:lpstr>
      <vt:lpstr>Wingdings 2</vt:lpstr>
      <vt:lpstr>Product overview presentation</vt:lpstr>
      <vt:lpstr>User Acceptance</vt:lpstr>
      <vt:lpstr>User Acceptance</vt:lpstr>
      <vt:lpstr>When is User Acceptance Testing(UAT) performed?</vt:lpstr>
      <vt:lpstr>Who Performs Use Acceptance Testing?</vt:lpstr>
      <vt:lpstr>Need of User Acceptance Testing</vt:lpstr>
      <vt:lpstr>     How is User Acceptance Testing (UAT) different from functional testing? </vt:lpstr>
      <vt:lpstr>Types of User Acceptance Testing</vt:lpstr>
      <vt:lpstr>Four steps in UAT </vt:lpstr>
      <vt:lpstr>How is UAT Performed</vt:lpstr>
      <vt:lpstr>Prerequisites of User Acceptance Testing(Contd..)</vt:lpstr>
      <vt:lpstr>User Acceptance Testing Process</vt:lpstr>
      <vt:lpstr>Best practices for managing the client</vt:lpstr>
      <vt:lpstr>Best practices(Contd..)</vt:lpstr>
      <vt:lpstr>Before User Acceptance</vt:lpstr>
      <vt:lpstr>After User Acceptance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Name</dc:title>
  <dc:creator>Pilli,Bhavana</dc:creator>
  <cp:keywords/>
  <cp:lastModifiedBy>Bhimireddy,Nihitha Reddy</cp:lastModifiedBy>
  <cp:revision>33</cp:revision>
  <dcterms:created xsi:type="dcterms:W3CDTF">2016-10-02T00:57:38Z</dcterms:created>
  <dcterms:modified xsi:type="dcterms:W3CDTF">2016-10-03T03:26:04Z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TC034605439991</vt:lpwstr>
  </property>
</Properties>
</file>