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Lst>
  <p:sldSz cx="9144000" cy="5143500" type="screen16x9"/>
  <p:notesSz cx="6858000" cy="9144000"/>
  <p:embeddedFontLst>
    <p:embeddedFont>
      <p:font typeface="PT Sans Narrow" panose="020B0604020202020204" charset="0"/>
      <p:regular r:id="rId17"/>
      <p:bold r:id="rId18"/>
    </p:embeddedFont>
    <p:embeddedFont>
      <p:font typeface="Open Sans"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745e6bad03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745e6bad03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45e6bad03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45e6bad03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45e6bad03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745e6bad0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745e6bad03_1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745e6bad03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745e6bad03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745e6bad03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45e6bad03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45e6bad0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45e6bad03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45e6bad0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45e6bad03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45e6bad0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745e6bad03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745e6bad0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45e6bad03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45e6bad0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745e6bad03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745e6bad0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45e6bad03_2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45e6bad03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45e6bad03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745e6bad0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jinja.palletsprojects.com/en/master/templates/"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hyperlink" Target="https://dev.to/amigosmaker/what-is-flask-used-for-2do5" TargetMode="External"/><Relationship Id="rId3" Type="http://schemas.openxmlformats.org/officeDocument/2006/relationships/hyperlink" Target="https://flask.palletsprojects.com/en/1.1.x/" TargetMode="External"/><Relationship Id="rId7" Type="http://schemas.openxmlformats.org/officeDocument/2006/relationships/hyperlink" Target="https://www.tutorialspoint.com/flask/flask_wtf.htm"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hyperlink" Target="https://pythonspot.com/flask-web-app-with-python/" TargetMode="External"/><Relationship Id="rId5" Type="http://schemas.openxmlformats.org/officeDocument/2006/relationships/hyperlink" Target="https://werkzeug.palletsprojects.com/en/1.0.x/" TargetMode="External"/><Relationship Id="rId4" Type="http://schemas.openxmlformats.org/officeDocument/2006/relationships/hyperlink" Target="https://www.ntu.edu.sg/home/ehchua/programming/webprogramming/Python3_Flask.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908700" y="338800"/>
            <a:ext cx="7326600" cy="116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a:t>PYTHON FLASK</a:t>
            </a:r>
            <a:endParaRPr/>
          </a:p>
        </p:txBody>
      </p:sp>
      <p:pic>
        <p:nvPicPr>
          <p:cNvPr id="67" name="Google Shape;67;p13"/>
          <p:cNvPicPr preferRelativeResize="0"/>
          <p:nvPr/>
        </p:nvPicPr>
        <p:blipFill>
          <a:blip r:embed="rId3">
            <a:alphaModFix/>
          </a:blip>
          <a:stretch>
            <a:fillRect/>
          </a:stretch>
        </p:blipFill>
        <p:spPr>
          <a:xfrm>
            <a:off x="491175" y="1625300"/>
            <a:ext cx="3343150" cy="3213400"/>
          </a:xfrm>
          <a:prstGeom prst="rect">
            <a:avLst/>
          </a:prstGeom>
          <a:noFill/>
          <a:ln>
            <a:noFill/>
          </a:ln>
        </p:spPr>
      </p:pic>
      <p:pic>
        <p:nvPicPr>
          <p:cNvPr id="68" name="Google Shape;68;p13"/>
          <p:cNvPicPr preferRelativeResize="0"/>
          <p:nvPr/>
        </p:nvPicPr>
        <p:blipFill>
          <a:blip r:embed="rId4">
            <a:alphaModFix/>
          </a:blip>
          <a:stretch>
            <a:fillRect/>
          </a:stretch>
        </p:blipFill>
        <p:spPr>
          <a:xfrm>
            <a:off x="6019504" y="1503700"/>
            <a:ext cx="2597043" cy="3335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Jinja2 Template Engine</a:t>
            </a:r>
            <a:endParaRPr/>
          </a:p>
        </p:txBody>
      </p:sp>
      <p:sp>
        <p:nvSpPr>
          <p:cNvPr id="134" name="Google Shape;134;p2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Char char="●"/>
            </a:pPr>
            <a:r>
              <a:rPr lang="en" sz="2000">
                <a:solidFill>
                  <a:srgbClr val="000000"/>
                </a:solidFill>
              </a:rPr>
              <a:t>Jinja templates are usually a simple text files. Few text-based format Jinja generates are HTML, XML, CSV, LaTeX, etc.</a:t>
            </a:r>
            <a:endParaRPr sz="2000">
              <a:solidFill>
                <a:srgbClr val="000000"/>
              </a:solidFill>
            </a:endParaRPr>
          </a:p>
          <a:p>
            <a:pPr marL="457200" lvl="0" indent="-355600" algn="l" rtl="0">
              <a:spcBef>
                <a:spcPts val="0"/>
              </a:spcBef>
              <a:spcAft>
                <a:spcPts val="0"/>
              </a:spcAft>
              <a:buClr>
                <a:srgbClr val="000000"/>
              </a:buClr>
              <a:buSzPts val="2000"/>
              <a:buChar char="●"/>
            </a:pPr>
            <a:r>
              <a:rPr lang="en" sz="2000">
                <a:solidFill>
                  <a:srgbClr val="000000"/>
                </a:solidFill>
              </a:rPr>
              <a:t>Template designer in Jinja works with synopsis, variables, tests, white space control, line statements, etc.</a:t>
            </a:r>
            <a:endParaRPr sz="2000">
              <a:solidFill>
                <a:srgbClr val="000000"/>
              </a:solidFill>
            </a:endParaRPr>
          </a:p>
          <a:p>
            <a:pPr marL="457200" lvl="0" indent="-355600" algn="l" rtl="0">
              <a:spcBef>
                <a:spcPts val="0"/>
              </a:spcBef>
              <a:spcAft>
                <a:spcPts val="0"/>
              </a:spcAft>
              <a:buClr>
                <a:srgbClr val="000000"/>
              </a:buClr>
              <a:buSzPts val="2000"/>
              <a:buChar char="●"/>
            </a:pPr>
            <a:r>
              <a:rPr lang="en" sz="2000">
                <a:solidFill>
                  <a:srgbClr val="000000"/>
                </a:solidFill>
              </a:rPr>
              <a:t>Template Inheritance is one of the most powerful part of Jinja. It allows the use of base template, child template, super blocks, etc.</a:t>
            </a:r>
            <a:endParaRPr sz="2000">
              <a:solidFill>
                <a:srgbClr val="000000"/>
              </a:solidFill>
            </a:endParaRPr>
          </a:p>
          <a:p>
            <a:pPr marL="0" lvl="0" indent="0" algn="l" rtl="0">
              <a:spcBef>
                <a:spcPts val="1600"/>
              </a:spcBef>
              <a:spcAft>
                <a:spcPts val="1600"/>
              </a:spcAft>
              <a:buNone/>
            </a:pPr>
            <a:endParaRPr sz="2000"/>
          </a:p>
        </p:txBody>
      </p:sp>
      <p:sp>
        <p:nvSpPr>
          <p:cNvPr id="135" name="Google Shape;135;p23"/>
          <p:cNvSpPr txBox="1"/>
          <p:nvPr/>
        </p:nvSpPr>
        <p:spPr>
          <a:xfrm>
            <a:off x="7164000" y="4597375"/>
            <a:ext cx="1980000" cy="45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Sneha Ojha</a:t>
            </a:r>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Jinja2 Template Engine</a:t>
            </a:r>
            <a:endParaRPr/>
          </a:p>
        </p:txBody>
      </p:sp>
      <p:sp>
        <p:nvSpPr>
          <p:cNvPr id="141" name="Google Shape;141;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Char char="●"/>
            </a:pPr>
            <a:r>
              <a:rPr lang="en" sz="2000">
                <a:solidFill>
                  <a:srgbClr val="000000"/>
                </a:solidFill>
              </a:rPr>
              <a:t>Jinja also allows basic expressions such as maths, logic, etc. These are very similar to regular Python, and easy to work with, even if you’re not familiar with Python.</a:t>
            </a:r>
            <a:endParaRPr sz="2000">
              <a:solidFill>
                <a:srgbClr val="000000"/>
              </a:solidFill>
            </a:endParaRPr>
          </a:p>
          <a:p>
            <a:pPr marL="457200" lvl="0" indent="-355600" algn="l" rtl="0">
              <a:spcBef>
                <a:spcPts val="0"/>
              </a:spcBef>
              <a:spcAft>
                <a:spcPts val="0"/>
              </a:spcAft>
              <a:buClr>
                <a:srgbClr val="000000"/>
              </a:buClr>
              <a:buSzPts val="2000"/>
              <a:buChar char="●"/>
            </a:pPr>
            <a:r>
              <a:rPr lang="en" sz="2000">
                <a:solidFill>
                  <a:srgbClr val="000000"/>
                </a:solidFill>
              </a:rPr>
              <a:t>Jinja works with control structures like for, if, macros. filters, import, etc.</a:t>
            </a:r>
            <a:endParaRPr sz="2000">
              <a:solidFill>
                <a:srgbClr val="000000"/>
              </a:solidFill>
            </a:endParaRPr>
          </a:p>
          <a:p>
            <a:pPr marL="0" lvl="0" indent="0" algn="l" rtl="0">
              <a:spcBef>
                <a:spcPts val="1600"/>
              </a:spcBef>
              <a:spcAft>
                <a:spcPts val="1600"/>
              </a:spcAft>
              <a:buNone/>
            </a:pPr>
            <a:r>
              <a:rPr lang="en"/>
              <a:t>Refer to this site to get more details on all semantics and syntax for creating Jinja templates </a:t>
            </a:r>
            <a:r>
              <a:rPr lang="en" sz="1100" u="sng">
                <a:solidFill>
                  <a:schemeClr val="hlink"/>
                </a:solidFill>
                <a:hlinkClick r:id="rId3"/>
              </a:rPr>
              <a:t>https://jinja.palletsprojects.com/en/master/templates/</a:t>
            </a:r>
            <a:endParaRPr/>
          </a:p>
        </p:txBody>
      </p:sp>
      <p:sp>
        <p:nvSpPr>
          <p:cNvPr id="142" name="Google Shape;142;p24"/>
          <p:cNvSpPr txBox="1"/>
          <p:nvPr/>
        </p:nvSpPr>
        <p:spPr>
          <a:xfrm>
            <a:off x="7164000" y="4597375"/>
            <a:ext cx="1980000" cy="45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Sneha Ojha</a:t>
            </a:r>
            <a:endParaRPr>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Flask - WTF</a:t>
            </a:r>
            <a:endParaRPr/>
          </a:p>
        </p:txBody>
      </p:sp>
      <p:sp>
        <p:nvSpPr>
          <p:cNvPr id="148" name="Google Shape;148;p25"/>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Char char="●"/>
            </a:pPr>
            <a:r>
              <a:rPr lang="en" sz="2000">
                <a:solidFill>
                  <a:srgbClr val="000000"/>
                </a:solidFill>
              </a:rPr>
              <a:t>User interface is an important aspect of a Web Application. Like HTML uses &lt;form&gt; tag to design an interface, Flask-WTF extensions provides WTForms.</a:t>
            </a:r>
            <a:endParaRPr sz="2000">
              <a:solidFill>
                <a:srgbClr val="000000"/>
              </a:solidFill>
            </a:endParaRPr>
          </a:p>
          <a:p>
            <a:pPr marL="457200" lvl="0" indent="-355600" algn="l" rtl="0">
              <a:spcBef>
                <a:spcPts val="0"/>
              </a:spcBef>
              <a:spcAft>
                <a:spcPts val="0"/>
              </a:spcAft>
              <a:buClr>
                <a:srgbClr val="000000"/>
              </a:buClr>
              <a:buSzPts val="2000"/>
              <a:buChar char="●"/>
            </a:pPr>
            <a:r>
              <a:rPr lang="en" sz="2000">
                <a:solidFill>
                  <a:srgbClr val="000000"/>
                </a:solidFill>
              </a:rPr>
              <a:t> Form fields in Python script can be defined using Flask-WTF which renders them using HTML template.</a:t>
            </a:r>
            <a:endParaRPr sz="2000">
              <a:solidFill>
                <a:srgbClr val="000000"/>
              </a:solidFill>
            </a:endParaRPr>
          </a:p>
        </p:txBody>
      </p:sp>
      <p:sp>
        <p:nvSpPr>
          <p:cNvPr id="149" name="Google Shape;149;p25"/>
          <p:cNvSpPr txBox="1"/>
          <p:nvPr/>
        </p:nvSpPr>
        <p:spPr>
          <a:xfrm>
            <a:off x="7164000" y="4597375"/>
            <a:ext cx="1980000" cy="45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Sneha Ojha</a:t>
            </a: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Flask-WTF</a:t>
            </a:r>
            <a:endParaRPr/>
          </a:p>
        </p:txBody>
      </p:sp>
      <p:sp>
        <p:nvSpPr>
          <p:cNvPr id="155" name="Google Shape;155;p2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2000">
                <a:solidFill>
                  <a:srgbClr val="000000"/>
                </a:solidFill>
                <a:highlight>
                  <a:srgbClr val="FFFFFF"/>
                </a:highlight>
              </a:rPr>
              <a:t>As we said earlier, Flask integrates WTForms using extension Flask-WTF. Besides that, it also:</a:t>
            </a:r>
            <a:endParaRPr sz="2000">
              <a:solidFill>
                <a:srgbClr val="000000"/>
              </a:solidFill>
              <a:highlight>
                <a:srgbClr val="FFFFFF"/>
              </a:highlight>
            </a:endParaRPr>
          </a:p>
          <a:p>
            <a:pPr marL="457200" lvl="0" indent="-355600" algn="just" rtl="0">
              <a:spcBef>
                <a:spcPts val="600"/>
              </a:spcBef>
              <a:spcAft>
                <a:spcPts val="0"/>
              </a:spcAft>
              <a:buClr>
                <a:srgbClr val="000000"/>
              </a:buClr>
              <a:buSzPts val="2000"/>
              <a:buChar char="●"/>
            </a:pPr>
            <a:r>
              <a:rPr lang="en" sz="2000">
                <a:solidFill>
                  <a:srgbClr val="000000"/>
                </a:solidFill>
                <a:highlight>
                  <a:srgbClr val="FFFFFF"/>
                </a:highlight>
              </a:rPr>
              <a:t>Provides CSRF protection to ensure secure form</a:t>
            </a:r>
            <a:endParaRPr sz="2000">
              <a:solidFill>
                <a:srgbClr val="000000"/>
              </a:solidFill>
              <a:highlight>
                <a:srgbClr val="FFFFFF"/>
              </a:highlight>
            </a:endParaRPr>
          </a:p>
          <a:p>
            <a:pPr marL="457200" lvl="0" indent="-355600" algn="just" rtl="0">
              <a:spcBef>
                <a:spcPts val="0"/>
              </a:spcBef>
              <a:spcAft>
                <a:spcPts val="0"/>
              </a:spcAft>
              <a:buClr>
                <a:srgbClr val="000000"/>
              </a:buClr>
              <a:buSzPts val="2000"/>
              <a:buChar char="●"/>
            </a:pPr>
            <a:r>
              <a:rPr lang="en" sz="2000">
                <a:solidFill>
                  <a:srgbClr val="000000"/>
                </a:solidFill>
                <a:highlight>
                  <a:srgbClr val="FFFFFF"/>
                </a:highlight>
              </a:rPr>
              <a:t>Supports file upload</a:t>
            </a:r>
            <a:endParaRPr sz="2000">
              <a:solidFill>
                <a:srgbClr val="000000"/>
              </a:solidFill>
              <a:highlight>
                <a:srgbClr val="FFFFFF"/>
              </a:highlight>
            </a:endParaRPr>
          </a:p>
          <a:p>
            <a:pPr marL="457200" lvl="0" indent="-355600" algn="just" rtl="0">
              <a:spcBef>
                <a:spcPts val="0"/>
              </a:spcBef>
              <a:spcAft>
                <a:spcPts val="0"/>
              </a:spcAft>
              <a:buClr>
                <a:srgbClr val="000000"/>
              </a:buClr>
              <a:buSzPts val="2000"/>
              <a:buChar char="●"/>
            </a:pPr>
            <a:r>
              <a:rPr lang="en" sz="2000">
                <a:solidFill>
                  <a:srgbClr val="000000"/>
                </a:solidFill>
                <a:highlight>
                  <a:srgbClr val="FFFFFF"/>
                </a:highlight>
              </a:rPr>
              <a:t>Supports recaptcha</a:t>
            </a:r>
            <a:endParaRPr sz="2000">
              <a:solidFill>
                <a:srgbClr val="000000"/>
              </a:solidFill>
              <a:highlight>
                <a:srgbClr val="FFFFFF"/>
              </a:highlight>
            </a:endParaRPr>
          </a:p>
          <a:p>
            <a:pPr marL="457200" lvl="0" indent="-355600" algn="just" rtl="0">
              <a:spcBef>
                <a:spcPts val="0"/>
              </a:spcBef>
              <a:spcAft>
                <a:spcPts val="0"/>
              </a:spcAft>
              <a:buClr>
                <a:srgbClr val="000000"/>
              </a:buClr>
              <a:buSzPts val="2000"/>
              <a:buChar char="●"/>
            </a:pPr>
            <a:r>
              <a:rPr lang="en" sz="2000">
                <a:solidFill>
                  <a:srgbClr val="000000"/>
                </a:solidFill>
                <a:highlight>
                  <a:srgbClr val="FFFFFF"/>
                </a:highlight>
              </a:rPr>
              <a:t>Supports internationalization</a:t>
            </a:r>
            <a:endParaRPr sz="2000">
              <a:solidFill>
                <a:srgbClr val="000000"/>
              </a:solidFill>
              <a:highlight>
                <a:srgbClr val="FFFFFF"/>
              </a:highlight>
            </a:endParaRPr>
          </a:p>
          <a:p>
            <a:pPr marL="0" lvl="0" indent="0" algn="l" rtl="0">
              <a:spcBef>
                <a:spcPts val="400"/>
              </a:spcBef>
              <a:spcAft>
                <a:spcPts val="1600"/>
              </a:spcAft>
              <a:buNone/>
            </a:pPr>
            <a:endParaRPr/>
          </a:p>
        </p:txBody>
      </p:sp>
      <p:sp>
        <p:nvSpPr>
          <p:cNvPr id="156" name="Google Shape;156;p26"/>
          <p:cNvSpPr txBox="1"/>
          <p:nvPr/>
        </p:nvSpPr>
        <p:spPr>
          <a:xfrm>
            <a:off x="7164000" y="4597375"/>
            <a:ext cx="1980000" cy="45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Sneha Ojha</a:t>
            </a:r>
            <a:endParaRPr>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RESOURCES</a:t>
            </a:r>
            <a:endParaRPr/>
          </a:p>
        </p:txBody>
      </p:sp>
      <p:sp>
        <p:nvSpPr>
          <p:cNvPr id="162" name="Google Shape;162;p2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u="sng">
                <a:solidFill>
                  <a:schemeClr val="hlink"/>
                </a:solidFill>
                <a:hlinkClick r:id="rId3"/>
              </a:rPr>
              <a:t>https://flask.palletsprojects.com/en/1.1.x/</a:t>
            </a:r>
            <a:endParaRPr/>
          </a:p>
          <a:p>
            <a:pPr marL="0" lvl="0" indent="0" algn="l" rtl="0">
              <a:spcBef>
                <a:spcPts val="1600"/>
              </a:spcBef>
              <a:spcAft>
                <a:spcPts val="0"/>
              </a:spcAft>
              <a:buNone/>
            </a:pPr>
            <a:r>
              <a:rPr lang="en" sz="1100" u="sng">
                <a:solidFill>
                  <a:schemeClr val="hlink"/>
                </a:solidFill>
                <a:hlinkClick r:id="rId4"/>
              </a:rPr>
              <a:t>https://www.ntu.edu.sg/home/ehchua/programming/webprogramming/Python3_Flask.html</a:t>
            </a:r>
            <a:endParaRPr/>
          </a:p>
          <a:p>
            <a:pPr marL="0" lvl="0" indent="0" algn="l" rtl="0">
              <a:spcBef>
                <a:spcPts val="1600"/>
              </a:spcBef>
              <a:spcAft>
                <a:spcPts val="0"/>
              </a:spcAft>
              <a:buNone/>
            </a:pPr>
            <a:r>
              <a:rPr lang="en" sz="1100" u="sng">
                <a:solidFill>
                  <a:schemeClr val="hlink"/>
                </a:solidFill>
                <a:hlinkClick r:id="rId5"/>
              </a:rPr>
              <a:t>https://werkzeug.palletsprojects.com/en/1.0.x/</a:t>
            </a:r>
            <a:r>
              <a:rPr lang="en" sz="1100" u="sng">
                <a:solidFill>
                  <a:schemeClr val="hlink"/>
                </a:solidFill>
                <a:hlinkClick r:id="rId5"/>
              </a:rPr>
              <a:t>.11.x/</a:t>
            </a:r>
            <a:endParaRPr/>
          </a:p>
          <a:p>
            <a:pPr marL="0" lvl="0" indent="0" algn="l" rtl="0">
              <a:spcBef>
                <a:spcPts val="1600"/>
              </a:spcBef>
              <a:spcAft>
                <a:spcPts val="0"/>
              </a:spcAft>
              <a:buNone/>
            </a:pPr>
            <a:r>
              <a:rPr lang="en" sz="1100" u="sng">
                <a:solidFill>
                  <a:schemeClr val="hlink"/>
                </a:solidFill>
                <a:hlinkClick r:id="rId6"/>
              </a:rPr>
              <a:t>https://pythonspot.com/flask-web-app-with-python/</a:t>
            </a:r>
            <a:endParaRPr/>
          </a:p>
          <a:p>
            <a:pPr marL="0" lvl="0" indent="0" algn="l" rtl="0">
              <a:spcBef>
                <a:spcPts val="1600"/>
              </a:spcBef>
              <a:spcAft>
                <a:spcPts val="0"/>
              </a:spcAft>
              <a:buNone/>
            </a:pPr>
            <a:r>
              <a:rPr lang="en" sz="1100" u="sng">
                <a:solidFill>
                  <a:schemeClr val="hlink"/>
                </a:solidFill>
                <a:hlinkClick r:id="rId7"/>
              </a:rPr>
              <a:t>https://www.tutorialspoint.com/flask/flask_wtf.htm</a:t>
            </a:r>
            <a:endParaRPr/>
          </a:p>
          <a:p>
            <a:pPr marL="0" lvl="0" indent="0" algn="l" rtl="0">
              <a:spcBef>
                <a:spcPts val="1600"/>
              </a:spcBef>
              <a:spcAft>
                <a:spcPts val="0"/>
              </a:spcAft>
              <a:buNone/>
            </a:pPr>
            <a:r>
              <a:rPr lang="en" sz="1100" u="sng">
                <a:solidFill>
                  <a:schemeClr val="hlink"/>
                </a:solidFill>
                <a:hlinkClick r:id="rId8"/>
              </a:rPr>
              <a:t>https://dev.to/amigosmaker/what-is-flask-used-for-2do5</a:t>
            </a:r>
            <a:endParaRPr/>
          </a:p>
          <a:p>
            <a:pPr marL="0" lvl="0" indent="0" algn="l" rtl="0">
              <a:spcBef>
                <a:spcPts val="1600"/>
              </a:spcBef>
              <a:spcAft>
                <a:spcPts val="0"/>
              </a:spcAft>
              <a:buNone/>
            </a:pPr>
            <a:endParaRPr sz="1100" u="sng">
              <a:solidFill>
                <a:schemeClr val="hlink"/>
              </a:solidFill>
              <a:hlinkClick r:id="rId5"/>
            </a:endParaRPr>
          </a:p>
          <a:p>
            <a:pPr marL="0" lvl="0" indent="0" algn="l" rtl="0">
              <a:spcBef>
                <a:spcPts val="1600"/>
              </a:spcBef>
              <a:spcAft>
                <a:spcPts val="0"/>
              </a:spcAft>
              <a:buNone/>
            </a:pPr>
            <a:endParaRPr sz="1100" u="sng">
              <a:solidFill>
                <a:schemeClr val="hlink"/>
              </a:solidFill>
              <a:hlinkClick r:id="rId5"/>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ctrTitle"/>
          </p:nvPr>
        </p:nvSpPr>
        <p:spPr>
          <a:xfrm>
            <a:off x="311700" y="200200"/>
            <a:ext cx="85206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TEAM MEMBERS</a:t>
            </a:r>
            <a:endParaRPr/>
          </a:p>
        </p:txBody>
      </p:sp>
      <p:sp>
        <p:nvSpPr>
          <p:cNvPr id="74" name="Google Shape;74;p14"/>
          <p:cNvSpPr txBox="1">
            <a:spLocks noGrp="1"/>
          </p:cNvSpPr>
          <p:nvPr>
            <p:ph type="subTitle" idx="1"/>
          </p:nvPr>
        </p:nvSpPr>
        <p:spPr>
          <a:xfrm>
            <a:off x="311700" y="1154975"/>
            <a:ext cx="8520600" cy="312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t>ENID MAHARJAN</a:t>
            </a:r>
            <a:endParaRPr sz="3200"/>
          </a:p>
          <a:p>
            <a:pPr marL="0" lvl="0" indent="0" algn="ctr" rtl="0">
              <a:spcBef>
                <a:spcPts val="0"/>
              </a:spcBef>
              <a:spcAft>
                <a:spcPts val="0"/>
              </a:spcAft>
              <a:buNone/>
            </a:pPr>
            <a:r>
              <a:rPr lang="en" sz="3200"/>
              <a:t>SNEHA OJHA</a:t>
            </a:r>
            <a:endParaRPr sz="3200"/>
          </a:p>
          <a:p>
            <a:pPr marL="0" lvl="0" indent="0" algn="ctr" rtl="0">
              <a:spcBef>
                <a:spcPts val="0"/>
              </a:spcBef>
              <a:spcAft>
                <a:spcPts val="0"/>
              </a:spcAft>
              <a:buNone/>
            </a:pPr>
            <a:r>
              <a:rPr lang="en" sz="3200"/>
              <a:t>SUSAN MAHARJAN</a:t>
            </a:r>
            <a:endParaRPr sz="3200"/>
          </a:p>
          <a:p>
            <a:pPr marL="0" lvl="0" indent="0" algn="ctr" rtl="0">
              <a:spcBef>
                <a:spcPts val="0"/>
              </a:spcBef>
              <a:spcAft>
                <a:spcPts val="0"/>
              </a:spcAft>
              <a:buNone/>
            </a:pPr>
            <a:r>
              <a:rPr lang="en" sz="3200"/>
              <a:t>NOAH CHASE</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311700" y="18751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How many of you know about PYTHON?</a:t>
            </a:r>
            <a:endParaRPr/>
          </a:p>
        </p:txBody>
      </p:sp>
      <p:sp>
        <p:nvSpPr>
          <p:cNvPr id="80" name="Google Shape;80;p15"/>
          <p:cNvSpPr txBox="1"/>
          <p:nvPr/>
        </p:nvSpPr>
        <p:spPr>
          <a:xfrm>
            <a:off x="7164000" y="4597375"/>
            <a:ext cx="1980000" cy="45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Susan Maharjan</a:t>
            </a:r>
            <a:endParaRPr>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PYTHON FLASK</a:t>
            </a:r>
            <a:endParaRPr/>
          </a:p>
        </p:txBody>
      </p:sp>
      <p:sp>
        <p:nvSpPr>
          <p:cNvPr id="86" name="Google Shape;86;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Clr>
                <a:schemeClr val="dk1"/>
              </a:buClr>
              <a:buSzPts val="1100"/>
              <a:buFont typeface="Arial"/>
              <a:buNone/>
            </a:pPr>
            <a:r>
              <a:rPr lang="en" sz="2000">
                <a:solidFill>
                  <a:srgbClr val="000000"/>
                </a:solidFill>
              </a:rPr>
              <a:t>•Why is it called Python flask?</a:t>
            </a:r>
            <a:endParaRPr sz="2000">
              <a:solidFill>
                <a:srgbClr val="000000"/>
              </a:solidFill>
            </a:endParaRPr>
          </a:p>
          <a:p>
            <a:pPr marL="0" lvl="0" indent="0" algn="l" rtl="0">
              <a:lnSpc>
                <a:spcPct val="90000"/>
              </a:lnSpc>
              <a:spcBef>
                <a:spcPts val="1000"/>
              </a:spcBef>
              <a:spcAft>
                <a:spcPts val="0"/>
              </a:spcAft>
              <a:buClr>
                <a:schemeClr val="dk1"/>
              </a:buClr>
              <a:buSzPts val="1100"/>
              <a:buFont typeface="Arial"/>
              <a:buNone/>
            </a:pPr>
            <a:r>
              <a:rPr lang="en" sz="2000">
                <a:solidFill>
                  <a:srgbClr val="000000"/>
                </a:solidFill>
              </a:rPr>
              <a:t>•Flask is a micro web framework written in Python.</a:t>
            </a:r>
            <a:endParaRPr sz="2000">
              <a:solidFill>
                <a:srgbClr val="000000"/>
              </a:solidFill>
            </a:endParaRPr>
          </a:p>
          <a:p>
            <a:pPr marL="0" lvl="0" indent="0" algn="l" rtl="0">
              <a:lnSpc>
                <a:spcPct val="90000"/>
              </a:lnSpc>
              <a:spcBef>
                <a:spcPts val="1000"/>
              </a:spcBef>
              <a:spcAft>
                <a:spcPts val="0"/>
              </a:spcAft>
              <a:buNone/>
            </a:pPr>
            <a:r>
              <a:rPr lang="en" sz="2000">
                <a:solidFill>
                  <a:srgbClr val="000000"/>
                </a:solidFill>
              </a:rPr>
              <a:t>•Flask was created by Armin Ronacher in 2000 as a small, minimalistic and light-weight Python Webapp framework</a:t>
            </a:r>
            <a:endParaRPr sz="2000">
              <a:solidFill>
                <a:srgbClr val="000000"/>
              </a:solidFill>
            </a:endParaRPr>
          </a:p>
          <a:p>
            <a:pPr marL="0" lvl="0" indent="0" algn="l" rtl="0">
              <a:lnSpc>
                <a:spcPct val="90000"/>
              </a:lnSpc>
              <a:spcBef>
                <a:spcPts val="1000"/>
              </a:spcBef>
              <a:spcAft>
                <a:spcPts val="0"/>
              </a:spcAft>
              <a:buClr>
                <a:schemeClr val="dk1"/>
              </a:buClr>
              <a:buSzPts val="1100"/>
              <a:buFont typeface="Arial"/>
              <a:buNone/>
            </a:pPr>
            <a:r>
              <a:rPr lang="en" sz="2000">
                <a:solidFill>
                  <a:srgbClr val="000000"/>
                </a:solidFill>
              </a:rPr>
              <a:t>•It is easy to Configure</a:t>
            </a:r>
            <a:endParaRPr sz="2000">
              <a:solidFill>
                <a:srgbClr val="000000"/>
              </a:solidFill>
            </a:endParaRPr>
          </a:p>
          <a:p>
            <a:pPr marL="0" lvl="0" indent="0" algn="l" rtl="0">
              <a:spcBef>
                <a:spcPts val="0"/>
              </a:spcBef>
              <a:spcAft>
                <a:spcPts val="1600"/>
              </a:spcAft>
              <a:buNone/>
            </a:pPr>
            <a:endParaRPr sz="2400"/>
          </a:p>
        </p:txBody>
      </p:sp>
      <p:sp>
        <p:nvSpPr>
          <p:cNvPr id="87" name="Google Shape;87;p16"/>
          <p:cNvSpPr txBox="1"/>
          <p:nvPr/>
        </p:nvSpPr>
        <p:spPr>
          <a:xfrm>
            <a:off x="7164000" y="4597375"/>
            <a:ext cx="1980000" cy="45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Susan Maharjan</a:t>
            </a:r>
            <a:endParaRPr>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FLASK?</a:t>
            </a:r>
            <a:endParaRPr/>
          </a:p>
        </p:txBody>
      </p:sp>
      <p:sp>
        <p:nvSpPr>
          <p:cNvPr id="93" name="Google Shape;93;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Clr>
                <a:schemeClr val="dk1"/>
              </a:buClr>
              <a:buSzPts val="1100"/>
              <a:buFont typeface="Arial"/>
              <a:buNone/>
            </a:pPr>
            <a:r>
              <a:rPr lang="en" sz="2000">
                <a:solidFill>
                  <a:srgbClr val="000000"/>
                </a:solidFill>
              </a:rPr>
              <a:t>• FLASK is classified as a micro framework because it does not require particular tools or libraries. Micro meaning simple core but highly extensible. </a:t>
            </a:r>
            <a:endParaRPr sz="2000">
              <a:solidFill>
                <a:srgbClr val="000000"/>
              </a:solidFill>
            </a:endParaRPr>
          </a:p>
          <a:p>
            <a:pPr marL="0" lvl="0" indent="0" algn="l" rtl="0">
              <a:lnSpc>
                <a:spcPct val="90000"/>
              </a:lnSpc>
              <a:spcBef>
                <a:spcPts val="1000"/>
              </a:spcBef>
              <a:spcAft>
                <a:spcPts val="0"/>
              </a:spcAft>
              <a:buClr>
                <a:schemeClr val="dk1"/>
              </a:buClr>
              <a:buSzPts val="1100"/>
              <a:buFont typeface="Arial"/>
              <a:buNone/>
            </a:pPr>
            <a:r>
              <a:rPr lang="en" sz="2000">
                <a:solidFill>
                  <a:srgbClr val="000000"/>
                </a:solidFill>
              </a:rPr>
              <a:t>• It has no database abstraction layer, form validation, or any other components where pre-existing third-party libraries provide common functions.</a:t>
            </a:r>
            <a:endParaRPr sz="2000">
              <a:solidFill>
                <a:srgbClr val="000000"/>
              </a:solidFill>
            </a:endParaRPr>
          </a:p>
          <a:p>
            <a:pPr marL="0" lvl="0" indent="0" algn="l" rtl="0">
              <a:lnSpc>
                <a:spcPct val="90000"/>
              </a:lnSpc>
              <a:spcBef>
                <a:spcPts val="1000"/>
              </a:spcBef>
              <a:spcAft>
                <a:spcPts val="0"/>
              </a:spcAft>
              <a:buClr>
                <a:schemeClr val="dk1"/>
              </a:buClr>
              <a:buSzPts val="1100"/>
              <a:buFont typeface="Arial"/>
              <a:buNone/>
            </a:pPr>
            <a:endParaRPr sz="2000">
              <a:solidFill>
                <a:srgbClr val="000000"/>
              </a:solidFill>
            </a:endParaRPr>
          </a:p>
          <a:p>
            <a:pPr marL="0" lvl="0" indent="0" algn="l" rtl="0">
              <a:spcBef>
                <a:spcPts val="0"/>
              </a:spcBef>
              <a:spcAft>
                <a:spcPts val="1600"/>
              </a:spcAft>
              <a:buNone/>
            </a:pPr>
            <a:endParaRPr sz="2000">
              <a:solidFill>
                <a:srgbClr val="000000"/>
              </a:solidFill>
            </a:endParaRPr>
          </a:p>
        </p:txBody>
      </p:sp>
      <p:sp>
        <p:nvSpPr>
          <p:cNvPr id="94" name="Google Shape;94;p17"/>
          <p:cNvSpPr txBox="1"/>
          <p:nvPr/>
        </p:nvSpPr>
        <p:spPr>
          <a:xfrm>
            <a:off x="7164000" y="4597375"/>
            <a:ext cx="1980000" cy="45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Susan Maharjan</a:t>
            </a: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More on flask</a:t>
            </a:r>
            <a:endParaRPr/>
          </a:p>
        </p:txBody>
      </p:sp>
      <p:sp>
        <p:nvSpPr>
          <p:cNvPr id="100" name="Google Shape;100;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Clr>
                <a:schemeClr val="dk1"/>
              </a:buClr>
              <a:buSzPts val="1100"/>
              <a:buFont typeface="Arial"/>
              <a:buNone/>
            </a:pPr>
            <a:r>
              <a:rPr lang="en" sz="2000">
                <a:solidFill>
                  <a:srgbClr val="000000"/>
                </a:solidFill>
              </a:rPr>
              <a:t>•Flask is based on WERKZEUG and JINJA2</a:t>
            </a:r>
            <a:endParaRPr sz="2000">
              <a:solidFill>
                <a:srgbClr val="000000"/>
              </a:solidFill>
            </a:endParaRPr>
          </a:p>
          <a:p>
            <a:pPr marL="0" lvl="0" indent="0" algn="l" rtl="0">
              <a:lnSpc>
                <a:spcPct val="90000"/>
              </a:lnSpc>
              <a:spcBef>
                <a:spcPts val="1000"/>
              </a:spcBef>
              <a:spcAft>
                <a:spcPts val="0"/>
              </a:spcAft>
              <a:buClr>
                <a:schemeClr val="dk1"/>
              </a:buClr>
              <a:buSzPts val="1100"/>
              <a:buFont typeface="Arial"/>
              <a:buNone/>
            </a:pPr>
            <a:r>
              <a:rPr lang="en" sz="2000">
                <a:solidFill>
                  <a:srgbClr val="000000"/>
                </a:solidFill>
              </a:rPr>
              <a:t>•Flask works as a glue between WERKZEUG and JINJA2</a:t>
            </a:r>
            <a:endParaRPr sz="2000">
              <a:solidFill>
                <a:srgbClr val="000000"/>
              </a:solidFill>
            </a:endParaRPr>
          </a:p>
          <a:p>
            <a:pPr marL="0" lvl="0" indent="0" algn="l" rtl="0">
              <a:lnSpc>
                <a:spcPct val="90000"/>
              </a:lnSpc>
              <a:spcBef>
                <a:spcPts val="1000"/>
              </a:spcBef>
              <a:spcAft>
                <a:spcPts val="0"/>
              </a:spcAft>
              <a:buClr>
                <a:schemeClr val="dk1"/>
              </a:buClr>
              <a:buSzPts val="1100"/>
              <a:buFont typeface="Arial"/>
              <a:buNone/>
            </a:pPr>
            <a:endParaRPr sz="2000">
              <a:solidFill>
                <a:srgbClr val="000000"/>
              </a:solidFill>
            </a:endParaRPr>
          </a:p>
        </p:txBody>
      </p:sp>
      <p:sp>
        <p:nvSpPr>
          <p:cNvPr id="101" name="Google Shape;101;p18"/>
          <p:cNvSpPr txBox="1"/>
          <p:nvPr/>
        </p:nvSpPr>
        <p:spPr>
          <a:xfrm>
            <a:off x="7164000" y="4597375"/>
            <a:ext cx="1980000" cy="45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Susan Maharjan</a:t>
            </a:r>
            <a:endParaRPr>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Flask?</a:t>
            </a:r>
            <a:endParaRPr/>
          </a:p>
        </p:txBody>
      </p:sp>
      <p:sp>
        <p:nvSpPr>
          <p:cNvPr id="107" name="Google Shape;107;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8090A"/>
              </a:buClr>
              <a:buSzPts val="2000"/>
              <a:buChar char="●"/>
            </a:pPr>
            <a:r>
              <a:rPr lang="en" sz="2000">
                <a:solidFill>
                  <a:srgbClr val="08090A"/>
                </a:solidFill>
                <a:highlight>
                  <a:srgbClr val="FFFFFF"/>
                </a:highlight>
              </a:rPr>
              <a:t>Flask gives the developer varieties of choice when developing web applications, it provides you with tools, libraries, and mechanics that allow you to build a web application but it will not enforce any dependencies or tell how the project should look like.</a:t>
            </a:r>
            <a:endParaRPr sz="2000">
              <a:solidFill>
                <a:srgbClr val="08090A"/>
              </a:solidFill>
              <a:highlight>
                <a:srgbClr val="FFFFFF"/>
              </a:highlight>
            </a:endParaRPr>
          </a:p>
          <a:p>
            <a:pPr marL="457200" lvl="0" indent="-355600" algn="l" rtl="0">
              <a:spcBef>
                <a:spcPts val="0"/>
              </a:spcBef>
              <a:spcAft>
                <a:spcPts val="0"/>
              </a:spcAft>
              <a:buClr>
                <a:srgbClr val="08090A"/>
              </a:buClr>
              <a:buSzPts val="2000"/>
              <a:buChar char="●"/>
            </a:pPr>
            <a:r>
              <a:rPr lang="en" sz="2000">
                <a:solidFill>
                  <a:srgbClr val="08090A"/>
                </a:solidFill>
                <a:highlight>
                  <a:srgbClr val="FFFFFF"/>
                </a:highlight>
              </a:rPr>
              <a:t>The web application can be a blog, commercial website or some web pages, it still allow the developers the opportunity to use some extensions provided by the community that allows you to add more functionality to the web application.</a:t>
            </a:r>
            <a:endParaRPr sz="2000">
              <a:solidFill>
                <a:srgbClr val="08090A"/>
              </a:solidFill>
              <a:highlight>
                <a:srgbClr val="FFFFFF"/>
              </a:highlight>
            </a:endParaRPr>
          </a:p>
          <a:p>
            <a:pPr marL="457200" lvl="0" indent="0" algn="l" rtl="0">
              <a:spcBef>
                <a:spcPts val="1600"/>
              </a:spcBef>
              <a:spcAft>
                <a:spcPts val="1600"/>
              </a:spcAft>
              <a:buNone/>
            </a:pPr>
            <a:endParaRPr sz="2400">
              <a:solidFill>
                <a:srgbClr val="08090A"/>
              </a:solidFill>
              <a:highlight>
                <a:srgbClr val="FFFFFF"/>
              </a:highlight>
            </a:endParaRPr>
          </a:p>
        </p:txBody>
      </p:sp>
      <p:sp>
        <p:nvSpPr>
          <p:cNvPr id="108" name="Google Shape;108;p19"/>
          <p:cNvSpPr txBox="1"/>
          <p:nvPr/>
        </p:nvSpPr>
        <p:spPr>
          <a:xfrm>
            <a:off x="7164000" y="4597375"/>
            <a:ext cx="1980000" cy="45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Enid Maharjan</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it works</a:t>
            </a:r>
            <a:endParaRPr/>
          </a:p>
        </p:txBody>
      </p:sp>
      <p:sp>
        <p:nvSpPr>
          <p:cNvPr id="114" name="Google Shape;114;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8090A"/>
              </a:buClr>
              <a:buSzPts val="2000"/>
              <a:buChar char="●"/>
            </a:pPr>
            <a:r>
              <a:rPr lang="en" sz="2000">
                <a:solidFill>
                  <a:srgbClr val="08090A"/>
                </a:solidFill>
                <a:highlight>
                  <a:srgbClr val="FFFFFF"/>
                </a:highlight>
              </a:rPr>
              <a:t>First create a web app with flask and connect it to HTML. Anytime any user sends information on the net or goes to the search bar, the HTML connects the user. The flask framework looks for HTML files in a folder called Templates. Before sending the template over, Python code is executed which injects variables, code etc.</a:t>
            </a:r>
            <a:endParaRPr sz="2000"/>
          </a:p>
        </p:txBody>
      </p:sp>
      <p:sp>
        <p:nvSpPr>
          <p:cNvPr id="115" name="Google Shape;115;p20"/>
          <p:cNvSpPr txBox="1"/>
          <p:nvPr/>
        </p:nvSpPr>
        <p:spPr>
          <a:xfrm>
            <a:off x="7164000" y="4597375"/>
            <a:ext cx="1980000" cy="45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Enid Maharjan</a:t>
            </a: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Creating Templates in Flask</a:t>
            </a:r>
            <a:endParaRPr/>
          </a:p>
        </p:txBody>
      </p:sp>
      <p:sp>
        <p:nvSpPr>
          <p:cNvPr id="127" name="Google Shape;127;p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Char char="●"/>
            </a:pPr>
            <a:r>
              <a:rPr lang="en" sz="2000">
                <a:solidFill>
                  <a:srgbClr val="000000"/>
                </a:solidFill>
              </a:rPr>
              <a:t>Like Controllers in MVC, in Flask, route handlers are primarily meant for business logic, and presentation is taken care by templates.</a:t>
            </a:r>
            <a:endParaRPr sz="2000">
              <a:solidFill>
                <a:srgbClr val="000000"/>
              </a:solidFill>
            </a:endParaRPr>
          </a:p>
          <a:p>
            <a:pPr marL="457200" lvl="0" indent="-355600" algn="l" rtl="0">
              <a:spcBef>
                <a:spcPts val="0"/>
              </a:spcBef>
              <a:spcAft>
                <a:spcPts val="0"/>
              </a:spcAft>
              <a:buClr>
                <a:srgbClr val="000000"/>
              </a:buClr>
              <a:buSzPts val="2000"/>
              <a:buChar char="●"/>
            </a:pPr>
            <a:r>
              <a:rPr lang="en" sz="2000">
                <a:solidFill>
                  <a:srgbClr val="000000"/>
                </a:solidFill>
              </a:rPr>
              <a:t>Template is a placeholder for interpreting dynamic contents, and Flask uses a powerful template engine called Jinja2.</a:t>
            </a:r>
            <a:endParaRPr sz="2000">
              <a:solidFill>
                <a:srgbClr val="000000"/>
              </a:solidFill>
            </a:endParaRPr>
          </a:p>
          <a:p>
            <a:pPr marL="457200" lvl="0" indent="0" algn="l" rtl="0">
              <a:spcBef>
                <a:spcPts val="1600"/>
              </a:spcBef>
              <a:spcAft>
                <a:spcPts val="1600"/>
              </a:spcAft>
              <a:buNone/>
            </a:pPr>
            <a:endParaRPr sz="2000">
              <a:solidFill>
                <a:srgbClr val="000000"/>
              </a:solidFill>
            </a:endParaRPr>
          </a:p>
        </p:txBody>
      </p:sp>
      <p:sp>
        <p:nvSpPr>
          <p:cNvPr id="128" name="Google Shape;128;p22"/>
          <p:cNvSpPr txBox="1"/>
          <p:nvPr/>
        </p:nvSpPr>
        <p:spPr>
          <a:xfrm>
            <a:off x="7164000" y="4597375"/>
            <a:ext cx="1980000" cy="45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Sneha Ojha</a:t>
            </a: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629</Words>
  <Application>Microsoft Office PowerPoint</Application>
  <PresentationFormat>On-screen Show (16:9)</PresentationFormat>
  <Paragraphs>63</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PT Sans Narrow</vt:lpstr>
      <vt:lpstr>Open Sans</vt:lpstr>
      <vt:lpstr>Arial</vt:lpstr>
      <vt:lpstr>Tropic</vt:lpstr>
      <vt:lpstr>PYTHON FLASK</vt:lpstr>
      <vt:lpstr>TEAM MEMBERS</vt:lpstr>
      <vt:lpstr>How many of you know about PYTHON?</vt:lpstr>
      <vt:lpstr>ABOUT PYTHON FLASK</vt:lpstr>
      <vt:lpstr>What is FLASK?</vt:lpstr>
      <vt:lpstr>More on flask</vt:lpstr>
      <vt:lpstr>Why Flask?</vt:lpstr>
      <vt:lpstr>How it works</vt:lpstr>
      <vt:lpstr>Creating Templates in Flask</vt:lpstr>
      <vt:lpstr>Jinja2 Template Engine</vt:lpstr>
      <vt:lpstr>Jinja2 Template Engine</vt:lpstr>
      <vt:lpstr>Flask - WTF</vt:lpstr>
      <vt:lpstr>Flask-WTF</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FLASK</dc:title>
  <cp:lastModifiedBy>Maharjan,Enid</cp:lastModifiedBy>
  <cp:revision>1</cp:revision>
  <dcterms:modified xsi:type="dcterms:W3CDTF">2020-04-20T04:21:24Z</dcterms:modified>
</cp:coreProperties>
</file>