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A6AAA9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r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A6AAA9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r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A6AAA9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r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A6AAA9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r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A6AAA9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r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A6AAA9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r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A6AAA9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r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A6AAA9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r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A6AAA9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61401"/>
  </p:normalViewPr>
  <p:slideViewPr>
    <p:cSldViewPr snapToGrid="0" snapToObjects="1">
      <p:cViewPr varScale="1">
        <p:scale>
          <a:sx n="37" d="100"/>
          <a:sy n="37" d="100"/>
        </p:scale>
        <p:origin x="696" y="2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b-NO" dirty="0"/>
              <a:t>Even </a:t>
            </a:r>
            <a:r>
              <a:rPr lang="nb-NO" dirty="0" err="1"/>
              <a:t>though</a:t>
            </a:r>
            <a:r>
              <a:rPr lang="nb-NO" dirty="0"/>
              <a:t> I love </a:t>
            </a:r>
            <a:r>
              <a:rPr lang="nb-NO" dirty="0" err="1"/>
              <a:t>cooking</a:t>
            </a:r>
            <a:r>
              <a:rPr lang="nb-NO" dirty="0"/>
              <a:t> in my spare time  I still have have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burden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my </a:t>
            </a:r>
            <a:r>
              <a:rPr lang="nb-NO" dirty="0" err="1"/>
              <a:t>italian</a:t>
            </a:r>
            <a:r>
              <a:rPr lang="nb-NO" dirty="0"/>
              <a:t> </a:t>
            </a:r>
            <a:r>
              <a:rPr lang="nb-NO" dirty="0" err="1"/>
              <a:t>citizenship</a:t>
            </a:r>
            <a:r>
              <a:rPr lang="nb-NO" dirty="0"/>
              <a:t>) this is not </a:t>
            </a:r>
            <a:r>
              <a:rPr lang="nb-NO" dirty="0" err="1"/>
              <a:t>going</a:t>
            </a:r>
            <a:r>
              <a:rPr lang="nb-NO" dirty="0"/>
              <a:t> to be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food</a:t>
            </a:r>
            <a:r>
              <a:rPr lang="nb-NO" dirty="0"/>
              <a:t> </a:t>
            </a:r>
            <a:r>
              <a:rPr lang="nb-NO" dirty="0" err="1"/>
              <a:t>unfortunately</a:t>
            </a:r>
            <a:r>
              <a:rPr lang="nb-NO" dirty="0"/>
              <a:t>, as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have </a:t>
            </a:r>
            <a:r>
              <a:rPr lang="nb-NO" dirty="0" err="1"/>
              <a:t>guessed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context</a:t>
            </a:r>
            <a:r>
              <a:rPr lang="nb-NO" dirty="0"/>
              <a:t> from </a:t>
            </a:r>
            <a:r>
              <a:rPr lang="nb-NO" dirty="0" err="1"/>
              <a:t>today’s</a:t>
            </a:r>
            <a:r>
              <a:rPr lang="nb-NO" dirty="0"/>
              <a:t> </a:t>
            </a:r>
            <a:r>
              <a:rPr lang="nb-NO" dirty="0" err="1"/>
              <a:t>meetup</a:t>
            </a:r>
            <a:r>
              <a:rPr lang="nb-NO" dirty="0"/>
              <a:t>.</a:t>
            </a:r>
          </a:p>
          <a:p>
            <a:br>
              <a:rPr lang="nb-NO" dirty="0"/>
            </a:br>
            <a:r>
              <a:rPr lang="nb-NO" dirty="0" err="1"/>
              <a:t>Sorry</a:t>
            </a:r>
            <a:r>
              <a:rPr lang="nb-NO" dirty="0"/>
              <a:t> for </a:t>
            </a:r>
            <a:r>
              <a:rPr lang="nb-NO" dirty="0" err="1"/>
              <a:t>disrupting</a:t>
            </a:r>
            <a:r>
              <a:rPr lang="nb-NO" dirty="0"/>
              <a:t> </a:t>
            </a:r>
            <a:r>
              <a:rPr lang="nb-NO" dirty="0" err="1"/>
              <a:t>everyone’s</a:t>
            </a:r>
            <a:r>
              <a:rPr lang="nb-NO" dirty="0"/>
              <a:t> </a:t>
            </a:r>
            <a:r>
              <a:rPr lang="nb-NO" dirty="0" err="1"/>
              <a:t>culinary</a:t>
            </a:r>
            <a:r>
              <a:rPr lang="nb-NO" dirty="0"/>
              <a:t> </a:t>
            </a:r>
            <a:r>
              <a:rPr lang="nb-NO" dirty="0" err="1"/>
              <a:t>dreams</a:t>
            </a:r>
            <a:r>
              <a:rPr lang="nb-NO" dirty="0"/>
              <a:t> </a:t>
            </a:r>
            <a:r>
              <a:rPr lang="nb-NO" dirty="0" err="1"/>
              <a:t>today</a:t>
            </a:r>
            <a:r>
              <a:rPr lang="nb-NO" dirty="0"/>
              <a:t> :D</a:t>
            </a:r>
          </a:p>
          <a:p>
            <a:endParaRPr lang="nb-NO" noProof="1"/>
          </a:p>
          <a:p>
            <a:r>
              <a:rPr lang="nb-NO" dirty="0" err="1"/>
              <a:t>Instead</a:t>
            </a:r>
            <a:r>
              <a:rPr lang="nb-NO" dirty="0"/>
              <a:t>, this </a:t>
            </a:r>
            <a:r>
              <a:rPr dirty="0"/>
              <a:t>is a</a:t>
            </a:r>
            <a:r>
              <a:rPr lang="nb-NO" dirty="0"/>
              <a:t>b</a:t>
            </a:r>
            <a:r>
              <a:rPr dirty="0"/>
              <a:t>out binar</a:t>
            </a:r>
            <a:r>
              <a:rPr lang="en-US" dirty="0"/>
              <a:t>y exploitation </a:t>
            </a:r>
            <a:r>
              <a:rPr dirty="0"/>
              <a:t>, and in particular windows PE, Portable Executable</a:t>
            </a:r>
            <a:r>
              <a:rPr lang="en-US" dirty="0"/>
              <a:t>s</a:t>
            </a:r>
            <a:r>
              <a:rPr dirty="0"/>
              <a:t>.</a:t>
            </a:r>
            <a:endParaRPr lang="nb-NO" dirty="0"/>
          </a:p>
          <a:p>
            <a:endParaRPr dirty="0"/>
          </a:p>
          <a:p>
            <a:r>
              <a:rPr dirty="0"/>
              <a:t>I am going to talk about PE baking or, if you </a:t>
            </a:r>
            <a:r>
              <a:rPr lang="nb-NO" dirty="0" err="1"/>
              <a:t>prefer</a:t>
            </a:r>
            <a:r>
              <a:rPr dirty="0"/>
              <a:t>, PE backdooring :)  and how evade off the shelf- endpoint security.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b-NO" dirty="0"/>
              <a:t>as demo  I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thinking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some </a:t>
            </a:r>
            <a:r>
              <a:rPr lang="nb-NO" dirty="0" err="1"/>
              <a:t>tasty</a:t>
            </a:r>
            <a:r>
              <a:rPr lang="nb-NO" dirty="0"/>
              <a:t> </a:t>
            </a:r>
            <a:r>
              <a:rPr lang="nb-NO" dirty="0" err="1"/>
              <a:t>tiramisu</a:t>
            </a:r>
            <a:r>
              <a:rPr lang="nb-NO" dirty="0"/>
              <a:t> </a:t>
            </a:r>
            <a:r>
              <a:rPr lang="nb-NO" dirty="0" err="1"/>
              <a:t>recipe</a:t>
            </a:r>
            <a:r>
              <a:rPr lang="nb-NO" dirty="0"/>
              <a:t> video on </a:t>
            </a:r>
            <a:r>
              <a:rPr lang="nb-NO" dirty="0" err="1"/>
              <a:t>youtube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I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spoil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hunger, so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stick</a:t>
            </a:r>
            <a:r>
              <a:rPr lang="nb-NO" dirty="0"/>
              <a:t> to original plot.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55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3952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order to cook a tasty binary cake we need gather the right ingredients.</a:t>
            </a:r>
            <a:endParaRPr lang="nb-NO" dirty="0"/>
          </a:p>
          <a:p>
            <a:endParaRPr lang="nb-NO" dirty="0"/>
          </a:p>
          <a:p>
            <a:r>
              <a:rPr lang="nb-NO" dirty="0"/>
              <a:t>The overall strategy for this PoC is to: pick a legit binary, find some unused space, place a shellcode, encode it on disk, and decode it at runtime.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 have to pick some ingredients for our recipe…[explain each]</a:t>
            </a:r>
            <a:endParaRPr lang="en-US" dirty="0"/>
          </a:p>
          <a:p>
            <a:endParaRPr lang="nb-NO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/>
            </a:pPr>
            <a:r>
              <a:rPr dirty="0"/>
              <a:t>when it comes to payload obfuscation, we have some options </a:t>
            </a:r>
          </a:p>
          <a:p>
            <a:pPr>
              <a:defRPr sz="1500"/>
            </a:pPr>
            <a:r>
              <a:rPr dirty="0"/>
              <a:t>Polymorphism is about using functional equivalent instructions</a:t>
            </a:r>
            <a:r>
              <a:rPr lang="nb-NO" dirty="0"/>
              <a:t>, to avoid </a:t>
            </a:r>
            <a:r>
              <a:rPr lang="nb-NO" dirty="0" err="1"/>
              <a:t>signature</a:t>
            </a:r>
            <a:r>
              <a:rPr lang="nb-NO" dirty="0"/>
              <a:t> detection. S</a:t>
            </a:r>
            <a:r>
              <a:rPr dirty="0"/>
              <a:t>o that the</a:t>
            </a:r>
            <a:r>
              <a:rPr lang="nb-NO" dirty="0"/>
              <a:t> each</a:t>
            </a:r>
            <a:r>
              <a:rPr dirty="0"/>
              <a:t> computed hash will be different.</a:t>
            </a:r>
          </a:p>
          <a:p>
            <a:pPr>
              <a:defRPr sz="1500"/>
            </a:pPr>
            <a:r>
              <a:rPr dirty="0"/>
              <a:t>1.</a:t>
            </a:r>
          </a:p>
          <a:p>
            <a:pPr>
              <a:defRPr sz="1500" i="1"/>
            </a:pPr>
            <a:r>
              <a:rPr dirty="0" err="1"/>
              <a:t>i.e</a:t>
            </a:r>
            <a:r>
              <a:rPr dirty="0"/>
              <a:t> there are many ways of storing data in a register, for example…</a:t>
            </a:r>
            <a:endParaRPr lang="en-US" dirty="0"/>
          </a:p>
          <a:p>
            <a:pPr>
              <a:defRPr sz="1500" i="1"/>
            </a:pPr>
            <a:endParaRPr dirty="0"/>
          </a:p>
          <a:p>
            <a:pPr>
              <a:defRPr sz="1500" i="1"/>
            </a:pPr>
            <a:r>
              <a:rPr dirty="0"/>
              <a:t>push data and then pop it into a register</a:t>
            </a:r>
          </a:p>
          <a:p>
            <a:pPr>
              <a:defRPr sz="1500" i="1"/>
            </a:pPr>
            <a:r>
              <a:rPr dirty="0"/>
              <a:t>move data into a register</a:t>
            </a:r>
          </a:p>
          <a:p>
            <a:pPr>
              <a:defRPr sz="1500" i="1"/>
            </a:pPr>
            <a:r>
              <a:rPr dirty="0"/>
              <a:t>clear register and then add data to the register</a:t>
            </a:r>
          </a:p>
          <a:p>
            <a:pPr>
              <a:defRPr sz="1500"/>
            </a:pPr>
            <a:endParaRPr dirty="0"/>
          </a:p>
          <a:p>
            <a:pPr>
              <a:defRPr sz="1500"/>
            </a:pPr>
            <a:r>
              <a:rPr dirty="0"/>
              <a:t>2.</a:t>
            </a:r>
          </a:p>
          <a:p>
            <a:pPr>
              <a:defRPr sz="1500"/>
            </a:pPr>
            <a:r>
              <a:rPr dirty="0"/>
              <a:t>Or we can just have an  encryption stub, which can be AES, RC4, or the easier XOR :)</a:t>
            </a:r>
            <a:endParaRPr lang="nb-NO" dirty="0"/>
          </a:p>
          <a:p>
            <a:pPr>
              <a:defRPr sz="1500"/>
            </a:pPr>
            <a:r>
              <a:rPr lang="nb-NO" dirty="0"/>
              <a:t>XOR has a </a:t>
            </a:r>
            <a:r>
              <a:rPr lang="nb-NO" dirty="0" err="1"/>
              <a:t>nice</a:t>
            </a:r>
            <a:r>
              <a:rPr lang="nb-NO" dirty="0"/>
              <a:t> </a:t>
            </a:r>
            <a:r>
              <a:rPr lang="nb-NO" dirty="0" err="1"/>
              <a:t>symmetrical</a:t>
            </a:r>
            <a:r>
              <a:rPr lang="nb-NO" dirty="0"/>
              <a:t> </a:t>
            </a:r>
            <a:r>
              <a:rPr lang="nb-NO" dirty="0" err="1"/>
              <a:t>feature</a:t>
            </a:r>
            <a:r>
              <a:rPr lang="nb-NO" dirty="0"/>
              <a:t>: data </a:t>
            </a:r>
            <a:r>
              <a:rPr lang="nb-NO" dirty="0" err="1"/>
              <a:t>that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encoded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i.e. 0xAA ,it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decoded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value</a:t>
            </a:r>
            <a:r>
              <a:rPr lang="nb-NO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are code caves?</a:t>
            </a:r>
            <a:endParaRPr lang="en-US" dirty="0"/>
          </a:p>
          <a:p>
            <a:endParaRPr dirty="0"/>
          </a:p>
          <a:p>
            <a:r>
              <a:rPr dirty="0"/>
              <a:t>One of them must be of at least 343 bytes, enough to contain shellcode size</a:t>
            </a:r>
            <a:endParaRPr lang="nb-NO" dirty="0"/>
          </a:p>
          <a:p>
            <a:endParaRPr lang="nb-NO" dirty="0"/>
          </a:p>
          <a:p>
            <a:r>
              <a:rPr lang="nb-NO" dirty="0"/>
              <a:t>The first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cave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 is </a:t>
            </a:r>
            <a:r>
              <a:rPr lang="nb-NO" dirty="0" err="1"/>
              <a:t>big</a:t>
            </a:r>
            <a:r>
              <a:rPr lang="nb-NO" dirty="0"/>
              <a:t> </a:t>
            </a:r>
            <a:r>
              <a:rPr lang="nb-NO" dirty="0" err="1"/>
              <a:t>enough</a:t>
            </a:r>
            <a:r>
              <a:rPr lang="nb-NO" dirty="0"/>
              <a:t> to </a:t>
            </a:r>
            <a:r>
              <a:rPr lang="nb-NO" dirty="0" err="1"/>
              <a:t>fit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shellcode and </a:t>
            </a:r>
            <a:r>
              <a:rPr lang="nb-NO" dirty="0" err="1"/>
              <a:t>xor</a:t>
            </a:r>
            <a:r>
              <a:rPr lang="nb-NO" dirty="0"/>
              <a:t> </a:t>
            </a:r>
            <a:r>
              <a:rPr lang="nb-NO" dirty="0" err="1"/>
              <a:t>stub</a:t>
            </a:r>
            <a:r>
              <a:rPr lang="nb-NO" dirty="0"/>
              <a:t>.</a:t>
            </a:r>
            <a:endParaRPr lang="en-US" dirty="0"/>
          </a:p>
          <a:p>
            <a:endParaRPr lang="nb-NO" dirty="0"/>
          </a:p>
          <a:p>
            <a:endParaRPr lang="nb-NO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can generate the shellcode via our old friend </a:t>
            </a:r>
            <a:r>
              <a:rPr lang="en-US" dirty="0" err="1"/>
              <a:t>msfvenom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generated code is a reverse shell which will connect back to our attacking machine.</a:t>
            </a:r>
          </a:p>
          <a:p>
            <a:endParaRPr lang="en-US" dirty="0"/>
          </a:p>
          <a:p>
            <a:r>
              <a:rPr lang="en-US" dirty="0"/>
              <a:t>We can paste this in the code cave.</a:t>
            </a:r>
          </a:p>
          <a:p>
            <a:endParaRPr lang="en-US" dirty="0"/>
          </a:p>
          <a:p>
            <a:r>
              <a:rPr dirty="0"/>
              <a:t>Mind to save/restore registers and align the stack at the end of it, so we can </a:t>
            </a:r>
            <a:r>
              <a:rPr lang="nb-NO" dirty="0" err="1"/>
              <a:t>revert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original </a:t>
            </a:r>
            <a:r>
              <a:rPr lang="nb-NO" dirty="0" err="1"/>
              <a:t>process</a:t>
            </a:r>
            <a:r>
              <a:rPr lang="nb-NO" dirty="0"/>
              <a:t> to </a:t>
            </a:r>
            <a:r>
              <a:rPr lang="nb-NO" dirty="0" err="1"/>
              <a:t>its</a:t>
            </a:r>
            <a:r>
              <a:rPr dirty="0"/>
              <a:t> previous state.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This is going to be placed right after the shellcode, since we have enough space.</a:t>
            </a:r>
          </a:p>
          <a:p>
            <a:r>
              <a:rPr lang="en-US" dirty="0"/>
              <a:t>This is where the hijacked program execution will land first.</a:t>
            </a:r>
          </a:p>
          <a:p>
            <a:endParaRPr lang="en-US" dirty="0"/>
          </a:p>
          <a:p>
            <a:r>
              <a:rPr dirty="0"/>
              <a:t>Will take care of encoding (beforehand) and decoding at runtime.</a:t>
            </a:r>
          </a:p>
          <a:p>
            <a:r>
              <a:rPr dirty="0"/>
              <a:t>Once we have copied the stub at CC2 location, we can give it a run, so it will encode the shellcode.</a:t>
            </a:r>
          </a:p>
          <a:p>
            <a:r>
              <a:rPr dirty="0"/>
              <a:t>Once encoded we can save the file, ready for </a:t>
            </a:r>
            <a:r>
              <a:rPr lang="en-US" dirty="0"/>
              <a:t>malicious u</a:t>
            </a:r>
            <a:r>
              <a:rPr dirty="0"/>
              <a:t>se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As a last bit, we have to think about how to force the original program execution into our </a:t>
            </a:r>
            <a:r>
              <a:rPr lang="en-US" dirty="0" err="1"/>
              <a:t>malicous</a:t>
            </a:r>
            <a:r>
              <a:rPr lang="en-US" dirty="0"/>
              <a:t> payload.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dirty="0"/>
              <a:t>o the program will handover execution to our stub decoder + shellcode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6800"/>
              </a:lnSpc>
              <a:spcBef>
                <a:spcPts val="0"/>
              </a:spcBef>
              <a:defRPr sz="3733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"/>
          <p:cNvSpPr txBox="1"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Image"/>
          <p:cNvSpPr>
            <a:spLocks noGrp="1"/>
          </p:cNvSpPr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Image"/>
          <p:cNvSpPr>
            <a:spLocks noGrp="1"/>
          </p:cNvSpPr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0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1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2" name="Text"/>
          <p:cNvSpPr txBox="1">
            <a:spLocks noGrp="1"/>
          </p:cNvSpPr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1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2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lnSpc>
                <a:spcPts val="6800"/>
              </a:lnSpc>
              <a:spcBef>
                <a:spcPts val="0"/>
              </a:spcBef>
              <a:buClrTx/>
              <a:buSzTx/>
              <a:buFontTx/>
              <a:buNone/>
              <a:defRPr sz="3733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6800"/>
              </a:lnSpc>
              <a:spcBef>
                <a:spcPts val="0"/>
              </a:spcBef>
              <a:defRPr sz="3733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6800"/>
              </a:lnSpc>
              <a:spcBef>
                <a:spcPts val="0"/>
              </a:spcBef>
              <a:defRPr sz="3733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"/>
          <p:cNvSpPr txBox="1"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>
            <a:spLocks noGrp="1"/>
          </p:cNvSpPr>
          <p:nvPr>
            <p:ph type="pic" sz="half" idx="13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>
                <a:solidFill>
                  <a:srgbClr val="A6AAA9"/>
                </a:solidFill>
              </a:defRPr>
            </a:lvl1pPr>
            <a:lvl2pPr>
              <a:buClr>
                <a:schemeClr val="accent1"/>
              </a:buClr>
              <a:buChar char="▸"/>
              <a:defRPr sz="4000">
                <a:solidFill>
                  <a:srgbClr val="A6AAA9"/>
                </a:solidFill>
              </a:defRPr>
            </a:lvl2pPr>
            <a:lvl3pPr>
              <a:buClr>
                <a:schemeClr val="accent1"/>
              </a:buClr>
              <a:buChar char="▸"/>
              <a:defRPr sz="4000">
                <a:solidFill>
                  <a:srgbClr val="A6AAA9"/>
                </a:solidFill>
              </a:defRPr>
            </a:lvl3pPr>
            <a:lvl4pPr>
              <a:buClr>
                <a:schemeClr val="accent1"/>
              </a:buClr>
              <a:buChar char="▸"/>
              <a:defRPr sz="4000">
                <a:solidFill>
                  <a:srgbClr val="A6AAA9"/>
                </a:solidFill>
              </a:defRPr>
            </a:lvl4pPr>
            <a:lvl5pPr>
              <a:buClr>
                <a:schemeClr val="accent1"/>
              </a:buClr>
              <a:buChar char="▸"/>
              <a:defRPr sz="4000">
                <a:solidFill>
                  <a:srgbClr val="A6AA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lnSpc>
                <a:spcPts val="6800"/>
              </a:lnSpc>
              <a:spcBef>
                <a:spcPts val="0"/>
              </a:spcBef>
              <a:defRPr sz="3733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rgbClr val="EB7405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rgbClr val="EB7405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rgbClr val="EB7405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rgbClr val="EB7405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rgbClr val="EB7405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rgbClr val="EB7405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rgbClr val="EB7405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rgbClr val="EB7405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rgbClr val="EB7405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E BAKING LIKE GRANMA DOES"/>
          <p:cNvSpPr txBox="1">
            <a:spLocks noGrp="1"/>
          </p:cNvSpPr>
          <p:nvPr>
            <p:ph type="ctrTitle"/>
          </p:nvPr>
        </p:nvSpPr>
        <p:spPr>
          <a:xfrm>
            <a:off x="762000" y="9042400"/>
            <a:ext cx="23622000" cy="3810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1809">
              <a:defRPr sz="18786">
                <a:solidFill>
                  <a:srgbClr val="EB7405"/>
                </a:solidFill>
              </a:defRPr>
            </a:lvl1pPr>
          </a:lstStyle>
          <a:p>
            <a:r>
              <a:rPr dirty="0"/>
              <a:t>PE BAKING LIKE </a:t>
            </a:r>
            <a:r>
              <a:rPr dirty="0" err="1"/>
              <a:t>GRAN</a:t>
            </a:r>
            <a:r>
              <a:rPr lang="en-US" dirty="0" err="1"/>
              <a:t>dM</a:t>
            </a:r>
            <a:r>
              <a:rPr dirty="0" err="1"/>
              <a:t>A</a:t>
            </a:r>
            <a:r>
              <a:t> </a:t>
            </a:r>
            <a:r>
              <a:rPr lang="en-US"/>
              <a:t>USED TO</a:t>
            </a:r>
            <a:endParaRPr/>
          </a:p>
        </p:txBody>
      </p:sp>
      <p:sp>
        <p:nvSpPr>
          <p:cNvPr id="165" name="MATTEO MALVICA - mnemonic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MATTEO MALVICA - mnemonic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E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B7405"/>
                </a:solidFill>
              </a:defRPr>
            </a:lvl1pPr>
          </a:lstStyle>
          <a:p>
            <a:r>
              <a:rPr lang="en-US"/>
              <a:t>[</a:t>
            </a:r>
            <a:r>
              <a:t>DEMO</a:t>
            </a:r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E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B7405"/>
                </a:solidFill>
              </a:defRPr>
            </a:lvl1pPr>
          </a:lstStyle>
          <a:p>
            <a:r>
              <a:rPr lang="en-US"/>
              <a:t>[0x?]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06615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0" y="5778500"/>
            <a:ext cx="12700000" cy="215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@whoam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dirty="0"/>
              <a:t>@</a:t>
            </a:r>
            <a:r>
              <a:rPr lang="nb-NO" dirty="0" err="1"/>
              <a:t>whoami</a:t>
            </a:r>
            <a:endParaRPr dirty="0"/>
          </a:p>
        </p:txBody>
      </p:sp>
      <p:sp>
        <p:nvSpPr>
          <p:cNvPr id="170" name="Security Consultant @ mnemonic [TRS]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dirty="0"/>
              <a:t>Security Consultant @ mnemonic [TRS]</a:t>
            </a:r>
          </a:p>
          <a:p>
            <a:pPr>
              <a:defRPr sz="4800"/>
            </a:pPr>
            <a:r>
              <a:rPr dirty="0" err="1"/>
              <a:t>pentester</a:t>
            </a:r>
            <a:r>
              <a:rPr dirty="0"/>
              <a:t>/</a:t>
            </a:r>
            <a:r>
              <a:rPr dirty="0" err="1"/>
              <a:t>exploitdev</a:t>
            </a:r>
            <a:endParaRPr dirty="0"/>
          </a:p>
          <a:p>
            <a:pPr>
              <a:defRPr sz="4800"/>
            </a:pPr>
            <a:r>
              <a:rPr dirty="0"/>
              <a:t>OSCP/OSCE/GXPN/CCIE</a:t>
            </a:r>
          </a:p>
          <a:p>
            <a:pPr>
              <a:defRPr sz="4800"/>
            </a:pPr>
            <a:r>
              <a:rPr lang="en-US" dirty="0"/>
              <a:t>d</a:t>
            </a:r>
            <a:r>
              <a:rPr dirty="0"/>
              <a:t>rummer </a:t>
            </a:r>
            <a:endParaRPr lang="en-US" dirty="0"/>
          </a:p>
          <a:p>
            <a:pPr>
              <a:defRPr sz="4800"/>
            </a:pPr>
            <a:r>
              <a:rPr lang="nb-NO" dirty="0"/>
              <a:t>@</a:t>
            </a:r>
            <a:r>
              <a:rPr lang="nb-NO" dirty="0" err="1"/>
              <a:t>matteomalvica</a:t>
            </a:r>
            <a:endParaRPr dirty="0"/>
          </a:p>
        </p:txBody>
      </p:sp>
      <p:pic>
        <p:nvPicPr>
          <p:cNvPr id="171" name="avatar.png" descr="avat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46578" y="2354819"/>
            <a:ext cx="6554877" cy="6554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1C7F8A-FA0B-0F41-846E-09AE75764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25" y="8437921"/>
            <a:ext cx="1506258" cy="150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275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WP_20130609_002+(1).jpg" descr="WP_20130609_002+(1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9095" y="-42170"/>
            <a:ext cx="13525810" cy="13045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IPE’s INGREDIENTS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0"/>
              </a:spcBef>
              <a:defRPr sz="7221"/>
            </a:lvl1pPr>
          </a:lstStyle>
          <a:p>
            <a:r>
              <a:rPr dirty="0"/>
              <a:t>RECIPE’s INGREDIENTS</a:t>
            </a:r>
          </a:p>
        </p:txBody>
      </p:sp>
      <p:sp>
        <p:nvSpPr>
          <p:cNvPr id="178" name="Code Caves"/>
          <p:cNvSpPr txBox="1"/>
          <p:nvPr/>
        </p:nvSpPr>
        <p:spPr>
          <a:xfrm>
            <a:off x="3858229" y="6872658"/>
            <a:ext cx="347746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Code Caves</a:t>
            </a:r>
          </a:p>
        </p:txBody>
      </p:sp>
      <p:sp>
        <p:nvSpPr>
          <p:cNvPr id="179" name="XOR encoder"/>
          <p:cNvSpPr txBox="1"/>
          <p:nvPr/>
        </p:nvSpPr>
        <p:spPr>
          <a:xfrm>
            <a:off x="3653404" y="5193831"/>
            <a:ext cx="388711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XOR encoder</a:t>
            </a:r>
          </a:p>
        </p:txBody>
      </p:sp>
      <p:sp>
        <p:nvSpPr>
          <p:cNvPr id="180" name="Shellcode"/>
          <p:cNvSpPr txBox="1"/>
          <p:nvPr/>
        </p:nvSpPr>
        <p:spPr>
          <a:xfrm>
            <a:off x="4363246" y="8971909"/>
            <a:ext cx="289285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Shellcode</a:t>
            </a:r>
          </a:p>
        </p:txBody>
      </p:sp>
      <p:sp>
        <p:nvSpPr>
          <p:cNvPr id="181" name="A popular binary"/>
          <p:cNvSpPr txBox="1"/>
          <p:nvPr/>
        </p:nvSpPr>
        <p:spPr>
          <a:xfrm>
            <a:off x="2446663" y="3494966"/>
            <a:ext cx="480944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A popular binary</a:t>
            </a:r>
          </a:p>
        </p:txBody>
      </p:sp>
      <p:pic>
        <p:nvPicPr>
          <p:cNvPr id="182" name="Putty-Icon.jpg" descr="Putty-Ic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6974" y="3093251"/>
            <a:ext cx="1435348" cy="143534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ooth"/>
          <p:cNvSpPr/>
          <p:nvPr/>
        </p:nvSpPr>
        <p:spPr>
          <a:xfrm>
            <a:off x="8458110" y="6798863"/>
            <a:ext cx="1112256" cy="1395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75" extrusionOk="0">
                <a:moveTo>
                  <a:pt x="2746" y="1"/>
                </a:moveTo>
                <a:cubicBezTo>
                  <a:pt x="1292" y="15"/>
                  <a:pt x="0" y="992"/>
                  <a:pt x="0" y="2114"/>
                </a:cubicBezTo>
                <a:cubicBezTo>
                  <a:pt x="0" y="8294"/>
                  <a:pt x="2312" y="6210"/>
                  <a:pt x="2312" y="11416"/>
                </a:cubicBezTo>
                <a:cubicBezTo>
                  <a:pt x="2312" y="13339"/>
                  <a:pt x="2963" y="16630"/>
                  <a:pt x="4378" y="18745"/>
                </a:cubicBezTo>
                <a:cubicBezTo>
                  <a:pt x="5913" y="21042"/>
                  <a:pt x="8281" y="21483"/>
                  <a:pt x="8281" y="18277"/>
                </a:cubicBezTo>
                <a:cubicBezTo>
                  <a:pt x="8281" y="15123"/>
                  <a:pt x="8274" y="11196"/>
                  <a:pt x="10800" y="11243"/>
                </a:cubicBezTo>
                <a:cubicBezTo>
                  <a:pt x="13326" y="11196"/>
                  <a:pt x="13319" y="15123"/>
                  <a:pt x="13319" y="18277"/>
                </a:cubicBezTo>
                <a:cubicBezTo>
                  <a:pt x="13319" y="21483"/>
                  <a:pt x="15687" y="21042"/>
                  <a:pt x="17222" y="18745"/>
                </a:cubicBezTo>
                <a:cubicBezTo>
                  <a:pt x="18637" y="16630"/>
                  <a:pt x="19286" y="13339"/>
                  <a:pt x="19286" y="11416"/>
                </a:cubicBezTo>
                <a:cubicBezTo>
                  <a:pt x="19286" y="6210"/>
                  <a:pt x="21600" y="8294"/>
                  <a:pt x="21600" y="2114"/>
                </a:cubicBezTo>
                <a:cubicBezTo>
                  <a:pt x="21600" y="918"/>
                  <a:pt x="20130" y="-117"/>
                  <a:pt x="18562" y="11"/>
                </a:cubicBezTo>
                <a:cubicBezTo>
                  <a:pt x="12116" y="537"/>
                  <a:pt x="9036" y="495"/>
                  <a:pt x="3038" y="11"/>
                </a:cubicBezTo>
                <a:cubicBezTo>
                  <a:pt x="2940" y="3"/>
                  <a:pt x="2842" y="0"/>
                  <a:pt x="2746" y="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dirty="0"/>
          </a:p>
        </p:txBody>
      </p:sp>
      <p:sp>
        <p:nvSpPr>
          <p:cNvPr id="184" name="Beaker"/>
          <p:cNvSpPr/>
          <p:nvPr/>
        </p:nvSpPr>
        <p:spPr>
          <a:xfrm>
            <a:off x="8430557" y="4937823"/>
            <a:ext cx="1008182" cy="1451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600" extrusionOk="0">
                <a:moveTo>
                  <a:pt x="7609" y="0"/>
                </a:moveTo>
                <a:cubicBezTo>
                  <a:pt x="7178" y="0"/>
                  <a:pt x="6826" y="248"/>
                  <a:pt x="6826" y="552"/>
                </a:cubicBezTo>
                <a:cubicBezTo>
                  <a:pt x="6826" y="856"/>
                  <a:pt x="7178" y="1104"/>
                  <a:pt x="7609" y="1104"/>
                </a:cubicBezTo>
                <a:lnTo>
                  <a:pt x="7978" y="1104"/>
                </a:lnTo>
                <a:lnTo>
                  <a:pt x="7978" y="5587"/>
                </a:lnTo>
                <a:lnTo>
                  <a:pt x="53" y="20785"/>
                </a:lnTo>
                <a:cubicBezTo>
                  <a:pt x="-153" y="21181"/>
                  <a:pt x="264" y="21600"/>
                  <a:pt x="863" y="21600"/>
                </a:cubicBezTo>
                <a:lnTo>
                  <a:pt x="20433" y="21600"/>
                </a:lnTo>
                <a:cubicBezTo>
                  <a:pt x="21032" y="21600"/>
                  <a:pt x="21447" y="21181"/>
                  <a:pt x="21241" y="20785"/>
                </a:cubicBezTo>
                <a:lnTo>
                  <a:pt x="13318" y="5587"/>
                </a:lnTo>
                <a:lnTo>
                  <a:pt x="13318" y="1104"/>
                </a:lnTo>
                <a:lnTo>
                  <a:pt x="13687" y="1104"/>
                </a:lnTo>
                <a:cubicBezTo>
                  <a:pt x="14119" y="1104"/>
                  <a:pt x="14470" y="856"/>
                  <a:pt x="14470" y="552"/>
                </a:cubicBezTo>
                <a:cubicBezTo>
                  <a:pt x="14470" y="248"/>
                  <a:pt x="14119" y="0"/>
                  <a:pt x="13687" y="0"/>
                </a:cubicBezTo>
                <a:lnTo>
                  <a:pt x="7609" y="0"/>
                </a:lnTo>
                <a:close/>
                <a:moveTo>
                  <a:pt x="9109" y="7347"/>
                </a:moveTo>
                <a:lnTo>
                  <a:pt x="12202" y="7347"/>
                </a:lnTo>
                <a:lnTo>
                  <a:pt x="12202" y="7725"/>
                </a:lnTo>
                <a:lnTo>
                  <a:pt x="9109" y="7725"/>
                </a:lnTo>
                <a:lnTo>
                  <a:pt x="9109" y="7347"/>
                </a:lnTo>
                <a:close/>
                <a:moveTo>
                  <a:pt x="10498" y="8383"/>
                </a:moveTo>
                <a:lnTo>
                  <a:pt x="12199" y="8383"/>
                </a:lnTo>
                <a:lnTo>
                  <a:pt x="12199" y="8761"/>
                </a:lnTo>
                <a:lnTo>
                  <a:pt x="10498" y="8761"/>
                </a:lnTo>
                <a:lnTo>
                  <a:pt x="10498" y="8383"/>
                </a:lnTo>
                <a:close/>
                <a:moveTo>
                  <a:pt x="10498" y="9420"/>
                </a:moveTo>
                <a:lnTo>
                  <a:pt x="12199" y="9420"/>
                </a:lnTo>
                <a:lnTo>
                  <a:pt x="12199" y="9798"/>
                </a:lnTo>
                <a:lnTo>
                  <a:pt x="10498" y="9798"/>
                </a:lnTo>
                <a:lnTo>
                  <a:pt x="10498" y="9420"/>
                </a:lnTo>
                <a:close/>
                <a:moveTo>
                  <a:pt x="10496" y="10457"/>
                </a:moveTo>
                <a:lnTo>
                  <a:pt x="12197" y="10457"/>
                </a:lnTo>
                <a:lnTo>
                  <a:pt x="12197" y="10834"/>
                </a:lnTo>
                <a:lnTo>
                  <a:pt x="10496" y="10834"/>
                </a:lnTo>
                <a:lnTo>
                  <a:pt x="10496" y="10457"/>
                </a:lnTo>
                <a:close/>
                <a:moveTo>
                  <a:pt x="9104" y="11494"/>
                </a:moveTo>
                <a:lnTo>
                  <a:pt x="12197" y="11494"/>
                </a:lnTo>
                <a:lnTo>
                  <a:pt x="12197" y="11870"/>
                </a:lnTo>
                <a:lnTo>
                  <a:pt x="9104" y="11870"/>
                </a:lnTo>
                <a:lnTo>
                  <a:pt x="9104" y="11494"/>
                </a:lnTo>
                <a:close/>
                <a:moveTo>
                  <a:pt x="10494" y="12530"/>
                </a:moveTo>
                <a:lnTo>
                  <a:pt x="12195" y="12530"/>
                </a:lnTo>
                <a:lnTo>
                  <a:pt x="12195" y="12906"/>
                </a:lnTo>
                <a:lnTo>
                  <a:pt x="10494" y="12906"/>
                </a:lnTo>
                <a:lnTo>
                  <a:pt x="10494" y="12530"/>
                </a:lnTo>
                <a:close/>
                <a:moveTo>
                  <a:pt x="10494" y="13566"/>
                </a:moveTo>
                <a:lnTo>
                  <a:pt x="12195" y="13566"/>
                </a:lnTo>
                <a:lnTo>
                  <a:pt x="12195" y="13944"/>
                </a:lnTo>
                <a:lnTo>
                  <a:pt x="10494" y="13944"/>
                </a:lnTo>
                <a:lnTo>
                  <a:pt x="10494" y="13566"/>
                </a:lnTo>
                <a:close/>
                <a:moveTo>
                  <a:pt x="10491" y="14602"/>
                </a:moveTo>
                <a:lnTo>
                  <a:pt x="12195" y="14602"/>
                </a:lnTo>
                <a:lnTo>
                  <a:pt x="12192" y="14980"/>
                </a:lnTo>
                <a:lnTo>
                  <a:pt x="10491" y="14980"/>
                </a:lnTo>
                <a:lnTo>
                  <a:pt x="10491" y="14602"/>
                </a:lnTo>
                <a:close/>
                <a:moveTo>
                  <a:pt x="9099" y="15638"/>
                </a:moveTo>
                <a:lnTo>
                  <a:pt x="12192" y="15638"/>
                </a:lnTo>
                <a:lnTo>
                  <a:pt x="12192" y="16016"/>
                </a:lnTo>
                <a:lnTo>
                  <a:pt x="9099" y="16016"/>
                </a:lnTo>
                <a:lnTo>
                  <a:pt x="9099" y="15638"/>
                </a:lnTo>
                <a:close/>
                <a:moveTo>
                  <a:pt x="10489" y="16674"/>
                </a:moveTo>
                <a:lnTo>
                  <a:pt x="12192" y="16674"/>
                </a:lnTo>
                <a:lnTo>
                  <a:pt x="12190" y="17052"/>
                </a:lnTo>
                <a:lnTo>
                  <a:pt x="10489" y="17052"/>
                </a:lnTo>
                <a:lnTo>
                  <a:pt x="10489" y="16674"/>
                </a:lnTo>
                <a:close/>
                <a:moveTo>
                  <a:pt x="10489" y="17710"/>
                </a:moveTo>
                <a:lnTo>
                  <a:pt x="12190" y="17710"/>
                </a:lnTo>
                <a:lnTo>
                  <a:pt x="12190" y="18088"/>
                </a:lnTo>
                <a:lnTo>
                  <a:pt x="10489" y="18088"/>
                </a:lnTo>
                <a:lnTo>
                  <a:pt x="10489" y="17710"/>
                </a:lnTo>
                <a:close/>
                <a:moveTo>
                  <a:pt x="10489" y="18746"/>
                </a:moveTo>
                <a:lnTo>
                  <a:pt x="12190" y="18746"/>
                </a:lnTo>
                <a:lnTo>
                  <a:pt x="12187" y="19124"/>
                </a:lnTo>
                <a:lnTo>
                  <a:pt x="10486" y="19124"/>
                </a:lnTo>
                <a:lnTo>
                  <a:pt x="10489" y="18746"/>
                </a:lnTo>
                <a:close/>
                <a:moveTo>
                  <a:pt x="9095" y="19783"/>
                </a:moveTo>
                <a:lnTo>
                  <a:pt x="12187" y="19783"/>
                </a:lnTo>
                <a:lnTo>
                  <a:pt x="12187" y="20161"/>
                </a:lnTo>
                <a:lnTo>
                  <a:pt x="9095" y="20161"/>
                </a:lnTo>
                <a:lnTo>
                  <a:pt x="9095" y="1978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dirty="0"/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47225" y="8423735"/>
            <a:ext cx="1574845" cy="203614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Execution Hijacking"/>
          <p:cNvSpPr txBox="1"/>
          <p:nvPr/>
        </p:nvSpPr>
        <p:spPr>
          <a:xfrm>
            <a:off x="2031221" y="10793295"/>
            <a:ext cx="564032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Execution Hijacking</a:t>
            </a:r>
          </a:p>
        </p:txBody>
      </p:sp>
      <p:pic>
        <p:nvPicPr>
          <p:cNvPr id="187" name="Picture 38" descr="Picture 3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47225" y="10464837"/>
            <a:ext cx="1574845" cy="1596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BINARY OBFUSCATION - SOME OP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dirty="0"/>
              <a:t>BINARY OBFUSCATION - SOME OPTIONS</a:t>
            </a:r>
          </a:p>
        </p:txBody>
      </p:sp>
      <p:sp>
        <p:nvSpPr>
          <p:cNvPr id="192" name="POLYMORPHISM…"/>
          <p:cNvSpPr txBox="1">
            <a:spLocks noGrp="1"/>
          </p:cNvSpPr>
          <p:nvPr>
            <p:ph type="body" sz="quarter" idx="1"/>
          </p:nvPr>
        </p:nvSpPr>
        <p:spPr>
          <a:xfrm>
            <a:off x="762000" y="5329699"/>
            <a:ext cx="11811000" cy="3056602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dirty="0"/>
              <a:t>POLYMORPHISM </a:t>
            </a:r>
          </a:p>
          <a:p>
            <a:pPr>
              <a:defRPr sz="4800"/>
            </a:pPr>
            <a:r>
              <a:rPr dirty="0"/>
              <a:t>PAYLOAD ENCRYPTION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DE CA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CODE CAVES</a:t>
            </a:r>
          </a:p>
        </p:txBody>
      </p:sp>
      <p:sp>
        <p:nvSpPr>
          <p:cNvPr id="199" name="X1 FOR THE SHELLCODE [CC1]…"/>
          <p:cNvSpPr txBox="1">
            <a:spLocks noGrp="1"/>
          </p:cNvSpPr>
          <p:nvPr>
            <p:ph type="body" sz="quarter" idx="1"/>
          </p:nvPr>
        </p:nvSpPr>
        <p:spPr>
          <a:xfrm>
            <a:off x="762000" y="5329699"/>
            <a:ext cx="11811000" cy="3056602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 FOR THE SHELLCODE [CC1]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  <a:p>
            <a:pPr>
              <a:defRPr sz="4800"/>
            </a:pPr>
            <a:r>
              <a:t>ENCODER/DECODER [CC2]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200" name="Screenshot 2019-02-14 at 11.58.44.png" descr="Screenshot 2019-02-14 at 11.58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80293" y="673496"/>
            <a:ext cx="12770475" cy="12369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C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CC 1 </a:t>
            </a:r>
          </a:p>
        </p:txBody>
      </p:sp>
      <p:sp>
        <p:nvSpPr>
          <p:cNvPr id="205" name="SHELLCODE CODE CAVE"/>
          <p:cNvSpPr txBox="1">
            <a:spLocks noGrp="1"/>
          </p:cNvSpPr>
          <p:nvPr>
            <p:ph type="body" sz="quarter" idx="1"/>
          </p:nvPr>
        </p:nvSpPr>
        <p:spPr>
          <a:xfrm>
            <a:off x="762000" y="5329699"/>
            <a:ext cx="11811000" cy="305660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SHELLCODE CODE CAVE</a:t>
            </a:r>
          </a:p>
        </p:txBody>
      </p:sp>
      <p:pic>
        <p:nvPicPr>
          <p:cNvPr id="206" name="Screenshot 2019-02-14 at 11.59.04.png" descr="Screenshot 2019-02-14 at 11.59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3916" y="6979511"/>
            <a:ext cx="21743963" cy="6421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C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CC 2</a:t>
            </a:r>
          </a:p>
        </p:txBody>
      </p:sp>
      <p:sp>
        <p:nvSpPr>
          <p:cNvPr id="211" name="XOR STUB (only 50 bytes big)"/>
          <p:cNvSpPr txBox="1">
            <a:spLocks noGrp="1"/>
          </p:cNvSpPr>
          <p:nvPr>
            <p:ph type="body" sz="quarter" idx="1"/>
          </p:nvPr>
        </p:nvSpPr>
        <p:spPr>
          <a:xfrm>
            <a:off x="762000" y="5329699"/>
            <a:ext cx="11811000" cy="305660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XOR STUB (only 50 bytes </a:t>
            </a:r>
            <a:r>
              <a:rPr lang="it-IT"/>
              <a:t>long</a:t>
            </a:r>
            <a:r>
              <a:t>)</a:t>
            </a:r>
          </a:p>
        </p:txBody>
      </p:sp>
      <p:sp>
        <p:nvSpPr>
          <p:cNvPr id="212" name="MOV EAX, 00445CDE           Place the starting address of shellcode to EAX.…"/>
          <p:cNvSpPr txBox="1"/>
          <p:nvPr/>
        </p:nvSpPr>
        <p:spPr>
          <a:xfrm>
            <a:off x="1328449" y="6341073"/>
            <a:ext cx="21727102" cy="5756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457200">
              <a:lnSpc>
                <a:spcPts val="7500"/>
              </a:lnSpc>
              <a:spcBef>
                <a:spcPts val="0"/>
              </a:spcBef>
              <a:defRPr sz="4333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rPr>
              <a:t>MOV EAX, 00445CDE  </a:t>
            </a:r>
            <a:r>
              <a:rPr>
                <a:solidFill>
                  <a:srgbClr val="FFFFFF"/>
                </a:solidFill>
              </a:rPr>
              <a:t>         </a:t>
            </a:r>
            <a:r>
              <a:t>Place the starting address of shellcode to EAX.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just" defTabSz="457200">
              <a:lnSpc>
                <a:spcPts val="7500"/>
              </a:lnSpc>
              <a:spcBef>
                <a:spcPts val="0"/>
              </a:spcBef>
              <a:defRPr sz="4333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FFFFFF"/>
                </a:solidFill>
              </a:rPr>
              <a:t>XOR BYTE PTR DS:[EAX],0E     </a:t>
            </a:r>
            <a:r>
              <a:t> Exclusive OR the contents of EAX with key 0</a:t>
            </a:r>
            <a:r>
              <a:rPr lang="en-US"/>
              <a:t>E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just" defTabSz="457200">
              <a:lnSpc>
                <a:spcPts val="7500"/>
              </a:lnSpc>
              <a:spcBef>
                <a:spcPts val="0"/>
              </a:spcBef>
              <a:defRPr sz="4333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FFFFFF"/>
                </a:solidFill>
              </a:rPr>
              <a:t>INC EAX                          </a:t>
            </a:r>
            <a:r>
              <a:t>         Increase EAX to move to next addresses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just" defTabSz="457200">
              <a:lnSpc>
                <a:spcPts val="7500"/>
              </a:lnSpc>
              <a:spcBef>
                <a:spcPts val="0"/>
              </a:spcBef>
              <a:defRPr sz="4333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FFFFFF"/>
                </a:solidFill>
              </a:rPr>
              <a:t>CMP EAX, 00445e36               </a:t>
            </a:r>
            <a:r>
              <a:t>Compare EAX with the ending address of shellcode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just" defTabSz="457200">
              <a:lnSpc>
                <a:spcPts val="7500"/>
              </a:lnSpc>
              <a:spcBef>
                <a:spcPts val="0"/>
              </a:spcBef>
              <a:defRPr sz="4333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FFFFFF"/>
                </a:solidFill>
              </a:rPr>
              <a:t>JLE SHORT 00479733               </a:t>
            </a:r>
            <a:r>
              <a:t>If they are not equal, take a short jump back to XOR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lvl="1" algn="just" defTabSz="457200">
              <a:lnSpc>
                <a:spcPts val="7500"/>
              </a:lnSpc>
              <a:spcBef>
                <a:spcPts val="0"/>
              </a:spcBef>
              <a:defRPr sz="4333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FFFFFF"/>
                </a:solidFill>
              </a:rPr>
              <a:t>JMP 00445CDE                        </a:t>
            </a:r>
            <a:r>
              <a:t>if they are equal jump to shellcode start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AY HI TO JACK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dirty="0"/>
              <a:t>SAY HI TO JACK!</a:t>
            </a:r>
          </a:p>
        </p:txBody>
      </p:sp>
      <p:sp>
        <p:nvSpPr>
          <p:cNvPr id="217" name="Where is best to hijack program execution?"/>
          <p:cNvSpPr txBox="1">
            <a:spLocks noGrp="1"/>
          </p:cNvSpPr>
          <p:nvPr>
            <p:ph type="body" sz="quarter" idx="1"/>
          </p:nvPr>
        </p:nvSpPr>
        <p:spPr>
          <a:xfrm>
            <a:off x="762000" y="5329699"/>
            <a:ext cx="16697491" cy="305660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dirty="0"/>
              <a:t>Where is best to hijack program execution?</a:t>
            </a:r>
          </a:p>
        </p:txBody>
      </p:sp>
      <p:sp>
        <p:nvSpPr>
          <p:cNvPr id="218" name="ENTRY POINT                &gt;    most AVs will detect it…"/>
          <p:cNvSpPr txBox="1"/>
          <p:nvPr/>
        </p:nvSpPr>
        <p:spPr>
          <a:xfrm>
            <a:off x="1041643" y="7275001"/>
            <a:ext cx="19790177" cy="4365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5" algn="l" defTabSz="457200">
              <a:lnSpc>
                <a:spcPts val="8500"/>
              </a:lnSpc>
              <a:spcBef>
                <a:spcPts val="0"/>
              </a:spcBef>
              <a:defRPr sz="4566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/>
              <a:t>ENTRY POINT               &gt;    most AVs will detect it</a:t>
            </a:r>
            <a:endParaRPr lang="nb-NO" dirty="0"/>
          </a:p>
          <a:p>
            <a:pPr lvl="5" algn="l" defTabSz="457200">
              <a:lnSpc>
                <a:spcPts val="8500"/>
              </a:lnSpc>
              <a:spcBef>
                <a:spcPts val="0"/>
              </a:spcBef>
              <a:defRPr sz="4566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nb-NO"/>
              <a:t>TLS CALLBACKS 			  	&gt;   </a:t>
            </a:r>
            <a:r>
              <a:t> </a:t>
            </a:r>
            <a:r>
              <a:rPr lang="nb-NO"/>
              <a:t>Stealthier?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8500"/>
              </a:lnSpc>
              <a:spcBef>
                <a:spcPts val="0"/>
              </a:spcBef>
              <a:defRPr sz="4566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USER </a:t>
            </a:r>
            <a:r>
              <a:rPr dirty="0"/>
              <a:t>INTERACTION     &gt;    Stealthier</a:t>
            </a:r>
            <a:r>
              <a:rPr lang="nb-NO" dirty="0"/>
              <a:t>?</a:t>
            </a:r>
          </a:p>
          <a:p>
            <a:pPr algn="l" defTabSz="457200">
              <a:lnSpc>
                <a:spcPts val="8500"/>
              </a:lnSpc>
              <a:spcBef>
                <a:spcPts val="0"/>
              </a:spcBef>
              <a:defRPr sz="4566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nb-NO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70843" y="210671"/>
            <a:ext cx="8785359" cy="13294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A6AAA9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A6AAA9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A6AAA9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598</Words>
  <Application>Microsoft Macintosh PowerPoint</Application>
  <PresentationFormat>Custom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Andale Mono</vt:lpstr>
      <vt:lpstr>Avenir Next</vt:lpstr>
      <vt:lpstr>Avenir Next Medium</vt:lpstr>
      <vt:lpstr>Century Gothic</vt:lpstr>
      <vt:lpstr>DIN Alternate</vt:lpstr>
      <vt:lpstr>DIN Condensed</vt:lpstr>
      <vt:lpstr>Helvetica Neue</vt:lpstr>
      <vt:lpstr>Times</vt:lpstr>
      <vt:lpstr>New_Template7</vt:lpstr>
      <vt:lpstr>PE BAKING LIKE GRANdMA USED TO</vt:lpstr>
      <vt:lpstr>@whoami</vt:lpstr>
      <vt:lpstr>PowerPoint Presentation</vt:lpstr>
      <vt:lpstr>RECIPE’s INGREDIENTS</vt:lpstr>
      <vt:lpstr>BINARY OBFUSCATION - SOME OPTIONS</vt:lpstr>
      <vt:lpstr>CODE CAVES</vt:lpstr>
      <vt:lpstr>CC 1 </vt:lpstr>
      <vt:lpstr>CC 2</vt:lpstr>
      <vt:lpstr>SAY HI TO JACK!</vt:lpstr>
      <vt:lpstr>[DEMO]</vt:lpstr>
      <vt:lpstr>[0x?]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 BAKING LIKE GRANdMA DOES </dc:title>
  <cp:lastModifiedBy>Matteo Malvica</cp:lastModifiedBy>
  <cp:revision>73</cp:revision>
  <dcterms:modified xsi:type="dcterms:W3CDTF">2019-02-25T12:58:18Z</dcterms:modified>
</cp:coreProperties>
</file>