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7"/>
  </p:normalViewPr>
  <p:slideViewPr>
    <p:cSldViewPr snapToGrid="0" snapToObjects="1">
      <p:cViewPr>
        <p:scale>
          <a:sx n="147" d="100"/>
          <a:sy n="147" d="100"/>
        </p:scale>
        <p:origin x="64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704775" y="1433750"/>
            <a:ext cx="6075300" cy="1578900"/>
          </a:xfrm>
          <a:prstGeom prst="rect">
            <a:avLst/>
          </a:prstGeom>
        </p:spPr>
        <p:txBody>
          <a:bodyPr wrap="square" lIns="91425" tIns="91425" rIns="91425" bIns="91425" anchor="b" anchorCtr="0">
            <a:noAutofit/>
          </a:bodyPr>
          <a:lstStyle/>
          <a:p>
            <a:pPr lvl="0" rtl="0">
              <a:lnSpc>
                <a:spcPct val="115000"/>
              </a:lnSpc>
              <a:spcBef>
                <a:spcPts val="0"/>
              </a:spcBef>
              <a:buNone/>
            </a:pPr>
            <a:r>
              <a:rPr lang="en" sz="3600">
                <a:solidFill>
                  <a:srgbClr val="FFFFFF"/>
                </a:solidFill>
                <a:latin typeface="Lato"/>
                <a:ea typeface="Lato"/>
                <a:cs typeface="Lato"/>
                <a:sym typeface="Lato"/>
              </a:rPr>
              <a:t>Narrative Visualization  </a:t>
            </a:r>
          </a:p>
          <a:p>
            <a:pPr marL="457200" lvl="0" indent="-457200" rtl="0">
              <a:lnSpc>
                <a:spcPct val="115000"/>
              </a:lnSpc>
              <a:spcBef>
                <a:spcPts val="0"/>
              </a:spcBef>
              <a:buClr>
                <a:srgbClr val="FFFFFF"/>
              </a:buClr>
              <a:buSzPct val="100000"/>
              <a:buFont typeface="Lato"/>
              <a:buChar char="-"/>
            </a:pPr>
            <a:r>
              <a:rPr lang="en" sz="3600">
                <a:solidFill>
                  <a:srgbClr val="FFFFFF"/>
                </a:solidFill>
                <a:latin typeface="Lato"/>
                <a:ea typeface="Lato"/>
                <a:cs typeface="Lato"/>
                <a:sym typeface="Lato"/>
              </a:rPr>
              <a:t>Telling Stories with Data</a:t>
            </a:r>
          </a:p>
        </p:txBody>
      </p:sp>
      <p:sp>
        <p:nvSpPr>
          <p:cNvPr id="55" name="Shape 55"/>
          <p:cNvSpPr txBox="1">
            <a:spLocks noGrp="1"/>
          </p:cNvSpPr>
          <p:nvPr>
            <p:ph type="subTitle" idx="1"/>
          </p:nvPr>
        </p:nvSpPr>
        <p:spPr>
          <a:xfrm>
            <a:off x="5724550" y="3914600"/>
            <a:ext cx="3470700" cy="506100"/>
          </a:xfrm>
          <a:prstGeom prst="rect">
            <a:avLst/>
          </a:prstGeom>
        </p:spPr>
        <p:txBody>
          <a:bodyPr wrap="square" lIns="91425" tIns="91425" rIns="91425" bIns="91425" anchor="t" anchorCtr="0">
            <a:noAutofit/>
          </a:bodyPr>
          <a:lstStyle/>
          <a:p>
            <a:pPr lvl="0">
              <a:spcBef>
                <a:spcPts val="0"/>
              </a:spcBef>
              <a:buNone/>
            </a:pPr>
            <a:r>
              <a:rPr lang="en"/>
              <a:t>Yuan-Yao Chang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01067" y="82008"/>
            <a:ext cx="8520600" cy="572700"/>
          </a:xfrm>
          <a:prstGeom prst="rect">
            <a:avLst/>
          </a:prstGeom>
        </p:spPr>
        <p:txBody>
          <a:bodyPr wrap="square" lIns="91425" tIns="91425" rIns="91425" bIns="91425" anchor="t" anchorCtr="0">
            <a:noAutofit/>
          </a:bodyPr>
          <a:lstStyle/>
          <a:p>
            <a:pPr lvl="0">
              <a:spcBef>
                <a:spcPts val="0"/>
              </a:spcBef>
              <a:buNone/>
            </a:pPr>
            <a:r>
              <a:rPr lang="en" dirty="0"/>
              <a:t>Case 3 </a:t>
            </a:r>
          </a:p>
          <a:p>
            <a:pPr lvl="0">
              <a:spcBef>
                <a:spcPts val="0"/>
              </a:spcBef>
              <a:buNone/>
            </a:pPr>
            <a:r>
              <a:rPr lang="en" dirty="0"/>
              <a:t>	Afghanistan: Behind the Front Line            </a:t>
            </a:r>
            <a:r>
              <a:rPr lang="en-US" dirty="0" smtClean="0"/>
              <a:t/>
            </a:r>
            <a:br>
              <a:rPr lang="en-US" dirty="0" smtClean="0"/>
            </a:br>
            <a:r>
              <a:rPr lang="en" sz="1300" dirty="0" smtClean="0">
                <a:solidFill>
                  <a:srgbClr val="FFFFFF"/>
                </a:solidFill>
                <a:latin typeface="Lato"/>
                <a:ea typeface="Lato"/>
                <a:cs typeface="Lato"/>
                <a:sym typeface="Lato"/>
              </a:rPr>
              <a:t>Financial </a:t>
            </a:r>
            <a:r>
              <a:rPr lang="en" sz="1300" dirty="0">
                <a:solidFill>
                  <a:srgbClr val="FFFFFF"/>
                </a:solidFill>
                <a:latin typeface="Lato"/>
                <a:ea typeface="Lato"/>
                <a:cs typeface="Lato"/>
                <a:sym typeface="Lato"/>
              </a:rPr>
              <a:t>Times.</a:t>
            </a:r>
          </a:p>
        </p:txBody>
      </p:sp>
      <p:sp>
        <p:nvSpPr>
          <p:cNvPr id="116" name="Shape 116"/>
          <p:cNvSpPr txBox="1">
            <a:spLocks noGrp="1"/>
          </p:cNvSpPr>
          <p:nvPr>
            <p:ph type="body" idx="1"/>
          </p:nvPr>
        </p:nvSpPr>
        <p:spPr>
          <a:xfrm>
            <a:off x="0" y="1130279"/>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PRT - Provincial Reconstruction </a:t>
            </a:r>
            <a:r>
              <a:rPr lang="en" dirty="0" smtClean="0"/>
              <a:t>Teams</a:t>
            </a:r>
          </a:p>
          <a:p>
            <a:pPr marL="457200" lvl="0" indent="-228600" rtl="0">
              <a:spcBef>
                <a:spcPts val="0"/>
              </a:spcBef>
            </a:pPr>
            <a:r>
              <a:rPr lang="en" altLang="zh-TW" dirty="0" smtClean="0"/>
              <a:t>P</a:t>
            </a:r>
            <a:r>
              <a:rPr lang="en-US" altLang="zh-TW" dirty="0" err="1" smtClean="0"/>
              <a:t>urpose</a:t>
            </a:r>
            <a:r>
              <a:rPr lang="zh-TW" altLang="en-US" dirty="0" smtClean="0"/>
              <a:t> </a:t>
            </a:r>
            <a:r>
              <a:rPr lang="en-US" altLang="zh-TW" dirty="0" smtClean="0"/>
              <a:t>:</a:t>
            </a:r>
          </a:p>
          <a:p>
            <a:pPr marL="457200" lvl="4" indent="-228600"/>
            <a:r>
              <a:rPr lang="en" dirty="0" smtClean="0"/>
              <a:t>To establish indicators of success</a:t>
            </a:r>
          </a:p>
          <a:p>
            <a:pPr marL="457200" lvl="0" indent="-228600" rtl="0">
              <a:spcBef>
                <a:spcPts val="0"/>
              </a:spcBef>
            </a:pPr>
            <a:r>
              <a:rPr lang="en" dirty="0" smtClean="0"/>
              <a:t>Four </a:t>
            </a:r>
            <a:r>
              <a:rPr lang="en" dirty="0"/>
              <a:t>Tabs</a:t>
            </a:r>
          </a:p>
          <a:p>
            <a:pPr marL="457200" lvl="0" indent="-228600" rtl="0">
              <a:spcBef>
                <a:spcPts val="0"/>
              </a:spcBef>
            </a:pPr>
            <a:r>
              <a:rPr lang="en" dirty="0"/>
              <a:t>Identical Map</a:t>
            </a:r>
          </a:p>
          <a:p>
            <a:pPr marL="457200" lvl="0" indent="-228600" rtl="0">
              <a:spcBef>
                <a:spcPts val="0"/>
              </a:spcBef>
            </a:pPr>
            <a:r>
              <a:rPr lang="en" dirty="0"/>
              <a:t>Different Color (red, blue, green)</a:t>
            </a:r>
          </a:p>
          <a:p>
            <a:pPr marL="457200" lvl="0" indent="-228600" rtl="0">
              <a:spcBef>
                <a:spcPts val="0"/>
              </a:spcBef>
            </a:pPr>
            <a:r>
              <a:rPr lang="en" dirty="0"/>
              <a:t>Semantically Consistent</a:t>
            </a:r>
          </a:p>
          <a:p>
            <a:pPr marL="457200" lvl="0" indent="-228600" rtl="0">
              <a:spcBef>
                <a:spcPts val="0"/>
              </a:spcBef>
            </a:pPr>
            <a:r>
              <a:rPr lang="en" dirty="0" smtClean="0"/>
              <a:t>Nation-Building</a:t>
            </a:r>
            <a:r>
              <a:rPr lang="en-US" dirty="0" smtClean="0"/>
              <a:t>, </a:t>
            </a:r>
            <a:r>
              <a:rPr lang="en" dirty="0" smtClean="0"/>
              <a:t>Security</a:t>
            </a:r>
            <a:r>
              <a:rPr lang="en-US" dirty="0" smtClean="0"/>
              <a:t>, </a:t>
            </a:r>
            <a:r>
              <a:rPr lang="en" dirty="0" smtClean="0"/>
              <a:t>Counter-Narcotics </a:t>
            </a:r>
            <a:r>
              <a:rPr lang="en" dirty="0"/>
              <a:t>(Timeline slider)    </a:t>
            </a:r>
          </a:p>
        </p:txBody>
      </p:sp>
      <p:pic>
        <p:nvPicPr>
          <p:cNvPr id="117" name="Shape 117" descr="ttg20100611393.gif"/>
          <p:cNvPicPr preferRelativeResize="0"/>
          <p:nvPr/>
        </p:nvPicPr>
        <p:blipFill>
          <a:blip r:embed="rId3">
            <a:alphaModFix/>
          </a:blip>
          <a:stretch>
            <a:fillRect/>
          </a:stretch>
        </p:blipFill>
        <p:spPr>
          <a:xfrm>
            <a:off x="4947750" y="1636312"/>
            <a:ext cx="4030775" cy="30273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187573"/>
            <a:ext cx="8520600" cy="572700"/>
          </a:xfrm>
          <a:prstGeom prst="rect">
            <a:avLst/>
          </a:prstGeom>
        </p:spPr>
        <p:txBody>
          <a:bodyPr wrap="square" lIns="91425" tIns="91425" rIns="91425" bIns="91425" anchor="t" anchorCtr="0">
            <a:noAutofit/>
          </a:bodyPr>
          <a:lstStyle/>
          <a:p>
            <a:pPr lvl="0" rtl="0">
              <a:spcBef>
                <a:spcPts val="0"/>
              </a:spcBef>
              <a:buNone/>
            </a:pPr>
            <a:r>
              <a:rPr lang="en" dirty="0"/>
              <a:t>Case 3 </a:t>
            </a:r>
          </a:p>
          <a:p>
            <a:pPr lvl="0" rtl="0">
              <a:spcBef>
                <a:spcPts val="0"/>
              </a:spcBef>
              <a:buNone/>
            </a:pPr>
            <a:r>
              <a:rPr lang="en" dirty="0"/>
              <a:t>	Afghanistan: Behind the Front Line      </a:t>
            </a:r>
            <a:r>
              <a:rPr lang="en" sz="1300" dirty="0" smtClean="0">
                <a:solidFill>
                  <a:srgbClr val="FFFFFF"/>
                </a:solidFill>
                <a:latin typeface="Lato"/>
                <a:ea typeface="Lato"/>
                <a:cs typeface="Lato"/>
                <a:sym typeface="Lato"/>
              </a:rPr>
              <a:t>Financial </a:t>
            </a:r>
            <a:r>
              <a:rPr lang="en" sz="1300" dirty="0">
                <a:solidFill>
                  <a:srgbClr val="FFFFFF"/>
                </a:solidFill>
                <a:latin typeface="Lato"/>
                <a:ea typeface="Lato"/>
                <a:cs typeface="Lato"/>
                <a:sym typeface="Lato"/>
              </a:rPr>
              <a:t>Times.</a:t>
            </a:r>
          </a:p>
        </p:txBody>
      </p:sp>
      <p:sp>
        <p:nvSpPr>
          <p:cNvPr id="123" name="Shape 123"/>
          <p:cNvSpPr txBox="1">
            <a:spLocks noGrp="1"/>
          </p:cNvSpPr>
          <p:nvPr>
            <p:ph type="body" idx="1"/>
          </p:nvPr>
        </p:nvSpPr>
        <p:spPr>
          <a:xfrm>
            <a:off x="311700" y="1247237"/>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Each Tab with </a:t>
            </a:r>
          </a:p>
          <a:p>
            <a:pPr marL="914400" lvl="1" indent="-228600" rtl="0">
              <a:spcBef>
                <a:spcPts val="0"/>
              </a:spcBef>
            </a:pPr>
            <a:r>
              <a:rPr lang="en" dirty="0"/>
              <a:t>NATO countries on the right  </a:t>
            </a:r>
          </a:p>
          <a:p>
            <a:pPr marL="914400" lvl="1" indent="-228600" rtl="0">
              <a:spcBef>
                <a:spcPts val="0"/>
              </a:spcBef>
            </a:pPr>
            <a:r>
              <a:rPr lang="en" dirty="0"/>
              <a:t>Short message and mouse indicator</a:t>
            </a:r>
          </a:p>
          <a:p>
            <a:pPr marL="914400" lvl="1" indent="-228600" rtl="0">
              <a:spcBef>
                <a:spcPts val="0"/>
              </a:spcBef>
            </a:pPr>
            <a:r>
              <a:rPr lang="en" dirty="0"/>
              <a:t>Troops deployed borders red line</a:t>
            </a:r>
          </a:p>
          <a:p>
            <a:pPr marL="914400" lvl="1" indent="-228600" rtl="0">
              <a:spcBef>
                <a:spcPts val="0"/>
              </a:spcBef>
            </a:pPr>
            <a:r>
              <a:rPr lang="en" dirty="0"/>
              <a:t>Paragraph of text</a:t>
            </a:r>
          </a:p>
          <a:p>
            <a:pPr marL="457200" lvl="0" indent="-228600" rtl="0">
              <a:spcBef>
                <a:spcPts val="0"/>
              </a:spcBef>
            </a:pPr>
            <a:r>
              <a:rPr lang="en" dirty="0"/>
              <a:t>Details-on-Demand - PRT info</a:t>
            </a:r>
          </a:p>
          <a:p>
            <a:pPr marL="457200" lvl="0" indent="-228600" rtl="0">
              <a:spcBef>
                <a:spcPts val="0"/>
              </a:spcBef>
            </a:pPr>
            <a:r>
              <a:rPr lang="en" dirty="0"/>
              <a:t>Consistent visual platform</a:t>
            </a:r>
          </a:p>
          <a:p>
            <a:pPr marL="457200" lvl="0" indent="-228600" rtl="0">
              <a:spcBef>
                <a:spcPts val="0"/>
              </a:spcBef>
            </a:pPr>
            <a:r>
              <a:rPr lang="en" dirty="0"/>
              <a:t>Marker of interactivity</a:t>
            </a:r>
          </a:p>
        </p:txBody>
      </p:sp>
      <p:pic>
        <p:nvPicPr>
          <p:cNvPr id="124" name="Shape 124" descr="ttg20100611393.gif"/>
          <p:cNvPicPr preferRelativeResize="0"/>
          <p:nvPr/>
        </p:nvPicPr>
        <p:blipFill>
          <a:blip r:embed="rId3">
            <a:alphaModFix/>
          </a:blip>
          <a:stretch>
            <a:fillRect/>
          </a:stretch>
        </p:blipFill>
        <p:spPr>
          <a:xfrm>
            <a:off x="4947750" y="1636312"/>
            <a:ext cx="4030775" cy="30273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294105"/>
            <a:ext cx="8520600" cy="572700"/>
          </a:xfrm>
          <a:prstGeom prst="rect">
            <a:avLst/>
          </a:prstGeom>
        </p:spPr>
        <p:txBody>
          <a:bodyPr wrap="square" lIns="91425" tIns="91425" rIns="91425" bIns="91425" anchor="t" anchorCtr="0">
            <a:noAutofit/>
          </a:bodyPr>
          <a:lstStyle/>
          <a:p>
            <a:pPr lvl="0" rtl="0">
              <a:spcBef>
                <a:spcPts val="0"/>
              </a:spcBef>
              <a:buNone/>
            </a:pPr>
            <a:r>
              <a:rPr lang="en" dirty="0"/>
              <a:t>Case 3 </a:t>
            </a:r>
          </a:p>
          <a:p>
            <a:pPr lvl="0" rtl="0">
              <a:spcBef>
                <a:spcPts val="0"/>
              </a:spcBef>
              <a:buNone/>
            </a:pPr>
            <a:r>
              <a:rPr lang="en" dirty="0"/>
              <a:t>	Afghanistan: Behind the Front Line     </a:t>
            </a:r>
            <a:r>
              <a:rPr lang="en" dirty="0" smtClean="0"/>
              <a:t> </a:t>
            </a:r>
            <a:r>
              <a:rPr lang="en" sz="1300" dirty="0">
                <a:solidFill>
                  <a:srgbClr val="FFFFFF"/>
                </a:solidFill>
                <a:latin typeface="Lato"/>
                <a:ea typeface="Lato"/>
                <a:cs typeface="Lato"/>
                <a:sym typeface="Lato"/>
              </a:rPr>
              <a:t>Financial Times.</a:t>
            </a:r>
          </a:p>
        </p:txBody>
      </p:sp>
      <p:sp>
        <p:nvSpPr>
          <p:cNvPr id="130" name="Shape 130"/>
          <p:cNvSpPr txBox="1">
            <a:spLocks noGrp="1"/>
          </p:cNvSpPr>
          <p:nvPr>
            <p:ph type="body" idx="1"/>
          </p:nvPr>
        </p:nvSpPr>
        <p:spPr>
          <a:xfrm>
            <a:off x="311700" y="1370753"/>
            <a:ext cx="8520600" cy="3416400"/>
          </a:xfrm>
          <a:prstGeom prst="rect">
            <a:avLst/>
          </a:prstGeom>
        </p:spPr>
        <p:txBody>
          <a:bodyPr wrap="square" lIns="91425" tIns="91425" rIns="91425" bIns="91425" numCol="2" anchor="t" anchorCtr="0">
            <a:noAutofit/>
          </a:bodyPr>
          <a:lstStyle/>
          <a:p>
            <a:pPr marL="457200" lvl="0" indent="-228600" rtl="0">
              <a:lnSpc>
                <a:spcPct val="100000"/>
              </a:lnSpc>
              <a:spcBef>
                <a:spcPts val="0"/>
              </a:spcBef>
            </a:pPr>
            <a:r>
              <a:rPr lang="en" dirty="0" smtClean="0">
                <a:latin typeface="+mn-lt"/>
              </a:rPr>
              <a:t>Improvements:</a:t>
            </a:r>
            <a:endParaRPr lang="en-US" dirty="0" smtClean="0">
              <a:latin typeface="+mn-lt"/>
            </a:endParaRPr>
          </a:p>
          <a:p>
            <a:pPr marL="457200" lvl="0" indent="-228600" rtl="0">
              <a:lnSpc>
                <a:spcPct val="100000"/>
              </a:lnSpc>
              <a:spcBef>
                <a:spcPts val="0"/>
              </a:spcBef>
            </a:pPr>
            <a:r>
              <a:rPr lang="en" dirty="0" smtClean="0">
                <a:latin typeface="+mn-lt"/>
              </a:rPr>
              <a:t>Guide </a:t>
            </a:r>
            <a:r>
              <a:rPr lang="en" dirty="0">
                <a:latin typeface="+mn-lt"/>
              </a:rPr>
              <a:t>to the </a:t>
            </a:r>
            <a:r>
              <a:rPr lang="en" dirty="0" smtClean="0">
                <a:latin typeface="+mn-lt"/>
              </a:rPr>
              <a:t>viewers</a:t>
            </a:r>
            <a:endParaRPr lang="en-US" dirty="0" smtClean="0">
              <a:latin typeface="+mn-lt"/>
            </a:endParaRPr>
          </a:p>
          <a:p>
            <a:pPr marL="457200" lvl="0" indent="-228600" rtl="0">
              <a:lnSpc>
                <a:spcPct val="100000"/>
              </a:lnSpc>
              <a:spcBef>
                <a:spcPts val="0"/>
              </a:spcBef>
            </a:pPr>
            <a:r>
              <a:rPr lang="en" dirty="0" smtClean="0">
                <a:latin typeface="+mn-lt"/>
              </a:rPr>
              <a:t>Questions</a:t>
            </a:r>
            <a:endParaRPr lang="en" dirty="0">
              <a:latin typeface="+mn-lt"/>
            </a:endParaRPr>
          </a:p>
          <a:p>
            <a:pPr marL="914400" lvl="1" indent="-228600" rtl="0">
              <a:lnSpc>
                <a:spcPct val="100000"/>
              </a:lnSpc>
              <a:spcBef>
                <a:spcPts val="0"/>
              </a:spcBef>
            </a:pPr>
            <a:r>
              <a:rPr lang="en" dirty="0">
                <a:latin typeface="+mn-lt"/>
              </a:rPr>
              <a:t>Why does some regions cost more? </a:t>
            </a:r>
          </a:p>
          <a:p>
            <a:pPr marL="914400" lvl="1" indent="-228600" rtl="0">
              <a:lnSpc>
                <a:spcPct val="100000"/>
              </a:lnSpc>
              <a:spcBef>
                <a:spcPts val="0"/>
              </a:spcBef>
            </a:pPr>
            <a:r>
              <a:rPr lang="en" dirty="0">
                <a:latin typeface="+mn-lt"/>
              </a:rPr>
              <a:t>- Annotations</a:t>
            </a:r>
          </a:p>
          <a:p>
            <a:pPr marL="914400" lvl="1" indent="-228600" rtl="0">
              <a:lnSpc>
                <a:spcPct val="100000"/>
              </a:lnSpc>
              <a:spcBef>
                <a:spcPts val="0"/>
              </a:spcBef>
            </a:pPr>
            <a:r>
              <a:rPr lang="en" dirty="0">
                <a:latin typeface="+mn-lt"/>
              </a:rPr>
              <a:t>Which Countries provide the best aid?</a:t>
            </a:r>
          </a:p>
          <a:p>
            <a:pPr marL="914400" lvl="1" indent="-228600" rtl="0">
              <a:lnSpc>
                <a:spcPct val="100000"/>
              </a:lnSpc>
              <a:spcBef>
                <a:spcPts val="0"/>
              </a:spcBef>
            </a:pPr>
            <a:r>
              <a:rPr lang="en" dirty="0">
                <a:latin typeface="+mn-lt"/>
              </a:rPr>
              <a:t>- Comparisons</a:t>
            </a:r>
          </a:p>
          <a:p>
            <a:pPr marL="914400" lvl="1" indent="-228600" rtl="0">
              <a:lnSpc>
                <a:spcPct val="100000"/>
              </a:lnSpc>
              <a:spcBef>
                <a:spcPts val="0"/>
              </a:spcBef>
            </a:pPr>
            <a:r>
              <a:rPr lang="en" dirty="0">
                <a:latin typeface="+mn-lt"/>
              </a:rPr>
              <a:t>What projects exist in a particular region?</a:t>
            </a:r>
          </a:p>
          <a:p>
            <a:pPr marL="914400" lvl="1" indent="-228600" rtl="0">
              <a:lnSpc>
                <a:spcPct val="100000"/>
              </a:lnSpc>
              <a:spcBef>
                <a:spcPts val="0"/>
              </a:spcBef>
            </a:pPr>
            <a:r>
              <a:rPr lang="en" dirty="0">
                <a:latin typeface="+mn-lt"/>
              </a:rPr>
              <a:t>- Region Selection</a:t>
            </a:r>
          </a:p>
          <a:p>
            <a:pPr marL="457200" lvl="0" indent="-228600" rtl="0">
              <a:lnSpc>
                <a:spcPct val="100000"/>
              </a:lnSpc>
              <a:spcBef>
                <a:spcPts val="0"/>
              </a:spcBef>
            </a:pPr>
            <a:r>
              <a:rPr lang="en" dirty="0">
                <a:latin typeface="+mn-lt"/>
              </a:rPr>
              <a:t>Too much info in </a:t>
            </a:r>
            <a:r>
              <a:rPr lang="en-US" altLang="zh-TW" dirty="0" smtClean="0">
                <a:latin typeface="+mn-lt"/>
              </a:rPr>
              <a:t>a</a:t>
            </a:r>
            <a:r>
              <a:rPr lang="zh-TW" altLang="en-US" dirty="0" smtClean="0">
                <a:latin typeface="+mn-lt"/>
              </a:rPr>
              <a:t> </a:t>
            </a:r>
            <a:r>
              <a:rPr lang="en" dirty="0" smtClean="0">
                <a:latin typeface="+mn-lt"/>
              </a:rPr>
              <a:t>paragraph</a:t>
            </a:r>
            <a:endParaRPr lang="en" dirty="0">
              <a:latin typeface="+mn-lt"/>
            </a:endParaRPr>
          </a:p>
          <a:p>
            <a:pPr marL="457200" lvl="0" indent="-228600" rtl="0">
              <a:lnSpc>
                <a:spcPct val="100000"/>
              </a:lnSpc>
              <a:spcBef>
                <a:spcPts val="0"/>
              </a:spcBef>
            </a:pPr>
            <a:r>
              <a:rPr lang="en" dirty="0">
                <a:latin typeface="+mn-lt"/>
              </a:rPr>
              <a:t>Synthesis or Summary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Case 4 </a:t>
            </a:r>
          </a:p>
          <a:p>
            <a:pPr lvl="0">
              <a:spcBef>
                <a:spcPts val="0"/>
              </a:spcBef>
              <a:buNone/>
            </a:pPr>
            <a:r>
              <a:rPr lang="en"/>
              <a:t>	Human Development Trends               </a:t>
            </a:r>
            <a:r>
              <a:rPr lang="en" sz="1300">
                <a:solidFill>
                  <a:srgbClr val="FFFFFF"/>
                </a:solidFill>
                <a:latin typeface="Lato"/>
                <a:ea typeface="Lato"/>
                <a:cs typeface="Lato"/>
                <a:sym typeface="Lato"/>
              </a:rPr>
              <a:t>Gapminder.</a:t>
            </a:r>
          </a:p>
        </p:txBody>
      </p:sp>
      <p:sp>
        <p:nvSpPr>
          <p:cNvPr id="137" name="Shape 137"/>
          <p:cNvSpPr txBox="1">
            <a:spLocks noGrp="1"/>
          </p:cNvSpPr>
          <p:nvPr>
            <p:ph type="body" idx="1"/>
          </p:nvPr>
        </p:nvSpPr>
        <p:spPr>
          <a:xfrm>
            <a:off x="311700" y="1348800"/>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Interactive Slideshow</a:t>
            </a:r>
          </a:p>
          <a:p>
            <a:pPr marL="457200" lvl="0" indent="-228600" rtl="0">
              <a:spcBef>
                <a:spcPts val="0"/>
              </a:spcBef>
            </a:pPr>
            <a:r>
              <a:rPr lang="en" dirty="0"/>
              <a:t>Checklist Structure</a:t>
            </a:r>
          </a:p>
          <a:p>
            <a:pPr marL="914400" lvl="1" indent="-228600" rtl="0">
              <a:spcBef>
                <a:spcPts val="0"/>
              </a:spcBef>
            </a:pPr>
            <a:r>
              <a:rPr lang="en" dirty="0"/>
              <a:t>Grid of Screenshots</a:t>
            </a:r>
          </a:p>
          <a:p>
            <a:pPr marL="457200" lvl="0" indent="-228600" rtl="0">
              <a:spcBef>
                <a:spcPts val="0"/>
              </a:spcBef>
            </a:pPr>
            <a:r>
              <a:rPr lang="en" dirty="0"/>
              <a:t>Progress </a:t>
            </a:r>
            <a:r>
              <a:rPr lang="en" dirty="0" smtClean="0"/>
              <a:t>Bar</a:t>
            </a:r>
            <a:endParaRPr lang="en-US" dirty="0"/>
          </a:p>
          <a:p>
            <a:pPr marL="457200" lvl="0" indent="-228600" rtl="0">
              <a:spcBef>
                <a:spcPts val="0"/>
              </a:spcBef>
            </a:pPr>
            <a:r>
              <a:rPr lang="en-US" altLang="zh-TW" dirty="0" smtClean="0"/>
              <a:t>Language</a:t>
            </a:r>
            <a:r>
              <a:rPr lang="zh-TW" altLang="en-US" dirty="0"/>
              <a:t> </a:t>
            </a:r>
            <a:r>
              <a:rPr lang="en-US" altLang="zh-TW" dirty="0" smtClean="0"/>
              <a:t>selection</a:t>
            </a:r>
            <a:endParaRPr dirty="0"/>
          </a:p>
          <a:p>
            <a:pPr marL="457200" lvl="0" indent="-228600" rtl="0">
              <a:spcBef>
                <a:spcPts val="0"/>
              </a:spcBef>
            </a:pPr>
            <a:r>
              <a:rPr lang="en" dirty="0"/>
              <a:t>Start Button -&gt; forward, back</a:t>
            </a:r>
          </a:p>
          <a:p>
            <a:pPr marL="457200" lvl="0" indent="-228600" rtl="0">
              <a:spcBef>
                <a:spcPts val="0"/>
              </a:spcBef>
            </a:pPr>
            <a:r>
              <a:rPr lang="en" dirty="0"/>
              <a:t>2</a:t>
            </a:r>
            <a:r>
              <a:rPr lang="en" baseline="30000" dirty="0"/>
              <a:t>nd</a:t>
            </a:r>
            <a:r>
              <a:rPr lang="en" dirty="0"/>
              <a:t> Progress Bar</a:t>
            </a:r>
          </a:p>
        </p:txBody>
      </p:sp>
      <p:pic>
        <p:nvPicPr>
          <p:cNvPr id="138" name="Shape 138" descr="Screen Shot 2017-09-10 at 3.27.54 PM.png"/>
          <p:cNvPicPr preferRelativeResize="0"/>
          <p:nvPr/>
        </p:nvPicPr>
        <p:blipFill>
          <a:blip r:embed="rId3">
            <a:alphaModFix/>
          </a:blip>
          <a:stretch>
            <a:fillRect/>
          </a:stretch>
        </p:blipFill>
        <p:spPr>
          <a:xfrm>
            <a:off x="4775824" y="1591149"/>
            <a:ext cx="4261850" cy="31740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221741"/>
            <a:ext cx="8520600" cy="572700"/>
          </a:xfrm>
          <a:prstGeom prst="rect">
            <a:avLst/>
          </a:prstGeom>
        </p:spPr>
        <p:txBody>
          <a:bodyPr wrap="square" lIns="91425" tIns="91425" rIns="91425" bIns="91425" anchor="t" anchorCtr="0">
            <a:noAutofit/>
          </a:bodyPr>
          <a:lstStyle/>
          <a:p>
            <a:pPr lvl="0" rtl="0">
              <a:spcBef>
                <a:spcPts val="0"/>
              </a:spcBef>
              <a:buNone/>
            </a:pPr>
            <a:r>
              <a:rPr lang="en" dirty="0"/>
              <a:t>Case 4 </a:t>
            </a:r>
          </a:p>
          <a:p>
            <a:pPr lvl="0" rtl="0">
              <a:spcBef>
                <a:spcPts val="0"/>
              </a:spcBef>
              <a:buNone/>
            </a:pPr>
            <a:r>
              <a:rPr lang="en" dirty="0"/>
              <a:t>	Human Development Trends               </a:t>
            </a:r>
            <a:r>
              <a:rPr lang="en" sz="1300" dirty="0" err="1">
                <a:solidFill>
                  <a:srgbClr val="FFFFFF"/>
                </a:solidFill>
                <a:latin typeface="Lato"/>
                <a:ea typeface="Lato"/>
                <a:cs typeface="Lato"/>
                <a:sym typeface="Lato"/>
              </a:rPr>
              <a:t>Gapminder</a:t>
            </a:r>
            <a:r>
              <a:rPr lang="en" sz="1300" dirty="0">
                <a:solidFill>
                  <a:srgbClr val="FFFFFF"/>
                </a:solidFill>
                <a:latin typeface="Lato"/>
                <a:ea typeface="Lato"/>
                <a:cs typeface="Lato"/>
                <a:sym typeface="Lato"/>
              </a:rPr>
              <a:t>.</a:t>
            </a:r>
          </a:p>
        </p:txBody>
      </p:sp>
      <p:sp>
        <p:nvSpPr>
          <p:cNvPr id="144" name="Shape 144"/>
          <p:cNvSpPr txBox="1">
            <a:spLocks noGrp="1"/>
          </p:cNvSpPr>
          <p:nvPr>
            <p:ph type="body" idx="1"/>
          </p:nvPr>
        </p:nvSpPr>
        <p:spPr>
          <a:xfrm>
            <a:off x="310149" y="1136149"/>
            <a:ext cx="8520600" cy="3416400"/>
          </a:xfrm>
          <a:prstGeom prst="rect">
            <a:avLst/>
          </a:prstGeom>
        </p:spPr>
        <p:txBody>
          <a:bodyPr wrap="square" lIns="91425" tIns="91425" rIns="91425" bIns="91425" anchor="t" anchorCtr="0">
            <a:noAutofit/>
          </a:bodyPr>
          <a:lstStyle/>
          <a:p>
            <a:pPr marL="457200" lvl="0" indent="-228600" rtl="0">
              <a:lnSpc>
                <a:spcPct val="100000"/>
              </a:lnSpc>
              <a:spcBef>
                <a:spcPts val="0"/>
              </a:spcBef>
            </a:pPr>
            <a:r>
              <a:rPr lang="en" sz="1600" dirty="0"/>
              <a:t>Histograms</a:t>
            </a:r>
          </a:p>
          <a:p>
            <a:pPr marL="457200" lvl="0" indent="-228600" rtl="0">
              <a:lnSpc>
                <a:spcPct val="100000"/>
              </a:lnSpc>
              <a:spcBef>
                <a:spcPts val="0"/>
              </a:spcBef>
            </a:pPr>
            <a:r>
              <a:rPr lang="en" sz="1600" dirty="0"/>
              <a:t>Scatter plots</a:t>
            </a:r>
          </a:p>
          <a:p>
            <a:pPr marL="457200" lvl="0" indent="-228600" rtl="0">
              <a:lnSpc>
                <a:spcPct val="100000"/>
              </a:lnSpc>
              <a:spcBef>
                <a:spcPts val="0"/>
              </a:spcBef>
            </a:pPr>
            <a:r>
              <a:rPr lang="en" sz="1600" dirty="0"/>
              <a:t>Bar </a:t>
            </a:r>
            <a:r>
              <a:rPr lang="en" sz="1600" dirty="0" smtClean="0"/>
              <a:t>Charts</a:t>
            </a:r>
            <a:endParaRPr sz="1600" dirty="0"/>
          </a:p>
          <a:p>
            <a:pPr marL="457200" lvl="0" indent="-228600" rtl="0">
              <a:lnSpc>
                <a:spcPct val="100000"/>
              </a:lnSpc>
              <a:spcBef>
                <a:spcPts val="0"/>
              </a:spcBef>
            </a:pPr>
            <a:r>
              <a:rPr lang="en" sz="1600" dirty="0"/>
              <a:t>Animated Transition between plots</a:t>
            </a:r>
          </a:p>
          <a:p>
            <a:pPr marL="457200" lvl="0" indent="-228600" rtl="0">
              <a:lnSpc>
                <a:spcPct val="100000"/>
              </a:lnSpc>
              <a:spcBef>
                <a:spcPts val="0"/>
              </a:spcBef>
            </a:pPr>
            <a:r>
              <a:rPr lang="en" sz="1600" dirty="0"/>
              <a:t>Annotation</a:t>
            </a:r>
          </a:p>
          <a:p>
            <a:pPr marL="457200" lvl="0" indent="-228600" rtl="0">
              <a:lnSpc>
                <a:spcPct val="100000"/>
              </a:lnSpc>
              <a:spcBef>
                <a:spcPts val="0"/>
              </a:spcBef>
            </a:pPr>
            <a:r>
              <a:rPr lang="en" sz="1600" dirty="0"/>
              <a:t>Highlighting</a:t>
            </a:r>
          </a:p>
          <a:p>
            <a:pPr marL="457200" lvl="0" indent="-228600" rtl="0">
              <a:lnSpc>
                <a:spcPct val="100000"/>
              </a:lnSpc>
              <a:spcBef>
                <a:spcPts val="0"/>
              </a:spcBef>
            </a:pPr>
            <a:r>
              <a:rPr lang="en" sz="1600" dirty="0"/>
              <a:t>Single-frame interactivity</a:t>
            </a:r>
          </a:p>
          <a:p>
            <a:pPr marL="457200" lvl="0" indent="-228600" rtl="0">
              <a:lnSpc>
                <a:spcPct val="100000"/>
              </a:lnSpc>
              <a:spcBef>
                <a:spcPts val="0"/>
              </a:spcBef>
            </a:pPr>
            <a:r>
              <a:rPr lang="en" sz="1600" dirty="0"/>
              <a:t>Stepwise</a:t>
            </a:r>
          </a:p>
          <a:p>
            <a:pPr marL="457200" lvl="0" indent="-228600" rtl="0">
              <a:lnSpc>
                <a:spcPct val="100000"/>
              </a:lnSpc>
              <a:spcBef>
                <a:spcPts val="0"/>
              </a:spcBef>
            </a:pPr>
            <a:r>
              <a:rPr lang="en" sz="1600" dirty="0"/>
              <a:t>Details-On-Demand</a:t>
            </a:r>
          </a:p>
        </p:txBody>
      </p:sp>
      <p:pic>
        <p:nvPicPr>
          <p:cNvPr id="145" name="Shape 145" descr="Screen Shot 2017-09-10 at 3.37.34 PM.png"/>
          <p:cNvPicPr preferRelativeResize="0"/>
          <p:nvPr/>
        </p:nvPicPr>
        <p:blipFill>
          <a:blip r:embed="rId3">
            <a:alphaModFix/>
          </a:blip>
          <a:stretch>
            <a:fillRect/>
          </a:stretch>
        </p:blipFill>
        <p:spPr>
          <a:xfrm>
            <a:off x="4570449" y="1538484"/>
            <a:ext cx="4261849" cy="322671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Case 4 </a:t>
            </a:r>
          </a:p>
          <a:p>
            <a:pPr lvl="0" rtl="0">
              <a:spcBef>
                <a:spcPts val="0"/>
              </a:spcBef>
              <a:buNone/>
            </a:pPr>
            <a:r>
              <a:rPr lang="en"/>
              <a:t>	Human Development Trends               </a:t>
            </a:r>
            <a:r>
              <a:rPr lang="en" sz="1300">
                <a:solidFill>
                  <a:srgbClr val="FFFFFF"/>
                </a:solidFill>
                <a:latin typeface="Lato"/>
                <a:ea typeface="Lato"/>
                <a:cs typeface="Lato"/>
                <a:sym typeface="Lato"/>
              </a:rPr>
              <a:t>Gapminder.</a:t>
            </a:r>
          </a:p>
        </p:txBody>
      </p:sp>
      <p:sp>
        <p:nvSpPr>
          <p:cNvPr id="151" name="Shape 151"/>
          <p:cNvSpPr txBox="1">
            <a:spLocks noGrp="1"/>
          </p:cNvSpPr>
          <p:nvPr>
            <p:ph type="body" idx="1"/>
          </p:nvPr>
        </p:nvSpPr>
        <p:spPr>
          <a:xfrm>
            <a:off x="0" y="1348800"/>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Annotation </a:t>
            </a:r>
          </a:p>
          <a:p>
            <a:pPr marL="914400" lvl="1" indent="-228600" rtl="0">
              <a:spcBef>
                <a:spcPts val="0"/>
              </a:spcBef>
            </a:pPr>
            <a:r>
              <a:rPr lang="en" dirty="0"/>
              <a:t>Allow dense info to read quickly</a:t>
            </a:r>
          </a:p>
          <a:p>
            <a:pPr marL="457200" lvl="0" indent="-228600" rtl="0">
              <a:spcBef>
                <a:spcPts val="0"/>
              </a:spcBef>
            </a:pPr>
            <a:r>
              <a:rPr lang="en" dirty="0"/>
              <a:t>Semantically </a:t>
            </a:r>
            <a:r>
              <a:rPr lang="en" dirty="0" smtClean="0"/>
              <a:t>consistent</a:t>
            </a:r>
            <a:r>
              <a:rPr lang="zh-TW" altLang="en-US" dirty="0" smtClean="0"/>
              <a:t> </a:t>
            </a:r>
            <a:r>
              <a:rPr lang="en-US" altLang="zh-TW" dirty="0" smtClean="0"/>
              <a:t>in</a:t>
            </a:r>
            <a:r>
              <a:rPr lang="zh-TW" altLang="en-US" dirty="0" smtClean="0"/>
              <a:t> </a:t>
            </a:r>
            <a:r>
              <a:rPr lang="en-US" altLang="zh-TW" dirty="0" smtClean="0"/>
              <a:t>color</a:t>
            </a:r>
            <a:r>
              <a:rPr lang="zh-TW" altLang="en-US" dirty="0" smtClean="0"/>
              <a:t> </a:t>
            </a:r>
            <a:r>
              <a:rPr lang="en-US" altLang="zh-TW" dirty="0" smtClean="0"/>
              <a:t>encode</a:t>
            </a:r>
            <a:endParaRPr lang="en" dirty="0"/>
          </a:p>
          <a:p>
            <a:pPr marL="457200" lvl="0" indent="-228600" rtl="0">
              <a:spcBef>
                <a:spcPts val="0"/>
              </a:spcBef>
            </a:pPr>
            <a:r>
              <a:rPr lang="en" dirty="0"/>
              <a:t>Martini Glass Structure after narrative</a:t>
            </a:r>
          </a:p>
          <a:p>
            <a:pPr marL="457200" lvl="0" indent="-228600" rtl="0">
              <a:spcBef>
                <a:spcPts val="0"/>
              </a:spcBef>
            </a:pPr>
            <a:r>
              <a:rPr lang="en" dirty="0"/>
              <a:t>Timeline Slider</a:t>
            </a:r>
          </a:p>
        </p:txBody>
      </p:sp>
      <p:pic>
        <p:nvPicPr>
          <p:cNvPr id="152" name="Shape 152" descr="Screen Shot 2017-09-10 at 3.37.34 PM.png"/>
          <p:cNvPicPr preferRelativeResize="0"/>
          <p:nvPr/>
        </p:nvPicPr>
        <p:blipFill>
          <a:blip r:embed="rId3">
            <a:alphaModFix/>
          </a:blip>
          <a:stretch>
            <a:fillRect/>
          </a:stretch>
        </p:blipFill>
        <p:spPr>
          <a:xfrm>
            <a:off x="4803654" y="1538486"/>
            <a:ext cx="4261849" cy="322671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276349"/>
            <a:ext cx="8520600" cy="572700"/>
          </a:xfrm>
          <a:prstGeom prst="rect">
            <a:avLst/>
          </a:prstGeom>
        </p:spPr>
        <p:txBody>
          <a:bodyPr wrap="square" lIns="91425" tIns="91425" rIns="91425" bIns="91425" anchor="t" anchorCtr="0">
            <a:noAutofit/>
          </a:bodyPr>
          <a:lstStyle/>
          <a:p>
            <a:pPr lvl="0">
              <a:spcBef>
                <a:spcPts val="0"/>
              </a:spcBef>
              <a:buNone/>
            </a:pPr>
            <a:r>
              <a:rPr lang="en"/>
              <a:t>Case 5</a:t>
            </a:r>
          </a:p>
          <a:p>
            <a:pPr lvl="0">
              <a:spcBef>
                <a:spcPts val="0"/>
              </a:spcBef>
              <a:buNone/>
            </a:pPr>
            <a:r>
              <a:rPr lang="en" dirty="0"/>
              <a:t>	The Minnesota Employment Explorer </a:t>
            </a:r>
          </a:p>
        </p:txBody>
      </p:sp>
      <p:sp>
        <p:nvSpPr>
          <p:cNvPr id="158" name="Shape 158"/>
          <p:cNvSpPr txBox="1">
            <a:spLocks noGrp="1"/>
          </p:cNvSpPr>
          <p:nvPr>
            <p:ph type="body" idx="1"/>
          </p:nvPr>
        </p:nvSpPr>
        <p:spPr>
          <a:xfrm>
            <a:off x="311700" y="1173039"/>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MPR - Minnesota Public </a:t>
            </a:r>
            <a:r>
              <a:rPr lang="en" dirty="0" smtClean="0"/>
              <a:t>Radio</a:t>
            </a:r>
            <a:r>
              <a:rPr lang="zh-TW" altLang="en-US" dirty="0" smtClean="0"/>
              <a:t>   </a:t>
            </a:r>
            <a:r>
              <a:rPr lang="en" dirty="0" smtClean="0"/>
              <a:t>2000 </a:t>
            </a:r>
            <a:r>
              <a:rPr lang="en" dirty="0"/>
              <a:t>- 2007</a:t>
            </a:r>
          </a:p>
          <a:p>
            <a:pPr marL="457200" lvl="0" indent="-228600" rtl="0">
              <a:spcBef>
                <a:spcPts val="0"/>
              </a:spcBef>
            </a:pPr>
            <a:r>
              <a:rPr lang="en" dirty="0"/>
              <a:t>Details-On-Demands - hover cursor</a:t>
            </a:r>
          </a:p>
          <a:p>
            <a:pPr marL="457200" lvl="0" indent="-228600" rtl="0">
              <a:spcBef>
                <a:spcPts val="0"/>
              </a:spcBef>
            </a:pPr>
            <a:r>
              <a:rPr lang="en" dirty="0"/>
              <a:t>Animated Transition - double click</a:t>
            </a:r>
          </a:p>
          <a:p>
            <a:pPr marL="457200" lvl="0" indent="-228600" rtl="0">
              <a:spcBef>
                <a:spcPts val="0"/>
              </a:spcBef>
            </a:pPr>
            <a:r>
              <a:rPr lang="en" dirty="0"/>
              <a:t>Social Interaction Comments </a:t>
            </a:r>
          </a:p>
          <a:p>
            <a:pPr marL="914400" lvl="1" indent="-228600" rtl="0">
              <a:spcBef>
                <a:spcPts val="0"/>
              </a:spcBef>
            </a:pPr>
            <a:r>
              <a:rPr lang="en" dirty="0"/>
              <a:t>linked with visualization </a:t>
            </a:r>
          </a:p>
          <a:p>
            <a:pPr marL="457200" lvl="0" indent="-228600" rtl="0">
              <a:spcBef>
                <a:spcPts val="0"/>
              </a:spcBef>
            </a:pPr>
            <a:r>
              <a:rPr lang="en" dirty="0"/>
              <a:t>Fail the Goal of interactive comments</a:t>
            </a:r>
          </a:p>
          <a:p>
            <a:pPr marL="914400" lvl="1" indent="-228600" rtl="0">
              <a:spcBef>
                <a:spcPts val="0"/>
              </a:spcBef>
            </a:pPr>
            <a:r>
              <a:rPr lang="en" dirty="0"/>
              <a:t>None Minnesota citizen</a:t>
            </a:r>
          </a:p>
          <a:p>
            <a:pPr marL="914400" lvl="1" indent="-228600" rtl="0">
              <a:spcBef>
                <a:spcPts val="0"/>
              </a:spcBef>
            </a:pPr>
            <a:r>
              <a:rPr lang="en" dirty="0"/>
              <a:t>Post by </a:t>
            </a:r>
            <a:r>
              <a:rPr lang="en" dirty="0" smtClean="0"/>
              <a:t>producers</a:t>
            </a:r>
            <a:endParaRPr lang="en" dirty="0"/>
          </a:p>
          <a:p>
            <a:pPr lvl="0">
              <a:spcBef>
                <a:spcPts val="0"/>
              </a:spcBef>
              <a:buNone/>
            </a:pPr>
            <a:endParaRPr dirty="0"/>
          </a:p>
        </p:txBody>
      </p:sp>
      <p:pic>
        <p:nvPicPr>
          <p:cNvPr id="159" name="Shape 159" descr="ttg20100611396.gif"/>
          <p:cNvPicPr preferRelativeResize="0"/>
          <p:nvPr/>
        </p:nvPicPr>
        <p:blipFill>
          <a:blip r:embed="rId3">
            <a:alphaModFix/>
          </a:blip>
          <a:stretch>
            <a:fillRect/>
          </a:stretch>
        </p:blipFill>
        <p:spPr>
          <a:xfrm>
            <a:off x="4728548" y="1562975"/>
            <a:ext cx="4242774" cy="294187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Case 5</a:t>
            </a:r>
          </a:p>
          <a:p>
            <a:pPr lvl="0" rtl="0">
              <a:spcBef>
                <a:spcPts val="0"/>
              </a:spcBef>
              <a:buNone/>
            </a:pPr>
            <a:r>
              <a:rPr lang="en"/>
              <a:t>	The Minnesota Employment Explorer </a:t>
            </a:r>
          </a:p>
        </p:txBody>
      </p:sp>
      <p:sp>
        <p:nvSpPr>
          <p:cNvPr id="165" name="Shape 165"/>
          <p:cNvSpPr txBox="1">
            <a:spLocks noGrp="1"/>
          </p:cNvSpPr>
          <p:nvPr>
            <p:ph type="body" idx="1"/>
          </p:nvPr>
        </p:nvSpPr>
        <p:spPr>
          <a:xfrm>
            <a:off x="0" y="1325712"/>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Improvements:</a:t>
            </a:r>
          </a:p>
          <a:p>
            <a:pPr marL="457200" lvl="0" indent="-228600" rtl="0">
              <a:spcBef>
                <a:spcPts val="0"/>
              </a:spcBef>
            </a:pPr>
            <a:r>
              <a:rPr lang="en" dirty="0"/>
              <a:t>Place at the below, been overlooked</a:t>
            </a:r>
          </a:p>
          <a:p>
            <a:pPr marL="457200" lvl="0" indent="-228600" rtl="0">
              <a:spcBef>
                <a:spcPts val="0"/>
              </a:spcBef>
            </a:pPr>
            <a:r>
              <a:rPr lang="en" dirty="0"/>
              <a:t>Lack of Tacit tutorial</a:t>
            </a:r>
          </a:p>
          <a:p>
            <a:pPr marL="457200" lvl="0" indent="-228600" rtl="0">
              <a:spcBef>
                <a:spcPts val="0"/>
              </a:spcBef>
            </a:pPr>
            <a:r>
              <a:rPr lang="en" dirty="0"/>
              <a:t>Graphics disconnected with </a:t>
            </a:r>
            <a:r>
              <a:rPr lang="en" dirty="0" smtClean="0"/>
              <a:t>narrative</a:t>
            </a:r>
            <a:endParaRPr lang="en-US" dirty="0" smtClean="0"/>
          </a:p>
          <a:p>
            <a:pPr marL="457200" lvl="0" indent="-228600" rtl="0">
              <a:spcBef>
                <a:spcPts val="0"/>
              </a:spcBef>
            </a:pPr>
            <a:r>
              <a:rPr lang="en" dirty="0" smtClean="0"/>
              <a:t>Only </a:t>
            </a:r>
            <a:r>
              <a:rPr lang="en" dirty="0"/>
              <a:t>2000-2007 while </a:t>
            </a:r>
          </a:p>
          <a:p>
            <a:pPr marL="914400" lvl="1" indent="-228600" rtl="0">
              <a:spcBef>
                <a:spcPts val="0"/>
              </a:spcBef>
            </a:pPr>
            <a:r>
              <a:rPr lang="en" dirty="0"/>
              <a:t>2008 is the economic </a:t>
            </a:r>
            <a:r>
              <a:rPr lang="en" dirty="0" smtClean="0"/>
              <a:t>woe</a:t>
            </a:r>
            <a:r>
              <a:rPr lang="en-US" altLang="zh-TW" dirty="0" smtClean="0"/>
              <a:t>s</a:t>
            </a:r>
            <a:endParaRPr lang="en" dirty="0"/>
          </a:p>
          <a:p>
            <a:pPr lvl="0" rtl="0">
              <a:spcBef>
                <a:spcPts val="0"/>
              </a:spcBef>
              <a:buNone/>
            </a:pPr>
            <a:endParaRPr dirty="0"/>
          </a:p>
        </p:txBody>
      </p:sp>
      <p:pic>
        <p:nvPicPr>
          <p:cNvPr id="166" name="Shape 166" descr="ttg20100611396.gif"/>
          <p:cNvPicPr preferRelativeResize="0"/>
          <p:nvPr/>
        </p:nvPicPr>
        <p:blipFill>
          <a:blip r:embed="rId3">
            <a:alphaModFix/>
          </a:blip>
          <a:stretch>
            <a:fillRect/>
          </a:stretch>
        </p:blipFill>
        <p:spPr>
          <a:xfrm>
            <a:off x="4728548" y="1562975"/>
            <a:ext cx="4242774" cy="29418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Design Space Dimensions</a:t>
            </a:r>
          </a:p>
        </p:txBody>
      </p:sp>
      <p:sp>
        <p:nvSpPr>
          <p:cNvPr id="172" name="Shape 172"/>
          <p:cNvSpPr txBox="1">
            <a:spLocks noGrp="1"/>
          </p:cNvSpPr>
          <p:nvPr>
            <p:ph type="body" idx="1"/>
          </p:nvPr>
        </p:nvSpPr>
        <p:spPr>
          <a:xfrm>
            <a:off x="311700" y="1152475"/>
            <a:ext cx="8520600" cy="365034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25" tIns="91425" rIns="91425" bIns="91425" numCol="2" anchor="t" anchorCtr="0">
            <a:noAutofit/>
          </a:bodyPr>
          <a:lstStyle/>
          <a:p>
            <a:pPr marL="514350"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Genres</a:t>
            </a:r>
          </a:p>
          <a:p>
            <a:pPr marL="971550" lvl="1" indent="-285750">
              <a:lnSpc>
                <a:spcPct val="100000"/>
              </a:lnSpc>
              <a:buClr>
                <a:srgbClr val="999999"/>
              </a:buClr>
            </a:pPr>
            <a:r>
              <a:rPr lang="en" dirty="0" smtClean="0">
                <a:ln w="0"/>
                <a:solidFill>
                  <a:schemeClr val="tx2"/>
                </a:solidFill>
                <a:effectLst>
                  <a:outerShdw blurRad="38100" dist="25400" dir="5400000" algn="ctr" rotWithShape="0">
                    <a:srgbClr val="6E747A">
                      <a:alpha val="43000"/>
                    </a:srgbClr>
                  </a:outerShdw>
                </a:effectLst>
              </a:rPr>
              <a:t>Magazine style, Annotated chart, Partitioned poster, Flow chart, Comic strip, Slide show, Video / Film / Anima</a:t>
            </a:r>
            <a:r>
              <a:rPr lang="en-US" altLang="zh-TW" dirty="0" err="1" smtClean="0">
                <a:ln w="0"/>
                <a:solidFill>
                  <a:schemeClr val="tx2"/>
                </a:solidFill>
                <a:effectLst>
                  <a:outerShdw blurRad="38100" dist="25400" dir="5400000" algn="ctr" rotWithShape="0">
                    <a:srgbClr val="6E747A">
                      <a:alpha val="43000"/>
                    </a:srgbClr>
                  </a:outerShdw>
                </a:effectLst>
              </a:rPr>
              <a:t>te</a:t>
            </a:r>
            <a:r>
              <a:rPr lang="en-US" altLang="zh-TW" dirty="0" smtClean="0">
                <a:ln w="0"/>
                <a:solidFill>
                  <a:schemeClr val="tx2"/>
                </a:solidFill>
                <a:effectLst>
                  <a:outerShdw blurRad="38100" dist="25400" dir="5400000" algn="ctr" rotWithShape="0">
                    <a:srgbClr val="6E747A">
                      <a:alpha val="43000"/>
                    </a:srgbClr>
                  </a:outerShdw>
                </a:effectLst>
              </a:rPr>
              <a:t>.</a:t>
            </a:r>
            <a:endParaRPr lang="en" dirty="0" smtClean="0">
              <a:ln w="0"/>
              <a:solidFill>
                <a:schemeClr val="tx2"/>
              </a:solidFill>
              <a:effectLst>
                <a:outerShdw blurRad="38100" dist="25400" dir="5400000" algn="ctr" rotWithShape="0">
                  <a:srgbClr val="6E747A">
                    <a:alpha val="43000"/>
                  </a:srgbClr>
                </a:outerShdw>
              </a:effectLst>
            </a:endParaRPr>
          </a:p>
          <a:p>
            <a:pPr marL="514350"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Visual </a:t>
            </a:r>
            <a:r>
              <a:rPr lang="en" dirty="0">
                <a:ln w="0"/>
                <a:solidFill>
                  <a:schemeClr val="tx2"/>
                </a:solidFill>
                <a:effectLst>
                  <a:outerShdw blurRad="38100" dist="25400" dir="5400000" algn="ctr" rotWithShape="0">
                    <a:srgbClr val="6E747A">
                      <a:alpha val="43000"/>
                    </a:srgbClr>
                  </a:outerShdw>
                </a:effectLst>
              </a:rPr>
              <a:t>Narrative </a:t>
            </a:r>
            <a:r>
              <a:rPr lang="en" dirty="0" smtClean="0">
                <a:ln w="0"/>
                <a:solidFill>
                  <a:schemeClr val="tx2"/>
                </a:solidFill>
                <a:effectLst>
                  <a:outerShdw blurRad="38100" dist="25400" dir="5400000" algn="ctr" rotWithShape="0">
                    <a:srgbClr val="6E747A">
                      <a:alpha val="43000"/>
                    </a:srgbClr>
                  </a:outerShdw>
                </a:effectLst>
              </a:rPr>
              <a:t>Tactics</a:t>
            </a:r>
          </a:p>
          <a:p>
            <a:pPr marL="971550" lvl="1"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Visual structuring</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overall</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structure</a:t>
            </a:r>
            <a:endParaRPr lang="en" dirty="0" smtClean="0">
              <a:ln w="0"/>
              <a:solidFill>
                <a:schemeClr val="tx2"/>
              </a:solidFill>
              <a:effectLst>
                <a:outerShdw blurRad="38100" dist="25400" dir="5400000" algn="ctr" rotWithShape="0">
                  <a:srgbClr val="6E747A">
                    <a:alpha val="43000"/>
                  </a:srgbClr>
                </a:outerShdw>
              </a:effectLst>
            </a:endParaRPr>
          </a:p>
          <a:p>
            <a:pPr marL="971550" lvl="1"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Highlighting</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color,</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motion,</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framing,</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size</a:t>
            </a:r>
            <a:r>
              <a:rPr lang="mr-IN" altLang="zh-TW" dirty="0" smtClean="0">
                <a:ln w="0"/>
                <a:solidFill>
                  <a:schemeClr val="tx2"/>
                </a:solidFill>
                <a:effectLst>
                  <a:outerShdw blurRad="38100" dist="25400" dir="5400000" algn="ctr" rotWithShape="0">
                    <a:srgbClr val="6E747A">
                      <a:alpha val="43000"/>
                    </a:srgbClr>
                  </a:outerShdw>
                </a:effectLst>
              </a:rPr>
              <a:t>…</a:t>
            </a:r>
            <a:r>
              <a:rPr lang="en-US" altLang="zh-TW" dirty="0" smtClean="0">
                <a:ln w="0"/>
                <a:solidFill>
                  <a:schemeClr val="tx2"/>
                </a:solidFill>
                <a:effectLst>
                  <a:outerShdw blurRad="38100" dist="25400" dir="5400000" algn="ctr" rotWithShape="0">
                    <a:srgbClr val="6E747A">
                      <a:alpha val="43000"/>
                    </a:srgbClr>
                  </a:outerShdw>
                </a:effectLst>
              </a:rPr>
              <a:t>etc.</a:t>
            </a:r>
            <a:endParaRPr lang="en" dirty="0">
              <a:ln w="0"/>
              <a:solidFill>
                <a:schemeClr val="tx2"/>
              </a:solidFill>
              <a:effectLst>
                <a:outerShdw blurRad="38100" dist="25400" dir="5400000" algn="ctr" rotWithShape="0">
                  <a:srgbClr val="6E747A">
                    <a:alpha val="43000"/>
                  </a:srgbClr>
                </a:outerShdw>
              </a:effectLst>
            </a:endParaRPr>
          </a:p>
          <a:p>
            <a:pPr marL="971550" lvl="1" indent="-285750">
              <a:lnSpc>
                <a:spcPct val="100000"/>
              </a:lnSpc>
            </a:pPr>
            <a:r>
              <a:rPr lang="en" dirty="0">
                <a:ln w="0"/>
                <a:solidFill>
                  <a:schemeClr val="tx2"/>
                </a:solidFill>
                <a:effectLst>
                  <a:outerShdw blurRad="38100" dist="25400" dir="5400000" algn="ctr" rotWithShape="0">
                    <a:srgbClr val="6E747A">
                      <a:alpha val="43000"/>
                    </a:srgbClr>
                  </a:outerShdw>
                </a:effectLst>
              </a:rPr>
              <a:t>Transition </a:t>
            </a:r>
            <a:r>
              <a:rPr lang="en" dirty="0" smtClean="0">
                <a:ln w="0"/>
                <a:solidFill>
                  <a:schemeClr val="tx2"/>
                </a:solidFill>
                <a:effectLst>
                  <a:outerShdw blurRad="38100" dist="25400" dir="5400000" algn="ctr" rotWithShape="0">
                    <a:srgbClr val="6E747A">
                      <a:alpha val="43000"/>
                    </a:srgbClr>
                  </a:outerShdw>
                </a:effectLst>
              </a:rPr>
              <a:t>guidance</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moving</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between</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visuals without disorienting viewer</a:t>
            </a:r>
            <a:endParaRPr lang="en" dirty="0" smtClean="0">
              <a:ln w="0"/>
              <a:solidFill>
                <a:schemeClr val="tx2"/>
              </a:solidFill>
              <a:effectLst>
                <a:outerShdw blurRad="38100" dist="25400" dir="5400000" algn="ctr" rotWithShape="0">
                  <a:srgbClr val="6E747A">
                    <a:alpha val="43000"/>
                  </a:srgbClr>
                </a:outerShdw>
              </a:effectLst>
            </a:endParaRPr>
          </a:p>
          <a:p>
            <a:pPr marL="514350" indent="-285750">
              <a:lnSpc>
                <a:spcPct val="100000"/>
              </a:lnSpc>
            </a:pPr>
            <a:endParaRPr lang="en-US" dirty="0" smtClean="0">
              <a:ln w="0"/>
              <a:solidFill>
                <a:schemeClr val="tx2"/>
              </a:solidFill>
              <a:effectLst>
                <a:outerShdw blurRad="38100" dist="25400" dir="5400000" algn="ctr" rotWithShape="0">
                  <a:srgbClr val="6E747A">
                    <a:alpha val="43000"/>
                  </a:srgbClr>
                </a:outerShdw>
              </a:effectLst>
            </a:endParaRPr>
          </a:p>
          <a:p>
            <a:pPr marL="514350"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Narrative Structure</a:t>
            </a:r>
          </a:p>
          <a:p>
            <a:pPr marL="971550" lvl="1"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Ordering</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linear,</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random</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access</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user-directed</a:t>
            </a:r>
            <a:endParaRPr lang="en" dirty="0" smtClean="0">
              <a:ln w="0"/>
              <a:solidFill>
                <a:schemeClr val="tx2"/>
              </a:solidFill>
              <a:effectLst>
                <a:outerShdw blurRad="38100" dist="25400" dir="5400000" algn="ctr" rotWithShape="0">
                  <a:srgbClr val="6E747A">
                    <a:alpha val="43000"/>
                  </a:srgbClr>
                </a:outerShdw>
              </a:effectLst>
            </a:endParaRPr>
          </a:p>
          <a:p>
            <a:pPr marL="971550" lvl="1"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Interactivity</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how</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user</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manipulate</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visualizations</a:t>
            </a:r>
            <a:endParaRPr lang="en" dirty="0" smtClean="0">
              <a:ln w="0"/>
              <a:solidFill>
                <a:schemeClr val="tx2"/>
              </a:solidFill>
              <a:effectLst>
                <a:outerShdw blurRad="38100" dist="25400" dir="5400000" algn="ctr" rotWithShape="0">
                  <a:srgbClr val="6E747A">
                    <a:alpha val="43000"/>
                  </a:srgbClr>
                </a:outerShdw>
              </a:effectLst>
            </a:endParaRPr>
          </a:p>
          <a:p>
            <a:pPr marL="971550" lvl="1" indent="-285750">
              <a:lnSpc>
                <a:spcPct val="100000"/>
              </a:lnSpc>
            </a:pPr>
            <a:r>
              <a:rPr lang="en" dirty="0" smtClean="0">
                <a:ln w="0"/>
                <a:solidFill>
                  <a:schemeClr val="tx2"/>
                </a:solidFill>
                <a:effectLst>
                  <a:outerShdw blurRad="38100" dist="25400" dir="5400000" algn="ctr" rotWithShape="0">
                    <a:srgbClr val="6E747A">
                      <a:alpha val="43000"/>
                    </a:srgbClr>
                  </a:outerShdw>
                </a:effectLst>
              </a:rPr>
              <a:t>Messaging</a:t>
            </a:r>
            <a:r>
              <a:rPr lang="en-US" altLang="zh-TW" dirty="0" smtClean="0">
                <a:ln w="0"/>
                <a:solidFill>
                  <a:schemeClr val="tx2"/>
                </a:solidFill>
                <a:effectLst>
                  <a:outerShdw blurRad="38100" dist="25400" dir="5400000" algn="ctr" rotWithShape="0">
                    <a:srgbClr val="6E747A">
                      <a:alpha val="43000"/>
                    </a:srgbClr>
                  </a:outerShdw>
                </a:effectLst>
              </a:rPr>
              <a:t>:</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visuals</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communicates</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observations</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and</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commentary</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to</a:t>
            </a:r>
            <a:r>
              <a:rPr lang="zh-TW" altLang="en-US" dirty="0" smtClean="0">
                <a:ln w="0"/>
                <a:solidFill>
                  <a:schemeClr val="tx2"/>
                </a:solidFill>
                <a:effectLst>
                  <a:outerShdw blurRad="38100" dist="25400" dir="5400000" algn="ctr" rotWithShape="0">
                    <a:srgbClr val="6E747A">
                      <a:alpha val="43000"/>
                    </a:srgbClr>
                  </a:outerShdw>
                </a:effectLst>
              </a:rPr>
              <a:t> </a:t>
            </a:r>
            <a:r>
              <a:rPr lang="en-US" altLang="zh-TW" dirty="0" smtClean="0">
                <a:ln w="0"/>
                <a:solidFill>
                  <a:schemeClr val="tx2"/>
                </a:solidFill>
                <a:effectLst>
                  <a:outerShdw blurRad="38100" dist="25400" dir="5400000" algn="ctr" rotWithShape="0">
                    <a:srgbClr val="6E747A">
                      <a:alpha val="43000"/>
                    </a:srgbClr>
                  </a:outerShdw>
                </a:effectLst>
              </a:rPr>
              <a:t>user</a:t>
            </a:r>
            <a:endParaRPr lang="en" dirty="0">
              <a:ln w="0"/>
              <a:solidFill>
                <a:schemeClr val="tx2"/>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endParaRPr/>
          </a:p>
        </p:txBody>
      </p:sp>
      <p:sp>
        <p:nvSpPr>
          <p:cNvPr id="178" name="Shape 1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179" name="Shape 179" descr="Screen Shot 2017-09-10 at 3.59.37 PM.png"/>
          <p:cNvPicPr preferRelativeResize="0"/>
          <p:nvPr/>
        </p:nvPicPr>
        <p:blipFill>
          <a:blip r:embed="rId3">
            <a:alphaModFix/>
          </a:blip>
          <a:stretch>
            <a:fillRect/>
          </a:stretch>
        </p:blipFill>
        <p:spPr>
          <a:xfrm rot="-5400000">
            <a:off x="1870424" y="-982273"/>
            <a:ext cx="5177998" cy="714269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Introduction</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buClr>
                <a:srgbClr val="999999"/>
              </a:buClr>
            </a:pPr>
            <a:r>
              <a:rPr lang="en">
                <a:solidFill>
                  <a:srgbClr val="999999"/>
                </a:solidFill>
              </a:rPr>
              <a:t>Visualization Designers are “melding the skills of computer science, statistics, artistic design and storytelling. “</a:t>
            </a:r>
          </a:p>
          <a:p>
            <a:pPr marL="457200" lvl="0" indent="-228600" rtl="0">
              <a:spcBef>
                <a:spcPts val="0"/>
              </a:spcBef>
              <a:buClr>
                <a:srgbClr val="999999"/>
              </a:buClr>
            </a:pPr>
            <a:r>
              <a:rPr lang="en">
                <a:solidFill>
                  <a:srgbClr val="999999"/>
                </a:solidFill>
              </a:rPr>
              <a:t>Storytelling “require[s] skills like those familiar to movie directors, beyond a technical expert’s knowledge of computer engineering and science. ”</a:t>
            </a:r>
          </a:p>
          <a:p>
            <a:pPr marL="457200" lvl="0" indent="-228600" rtl="0">
              <a:spcBef>
                <a:spcPts val="0"/>
              </a:spcBef>
              <a:buClr>
                <a:srgbClr val="999999"/>
              </a:buClr>
            </a:pPr>
            <a:r>
              <a:rPr lang="en">
                <a:solidFill>
                  <a:srgbClr val="999999"/>
                </a:solidFill>
              </a:rPr>
              <a:t>7 Genres:</a:t>
            </a:r>
          </a:p>
          <a:p>
            <a:pPr marL="914400" lvl="1" indent="-228600" rtl="0">
              <a:spcBef>
                <a:spcPts val="0"/>
              </a:spcBef>
              <a:buClr>
                <a:srgbClr val="999999"/>
              </a:buClr>
            </a:pPr>
            <a:r>
              <a:rPr lang="en">
                <a:solidFill>
                  <a:srgbClr val="999999"/>
                </a:solidFill>
              </a:rPr>
              <a:t>Magazine style</a:t>
            </a:r>
          </a:p>
          <a:p>
            <a:pPr marL="914400" lvl="1" indent="-228600" rtl="0">
              <a:spcBef>
                <a:spcPts val="0"/>
              </a:spcBef>
              <a:buClr>
                <a:srgbClr val="999999"/>
              </a:buClr>
            </a:pPr>
            <a:r>
              <a:rPr lang="en">
                <a:solidFill>
                  <a:srgbClr val="999999"/>
                </a:solidFill>
              </a:rPr>
              <a:t>Annotated chart</a:t>
            </a:r>
          </a:p>
          <a:p>
            <a:pPr marL="914400" lvl="1" indent="-228600" rtl="0">
              <a:spcBef>
                <a:spcPts val="0"/>
              </a:spcBef>
              <a:buClr>
                <a:srgbClr val="999999"/>
              </a:buClr>
            </a:pPr>
            <a:r>
              <a:rPr lang="en">
                <a:solidFill>
                  <a:srgbClr val="999999"/>
                </a:solidFill>
              </a:rPr>
              <a:t>Partitioned poster</a:t>
            </a:r>
          </a:p>
          <a:p>
            <a:pPr marL="914400" lvl="1" indent="-228600" rtl="0">
              <a:spcBef>
                <a:spcPts val="0"/>
              </a:spcBef>
              <a:buClr>
                <a:srgbClr val="999999"/>
              </a:buClr>
            </a:pPr>
            <a:r>
              <a:rPr lang="en">
                <a:solidFill>
                  <a:srgbClr val="999999"/>
                </a:solidFill>
              </a:rPr>
              <a:t>Flow chart</a:t>
            </a:r>
          </a:p>
          <a:p>
            <a:pPr marL="914400" lvl="1" indent="-228600" rtl="0">
              <a:spcBef>
                <a:spcPts val="0"/>
              </a:spcBef>
              <a:buClr>
                <a:srgbClr val="999999"/>
              </a:buClr>
            </a:pPr>
            <a:r>
              <a:rPr lang="en">
                <a:solidFill>
                  <a:srgbClr val="999999"/>
                </a:solidFill>
              </a:rPr>
              <a:t>Comic strip</a:t>
            </a:r>
          </a:p>
          <a:p>
            <a:pPr marL="914400" lvl="1" indent="-228600" rtl="0">
              <a:spcBef>
                <a:spcPts val="0"/>
              </a:spcBef>
              <a:buClr>
                <a:srgbClr val="999999"/>
              </a:buClr>
            </a:pPr>
            <a:r>
              <a:rPr lang="en">
                <a:solidFill>
                  <a:srgbClr val="999999"/>
                </a:solidFill>
              </a:rPr>
              <a:t>Slide show</a:t>
            </a:r>
          </a:p>
          <a:p>
            <a:pPr marL="914400" lvl="1" indent="-228600" rtl="0">
              <a:spcBef>
                <a:spcPts val="0"/>
              </a:spcBef>
              <a:buClr>
                <a:srgbClr val="999999"/>
              </a:buClr>
            </a:pPr>
            <a:r>
              <a:rPr lang="en">
                <a:solidFill>
                  <a:srgbClr val="999999"/>
                </a:solidFill>
              </a:rPr>
              <a:t>Video</a:t>
            </a:r>
          </a:p>
          <a:p>
            <a:pPr lvl="0" rtl="0">
              <a:spcBef>
                <a:spcPts val="0"/>
              </a:spcBef>
              <a:spcAft>
                <a:spcPts val="0"/>
              </a:spcAft>
              <a:buNone/>
            </a:pP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Design Space Observations</a:t>
            </a:r>
          </a:p>
        </p:txBody>
      </p:sp>
      <p:sp>
        <p:nvSpPr>
          <p:cNvPr id="185" name="Shape 185"/>
          <p:cNvSpPr txBox="1">
            <a:spLocks noGrp="1"/>
          </p:cNvSpPr>
          <p:nvPr>
            <p:ph type="body" idx="1"/>
          </p:nvPr>
        </p:nvSpPr>
        <p:spPr>
          <a:xfrm>
            <a:off x="311700" y="1135200"/>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(1) How visualization guide the viewer </a:t>
            </a:r>
          </a:p>
          <a:p>
            <a:pPr marL="457200" lvl="0" indent="-228600" rtl="0">
              <a:spcBef>
                <a:spcPts val="0"/>
              </a:spcBef>
            </a:pPr>
            <a:r>
              <a:rPr lang="en"/>
              <a:t>(2) Interaction design choices</a:t>
            </a:r>
          </a:p>
          <a:p>
            <a:pPr marL="457200" lvl="0" indent="-228600" rtl="0">
              <a:spcBef>
                <a:spcPts val="0"/>
              </a:spcBef>
            </a:pPr>
            <a:r>
              <a:rPr lang="en"/>
              <a:t>(3) Initial guidance</a:t>
            </a:r>
          </a:p>
          <a:p>
            <a:pPr marL="457200" lvl="0" indent="-228600" rtl="0">
              <a:spcBef>
                <a:spcPts val="0"/>
              </a:spcBef>
            </a:pPr>
            <a:r>
              <a:rPr lang="en"/>
              <a:t>(4) Common narrative messaging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654490" y="1381958"/>
            <a:ext cx="5089951" cy="243313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201537"/>
            <a:ext cx="8520600" cy="572700"/>
          </a:xfrm>
          <a:prstGeom prst="rect">
            <a:avLst/>
          </a:prstGeom>
        </p:spPr>
        <p:txBody>
          <a:bodyPr wrap="square" lIns="91425" tIns="91425" rIns="91425" bIns="91425" anchor="t" anchorCtr="0">
            <a:noAutofit/>
          </a:bodyPr>
          <a:lstStyle/>
          <a:p>
            <a:pPr lvl="0">
              <a:spcBef>
                <a:spcPts val="0"/>
              </a:spcBef>
              <a:buNone/>
            </a:pPr>
            <a:r>
              <a:rPr lang="en" dirty="0"/>
              <a:t>Author-Driven </a:t>
            </a:r>
          </a:p>
        </p:txBody>
      </p:sp>
      <p:sp>
        <p:nvSpPr>
          <p:cNvPr id="191" name="Shape 191"/>
          <p:cNvSpPr txBox="1">
            <a:spLocks noGrp="1"/>
          </p:cNvSpPr>
          <p:nvPr>
            <p:ph type="body" idx="1"/>
          </p:nvPr>
        </p:nvSpPr>
        <p:spPr>
          <a:xfrm>
            <a:off x="171050" y="731840"/>
            <a:ext cx="3535200" cy="3416400"/>
          </a:xfrm>
          <a:prstGeom prst="rect">
            <a:avLst/>
          </a:prstGeom>
        </p:spPr>
        <p:txBody>
          <a:bodyPr wrap="square" lIns="91425" tIns="91425" rIns="91425" bIns="91425" anchor="t" anchorCtr="0">
            <a:noAutofit/>
          </a:bodyPr>
          <a:lstStyle/>
          <a:p>
            <a:pPr marL="457200" lvl="0" indent="-228600" rtl="0">
              <a:spcBef>
                <a:spcPts val="0"/>
              </a:spcBef>
            </a:pPr>
            <a:r>
              <a:rPr lang="en" dirty="0"/>
              <a:t>Linear</a:t>
            </a:r>
          </a:p>
          <a:p>
            <a:pPr marL="457200" lvl="0" indent="-228600" rtl="0">
              <a:spcBef>
                <a:spcPts val="0"/>
              </a:spcBef>
            </a:pPr>
            <a:r>
              <a:rPr lang="en" dirty="0"/>
              <a:t>Messaging</a:t>
            </a:r>
          </a:p>
          <a:p>
            <a:pPr marL="457200" lvl="0" indent="-228600" rtl="0">
              <a:spcBef>
                <a:spcPts val="0"/>
              </a:spcBef>
            </a:pPr>
            <a:r>
              <a:rPr lang="en" dirty="0"/>
              <a:t>No interactivity</a:t>
            </a:r>
          </a:p>
          <a:p>
            <a:pPr marL="457200" lvl="0" indent="-228600" rtl="0">
              <a:spcBef>
                <a:spcPts val="0"/>
              </a:spcBef>
            </a:pPr>
            <a:r>
              <a:rPr lang="en" dirty="0"/>
              <a:t>Ex. Film</a:t>
            </a:r>
          </a:p>
          <a:p>
            <a:pPr lvl="0">
              <a:spcBef>
                <a:spcPts val="0"/>
              </a:spcBef>
              <a:buNone/>
            </a:pPr>
            <a:endParaRPr dirty="0"/>
          </a:p>
        </p:txBody>
      </p:sp>
      <p:sp>
        <p:nvSpPr>
          <p:cNvPr id="192" name="Shape 192"/>
          <p:cNvSpPr txBox="1"/>
          <p:nvPr/>
        </p:nvSpPr>
        <p:spPr>
          <a:xfrm>
            <a:off x="4235650" y="232960"/>
            <a:ext cx="4737300" cy="423600"/>
          </a:xfrm>
          <a:prstGeom prst="rect">
            <a:avLst/>
          </a:prstGeom>
          <a:noFill/>
          <a:ln>
            <a:noFill/>
          </a:ln>
        </p:spPr>
        <p:txBody>
          <a:bodyPr wrap="square" lIns="91425" tIns="91425" rIns="91425" bIns="91425" anchor="t" anchorCtr="0">
            <a:noAutofit/>
          </a:bodyPr>
          <a:lstStyle/>
          <a:p>
            <a:pPr lvl="0" rtl="0">
              <a:spcBef>
                <a:spcPts val="0"/>
              </a:spcBef>
              <a:buNone/>
            </a:pPr>
            <a:r>
              <a:rPr lang="en" sz="2800">
                <a:solidFill>
                  <a:schemeClr val="dk1"/>
                </a:solidFill>
              </a:rPr>
              <a:t>Reader-Driven</a:t>
            </a:r>
          </a:p>
        </p:txBody>
      </p:sp>
      <p:sp>
        <p:nvSpPr>
          <p:cNvPr id="193" name="Shape 193"/>
          <p:cNvSpPr txBox="1">
            <a:spLocks noGrp="1"/>
          </p:cNvSpPr>
          <p:nvPr>
            <p:ph type="body" idx="1"/>
          </p:nvPr>
        </p:nvSpPr>
        <p:spPr>
          <a:xfrm>
            <a:off x="4095000" y="656560"/>
            <a:ext cx="3535200" cy="3416400"/>
          </a:xfrm>
          <a:prstGeom prst="rect">
            <a:avLst/>
          </a:prstGeom>
        </p:spPr>
        <p:txBody>
          <a:bodyPr wrap="square" lIns="91425" tIns="91425" rIns="91425" bIns="91425" anchor="t" anchorCtr="0">
            <a:noAutofit/>
          </a:bodyPr>
          <a:lstStyle/>
          <a:p>
            <a:pPr marL="457200" lvl="0" indent="-228600" rtl="0">
              <a:spcBef>
                <a:spcPts val="0"/>
              </a:spcBef>
            </a:pPr>
            <a:r>
              <a:rPr lang="en"/>
              <a:t>No prescribed ordering</a:t>
            </a:r>
          </a:p>
          <a:p>
            <a:pPr marL="457200" lvl="0" indent="-228600" rtl="0">
              <a:spcBef>
                <a:spcPts val="0"/>
              </a:spcBef>
            </a:pPr>
            <a:r>
              <a:rPr lang="en" dirty="0"/>
              <a:t>No messaging</a:t>
            </a:r>
          </a:p>
          <a:p>
            <a:pPr marL="457200" lvl="0" indent="-228600" rtl="0">
              <a:spcBef>
                <a:spcPts val="0"/>
              </a:spcBef>
            </a:pPr>
            <a:r>
              <a:rPr lang="en" dirty="0"/>
              <a:t>High degree of interactivity</a:t>
            </a:r>
          </a:p>
          <a:p>
            <a:pPr marL="457200" lvl="0" indent="-228600" rtl="0">
              <a:spcBef>
                <a:spcPts val="0"/>
              </a:spcBef>
            </a:pPr>
            <a:r>
              <a:rPr lang="en" dirty="0"/>
              <a:t>Ex. tools like Tableau</a:t>
            </a:r>
          </a:p>
        </p:txBody>
      </p:sp>
      <p:sp>
        <p:nvSpPr>
          <p:cNvPr id="11" name="Text Placeholder 10"/>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spc="600" dirty="0">
                <a:solidFill>
                  <a:srgbClr val="FFFFFF"/>
                </a:solidFill>
              </a:rPr>
              <a:t>MIX</a:t>
            </a:r>
            <a:endParaRPr lang="en-US" dirty="0"/>
          </a:p>
        </p:txBody>
      </p:sp>
      <p:sp>
        <p:nvSpPr>
          <p:cNvPr id="3" name="Text Placeholder 2"/>
          <p:cNvSpPr>
            <a:spLocks noGrp="1"/>
          </p:cNvSpPr>
          <p:nvPr>
            <p:ph type="body" idx="1"/>
          </p:nvPr>
        </p:nvSpPr>
        <p:spPr/>
        <p:txBody>
          <a:bodyPr/>
          <a:lstStyle/>
          <a:p>
            <a:pPr marL="457200" lvl="0" indent="-228600"/>
            <a:r>
              <a:rPr lang="en" dirty="0"/>
              <a:t>Martini Glass Structure</a:t>
            </a:r>
          </a:p>
          <a:p>
            <a:pPr marL="914400" lvl="1" indent="-228600"/>
            <a:r>
              <a:rPr lang="en" dirty="0"/>
              <a:t>Author-driven approach</a:t>
            </a:r>
            <a:endParaRPr lang="en-US" dirty="0"/>
          </a:p>
          <a:p>
            <a:pPr marL="914400" lvl="1" indent="-228600"/>
            <a:r>
              <a:rPr lang="en-US" dirty="0"/>
              <a:t>Limited first. Open up later</a:t>
            </a:r>
            <a:endParaRPr lang="en" dirty="0"/>
          </a:p>
          <a:p>
            <a:pPr marL="457200" lvl="0" indent="-228600"/>
            <a:r>
              <a:rPr lang="en" dirty="0"/>
              <a:t>Interactive Structure</a:t>
            </a:r>
          </a:p>
          <a:p>
            <a:pPr marL="914400" lvl="1" indent="-228600"/>
            <a:r>
              <a:rPr lang="en" dirty="0"/>
              <a:t>Mix of author</a:t>
            </a:r>
            <a:r>
              <a:rPr lang="en-US" dirty="0"/>
              <a:t>, </a:t>
            </a:r>
            <a:r>
              <a:rPr lang="en" dirty="0"/>
              <a:t>reader-driven approach </a:t>
            </a:r>
          </a:p>
          <a:p>
            <a:pPr marL="457200" lvl="0" indent="-228600"/>
            <a:r>
              <a:rPr lang="en" dirty="0"/>
              <a:t>Drill-Down Story</a:t>
            </a:r>
          </a:p>
          <a:p>
            <a:pPr marL="914400" lvl="1" indent="-228600"/>
            <a:r>
              <a:rPr lang="en" dirty="0"/>
              <a:t>More on reader-driven approach</a:t>
            </a:r>
            <a:endParaRPr lang="en-US" dirty="0"/>
          </a:p>
          <a:p>
            <a:pPr marL="914400" lvl="1" indent="-228600"/>
            <a:r>
              <a:rPr lang="en-US" dirty="0"/>
              <a:t>Details-on-demand</a:t>
            </a:r>
            <a:endParaRPr lang="e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46" y="1152475"/>
            <a:ext cx="2300427" cy="9668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945" y="2524513"/>
            <a:ext cx="2300427" cy="9827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945" y="3840451"/>
            <a:ext cx="2300427" cy="974565"/>
          </a:xfrm>
          <a:prstGeom prst="rect">
            <a:avLst/>
          </a:prstGeom>
        </p:spPr>
      </p:pic>
    </p:spTree>
    <p:extLst>
      <p:ext uri="{BB962C8B-B14F-4D97-AF65-F5344CB8AC3E}">
        <p14:creationId xmlns:p14="http://schemas.microsoft.com/office/powerpoint/2010/main" val="1442120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Discussion</a:t>
            </a:r>
          </a:p>
        </p:txBody>
      </p:sp>
      <p:sp>
        <p:nvSpPr>
          <p:cNvPr id="201" name="Shape 20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r>
              <a:rPr lang="en-US" altLang="zh-TW" dirty="0"/>
              <a:t>T</a:t>
            </a:r>
            <a:r>
              <a:rPr lang="en-US" dirty="0" smtClean="0"/>
              <a:t>he </a:t>
            </a:r>
            <a:r>
              <a:rPr lang="en-US" dirty="0"/>
              <a:t>balance between author-driven elements </a:t>
            </a:r>
            <a:endParaRPr lang="en-US" dirty="0" smtClean="0"/>
          </a:p>
          <a:p>
            <a:r>
              <a:rPr lang="en-US" dirty="0"/>
              <a:t>Data stories appear to be most effective when they have constrained interaction at various checkpoints within a narrative, allowing the user to explore the </a:t>
            </a:r>
            <a:r>
              <a:rPr lang="en-US" dirty="0" smtClean="0"/>
              <a:t>data</a:t>
            </a:r>
            <a:r>
              <a:rPr lang="en-US" altLang="zh-TW" dirty="0" smtClean="0"/>
              <a:t>.</a:t>
            </a:r>
            <a:endParaRPr lang="en-US" dirty="0"/>
          </a:p>
          <a:p>
            <a:endParaRPr lang="en-US" dirty="0" smtClean="0"/>
          </a:p>
          <a:p>
            <a:endParaRPr lang="en-US" dirty="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Reference</a:t>
            </a:r>
          </a:p>
        </p:txBody>
      </p:sp>
      <p:sp>
        <p:nvSpPr>
          <p:cNvPr id="207" name="Shape 20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a:solidFill>
                  <a:srgbClr val="999999"/>
                </a:solidFill>
              </a:rPr>
              <a:t>Narrative Visualization: Telling Stories with Data                </a:t>
            </a:r>
            <a:r>
              <a:rPr lang="en" sz="1200">
                <a:solidFill>
                  <a:srgbClr val="999999"/>
                </a:solidFill>
              </a:rPr>
              <a:t>By Jeffrey Heer and Edward Segel</a:t>
            </a:r>
          </a:p>
          <a:p>
            <a:pPr lvl="0" rtl="0">
              <a:spcBef>
                <a:spcPts val="0"/>
              </a:spcBef>
              <a:buNone/>
            </a:pPr>
            <a:endParaRPr>
              <a:solidFill>
                <a:srgbClr val="999999"/>
              </a:solidFill>
            </a:endParaRPr>
          </a:p>
          <a:p>
            <a:pPr lvl="0">
              <a:spcBef>
                <a:spcPts val="0"/>
              </a:spcBef>
              <a:buNone/>
            </a:pPr>
            <a:endParaRPr>
              <a:solidFill>
                <a:srgbClr val="99999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Storytelling with Data Visualization</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lnSpc>
                <a:spcPct val="100000"/>
              </a:lnSpc>
              <a:spcBef>
                <a:spcPts val="0"/>
              </a:spcBef>
              <a:spcAft>
                <a:spcPts val="0"/>
              </a:spcAft>
              <a:buClr>
                <a:srgbClr val="999999"/>
              </a:buClr>
            </a:pPr>
            <a:r>
              <a:rPr lang="en">
                <a:solidFill>
                  <a:srgbClr val="999999"/>
                </a:solidFill>
              </a:rPr>
              <a:t>Jonathan Harris, the creator of We Feel Fine and Whale Hunt, said</a:t>
            </a:r>
          </a:p>
          <a:p>
            <a:pPr marL="914400" lvl="1" indent="-228600" rtl="0">
              <a:lnSpc>
                <a:spcPct val="100000"/>
              </a:lnSpc>
              <a:spcBef>
                <a:spcPts val="0"/>
              </a:spcBef>
              <a:spcAft>
                <a:spcPts val="0"/>
              </a:spcAft>
              <a:buClr>
                <a:srgbClr val="999999"/>
              </a:buClr>
            </a:pPr>
            <a:r>
              <a:rPr lang="en">
                <a:solidFill>
                  <a:srgbClr val="999999"/>
                </a:solidFill>
              </a:rPr>
              <a:t>“I think people have begun to forget how powerful human stories are, exchanging their sense of empathy for a fetishistic fascination with data, networks, patterns, and total information... Really, the data is just part of the story. The human stuff is the main stuff, and the data should enrich it.”</a:t>
            </a:r>
          </a:p>
          <a:p>
            <a:pPr marL="914400" lvl="1" indent="-228600" rtl="0">
              <a:lnSpc>
                <a:spcPct val="100000"/>
              </a:lnSpc>
              <a:spcBef>
                <a:spcPts val="0"/>
              </a:spcBef>
              <a:spcAft>
                <a:spcPts val="0"/>
              </a:spcAft>
              <a:buClr>
                <a:srgbClr val="999999"/>
              </a:buClr>
            </a:pPr>
            <a:r>
              <a:rPr lang="en">
                <a:solidFill>
                  <a:srgbClr val="999999"/>
                </a:solidFill>
              </a:rPr>
              <a:t>Story: Who / What / Where / When / Why / How. </a:t>
            </a:r>
          </a:p>
          <a:p>
            <a:pPr lvl="0" rtl="0">
              <a:spcBef>
                <a:spcPts val="0"/>
              </a:spcBef>
              <a:buNone/>
            </a:pPr>
            <a:endParaRPr>
              <a:solidFill>
                <a:srgbClr val="999999"/>
              </a:solidFill>
            </a:endParaRPr>
          </a:p>
          <a:p>
            <a:pPr marL="457200" lvl="0" indent="-228600" rtl="0">
              <a:spcBef>
                <a:spcPts val="0"/>
              </a:spcBef>
              <a:buClr>
                <a:srgbClr val="999999"/>
              </a:buClr>
            </a:pPr>
            <a:r>
              <a:rPr lang="en">
                <a:solidFill>
                  <a:srgbClr val="999999"/>
                </a:solidFill>
              </a:rPr>
              <a:t>What makes data visualization different from other types of visual storytelling?</a:t>
            </a:r>
          </a:p>
          <a:p>
            <a:pPr marL="914400" lvl="1" indent="-228600" rtl="0">
              <a:spcBef>
                <a:spcPts val="0"/>
              </a:spcBef>
              <a:buClr>
                <a:srgbClr val="999999"/>
              </a:buClr>
            </a:pPr>
            <a:r>
              <a:rPr lang="en">
                <a:solidFill>
                  <a:srgbClr val="999999"/>
                </a:solidFill>
              </a:rPr>
              <a:t>Wojtkowski and Wojtkowski said that is the complexity of the content that needs to be communicated. </a:t>
            </a:r>
          </a:p>
          <a:p>
            <a:pPr marL="457200" lvl="0" indent="-228600" rtl="0">
              <a:spcBef>
                <a:spcPts val="0"/>
              </a:spcBef>
              <a:buClr>
                <a:srgbClr val="999999"/>
              </a:buClr>
            </a:pPr>
            <a:r>
              <a:rPr lang="en">
                <a:solidFill>
                  <a:srgbClr val="999999"/>
                </a:solidFill>
              </a:rPr>
              <a:t>“Visual storytelling, in turn, might be of critical importance in providing intuitive and fast exploration of very large data resources,”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Case 1</a:t>
            </a:r>
          </a:p>
          <a:p>
            <a:pPr lvl="0" indent="457200" rtl="0">
              <a:spcBef>
                <a:spcPts val="0"/>
              </a:spcBef>
              <a:buNone/>
            </a:pPr>
            <a:r>
              <a:rPr lang="en" dirty="0"/>
              <a:t>Steroids or No, the Pursuit is On</a:t>
            </a:r>
            <a:r>
              <a:rPr lang="en" sz="1300" dirty="0">
                <a:solidFill>
                  <a:srgbClr val="FFFFFF"/>
                </a:solidFill>
                <a:latin typeface="Lato"/>
                <a:ea typeface="Lato"/>
                <a:cs typeface="Lato"/>
                <a:sym typeface="Lato"/>
              </a:rPr>
              <a:t>	                 </a:t>
            </a:r>
            <a:r>
              <a:rPr lang="en" sz="1300" dirty="0" smtClean="0">
                <a:solidFill>
                  <a:srgbClr val="FFFFFF"/>
                </a:solidFill>
                <a:latin typeface="Lato"/>
                <a:ea typeface="Lato"/>
                <a:cs typeface="Lato"/>
                <a:sym typeface="Lato"/>
              </a:rPr>
              <a:t>New </a:t>
            </a:r>
            <a:r>
              <a:rPr lang="en" sz="1300" dirty="0">
                <a:solidFill>
                  <a:srgbClr val="FFFFFF"/>
                </a:solidFill>
                <a:latin typeface="Lato"/>
                <a:ea typeface="Lato"/>
                <a:cs typeface="Lato"/>
                <a:sym typeface="Lato"/>
              </a:rPr>
              <a:t>York Times.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a:spcBef>
                <a:spcPts val="0"/>
              </a:spcBef>
              <a:buNone/>
            </a:pPr>
            <a:endParaRPr dirty="0"/>
          </a:p>
        </p:txBody>
      </p:sp>
      <p:sp>
        <p:nvSpPr>
          <p:cNvPr id="73" name="Shape 73"/>
          <p:cNvSpPr txBox="1">
            <a:spLocks noGrp="1"/>
          </p:cNvSpPr>
          <p:nvPr>
            <p:ph type="body" idx="1"/>
          </p:nvPr>
        </p:nvSpPr>
        <p:spPr>
          <a:xfrm>
            <a:off x="0" y="1477525"/>
            <a:ext cx="7038900" cy="2911200"/>
          </a:xfrm>
          <a:prstGeom prst="rect">
            <a:avLst/>
          </a:prstGeom>
        </p:spPr>
        <p:txBody>
          <a:bodyPr wrap="square" lIns="91425" tIns="91425" rIns="91425" bIns="91425" anchor="t" anchorCtr="0">
            <a:noAutofit/>
          </a:bodyPr>
          <a:lstStyle/>
          <a:p>
            <a:pPr marL="457200" lvl="0" indent="-228600" rtl="0">
              <a:lnSpc>
                <a:spcPct val="115000"/>
              </a:lnSpc>
              <a:spcBef>
                <a:spcPts val="0"/>
              </a:spcBef>
            </a:pPr>
            <a:r>
              <a:rPr lang="en" dirty="0"/>
              <a:t>Upper Left Section</a:t>
            </a:r>
          </a:p>
          <a:p>
            <a:pPr marL="457200" lvl="0" indent="-228600" rtl="0">
              <a:lnSpc>
                <a:spcPct val="115000"/>
              </a:lnSpc>
              <a:spcBef>
                <a:spcPts val="0"/>
              </a:spcBef>
            </a:pPr>
            <a:r>
              <a:rPr lang="en" dirty="0"/>
              <a:t>Line chart - three hitter comparison</a:t>
            </a:r>
          </a:p>
          <a:p>
            <a:pPr marL="457200" lvl="0" indent="-228600" rtl="0">
              <a:lnSpc>
                <a:spcPct val="115000"/>
              </a:lnSpc>
              <a:spcBef>
                <a:spcPts val="0"/>
              </a:spcBef>
            </a:pPr>
            <a:r>
              <a:rPr lang="en" dirty="0"/>
              <a:t>Shaded annotation </a:t>
            </a:r>
          </a:p>
          <a:p>
            <a:pPr marL="914400" lvl="1" indent="-228600" rtl="0">
              <a:lnSpc>
                <a:spcPct val="115000"/>
              </a:lnSpc>
              <a:spcBef>
                <a:spcPts val="0"/>
              </a:spcBef>
            </a:pPr>
            <a:r>
              <a:rPr lang="en" dirty="0"/>
              <a:t>coincide with steroid </a:t>
            </a:r>
            <a:r>
              <a:rPr lang="en" dirty="0" smtClean="0"/>
              <a:t>use</a:t>
            </a:r>
            <a:r>
              <a:rPr lang="zh-TW" altLang="en-US" dirty="0" smtClean="0"/>
              <a:t> </a:t>
            </a:r>
            <a:r>
              <a:rPr lang="en-US" altLang="zh-TW" dirty="0" smtClean="0"/>
              <a:t>to</a:t>
            </a:r>
            <a:r>
              <a:rPr lang="zh-TW" altLang="en-US" dirty="0" smtClean="0"/>
              <a:t> </a:t>
            </a:r>
            <a:r>
              <a:rPr lang="en-US" altLang="zh-TW" dirty="0" smtClean="0"/>
              <a:t>take</a:t>
            </a:r>
            <a:r>
              <a:rPr lang="zh-TW" altLang="en-US" dirty="0" smtClean="0"/>
              <a:t> </a:t>
            </a:r>
            <a:r>
              <a:rPr lang="en-US" altLang="zh-TW" dirty="0" smtClean="0"/>
              <a:t>lead</a:t>
            </a:r>
            <a:endParaRPr lang="en" dirty="0"/>
          </a:p>
          <a:p>
            <a:pPr marL="457200" lvl="0" indent="-228600" rtl="0">
              <a:lnSpc>
                <a:spcPct val="115000"/>
              </a:lnSpc>
              <a:spcBef>
                <a:spcPts val="0"/>
              </a:spcBef>
            </a:pPr>
            <a:r>
              <a:rPr lang="en" dirty="0"/>
              <a:t>Second annotation </a:t>
            </a:r>
          </a:p>
          <a:p>
            <a:pPr marL="914400" lvl="1" indent="-228600" rtl="0">
              <a:lnSpc>
                <a:spcPct val="115000"/>
              </a:lnSpc>
              <a:spcBef>
                <a:spcPts val="0"/>
              </a:spcBef>
            </a:pPr>
            <a:r>
              <a:rPr lang="en" dirty="0"/>
              <a:t>Age &gt; 34 comparison</a:t>
            </a:r>
          </a:p>
          <a:p>
            <a:pPr lvl="0" rtl="0">
              <a:lnSpc>
                <a:spcPct val="115000"/>
              </a:lnSpc>
              <a:spcBef>
                <a:spcPts val="0"/>
              </a:spcBef>
              <a:buNone/>
            </a:pPr>
            <a:endParaRPr dirty="0"/>
          </a:p>
          <a:p>
            <a:pPr marL="0" lvl="0" indent="0" rtl="0">
              <a:lnSpc>
                <a:spcPct val="115000"/>
              </a:lnSpc>
              <a:spcBef>
                <a:spcPts val="0"/>
              </a:spcBef>
              <a:buNone/>
            </a:pPr>
            <a:endParaRPr dirty="0"/>
          </a:p>
        </p:txBody>
      </p:sp>
      <p:pic>
        <p:nvPicPr>
          <p:cNvPr id="74" name="Shape 74" descr="case-bonds.png"/>
          <p:cNvPicPr preferRelativeResize="0"/>
          <p:nvPr/>
        </p:nvPicPr>
        <p:blipFill>
          <a:blip r:embed="rId3">
            <a:alphaModFix/>
          </a:blip>
          <a:stretch>
            <a:fillRect/>
          </a:stretch>
        </p:blipFill>
        <p:spPr>
          <a:xfrm>
            <a:off x="4572000" y="1477525"/>
            <a:ext cx="4295375" cy="342942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dirty="0"/>
              <a:t>Case 1</a:t>
            </a:r>
          </a:p>
          <a:p>
            <a:pPr lvl="0" indent="457200" rtl="0">
              <a:spcBef>
                <a:spcPts val="0"/>
              </a:spcBef>
              <a:buNone/>
            </a:pPr>
            <a:r>
              <a:rPr lang="en" dirty="0"/>
              <a:t>Steroids or No, the Pursuit is </a:t>
            </a:r>
            <a:r>
              <a:rPr lang="en" dirty="0" smtClean="0"/>
              <a:t>O</a:t>
            </a:r>
            <a:r>
              <a:rPr lang="en-US" dirty="0" smtClean="0"/>
              <a:t>n</a:t>
            </a:r>
            <a:r>
              <a:rPr lang="en" sz="1300" dirty="0" smtClean="0">
                <a:solidFill>
                  <a:srgbClr val="FFFFFF"/>
                </a:solidFill>
                <a:latin typeface="Lato"/>
                <a:ea typeface="Lato"/>
                <a:cs typeface="Lato"/>
                <a:sym typeface="Lato"/>
              </a:rPr>
              <a:t>                             </a:t>
            </a:r>
            <a:r>
              <a:rPr lang="en" sz="1300" dirty="0">
                <a:solidFill>
                  <a:srgbClr val="FFFFFF"/>
                </a:solidFill>
                <a:latin typeface="Lato"/>
                <a:ea typeface="Lato"/>
                <a:cs typeface="Lato"/>
                <a:sym typeface="Lato"/>
              </a:rPr>
              <a:t>New York Times.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spcBef>
                <a:spcPts val="0"/>
              </a:spcBef>
              <a:buNone/>
            </a:pPr>
            <a:endParaRPr dirty="0"/>
          </a:p>
        </p:txBody>
      </p:sp>
      <p:sp>
        <p:nvSpPr>
          <p:cNvPr id="80" name="Shape 80"/>
          <p:cNvSpPr txBox="1">
            <a:spLocks noGrp="1"/>
          </p:cNvSpPr>
          <p:nvPr>
            <p:ph type="body" idx="1"/>
          </p:nvPr>
        </p:nvSpPr>
        <p:spPr>
          <a:xfrm>
            <a:off x="0" y="1477525"/>
            <a:ext cx="7038900" cy="2911200"/>
          </a:xfrm>
          <a:prstGeom prst="rect">
            <a:avLst/>
          </a:prstGeom>
        </p:spPr>
        <p:txBody>
          <a:bodyPr wrap="square" lIns="91425" tIns="91425" rIns="91425" bIns="91425" anchor="t" anchorCtr="0">
            <a:noAutofit/>
          </a:bodyPr>
          <a:lstStyle/>
          <a:p>
            <a:pPr marL="457200" marR="0" lvl="0" indent="-342900" algn="l" rtl="0">
              <a:lnSpc>
                <a:spcPct val="115000"/>
              </a:lnSpc>
              <a:spcBef>
                <a:spcPts val="0"/>
              </a:spcBef>
              <a:spcAft>
                <a:spcPts val="1600"/>
              </a:spcAft>
              <a:buClr>
                <a:schemeClr val="lt2"/>
              </a:buClr>
              <a:buSzPct val="100000"/>
              <a:buFont typeface="Arial"/>
            </a:pPr>
            <a:r>
              <a:rPr lang="en" dirty="0"/>
              <a:t>Right Section - Current Player</a:t>
            </a:r>
          </a:p>
          <a:p>
            <a:pPr marL="457200" marR="0" lvl="0" indent="-228600" algn="l" rtl="0">
              <a:lnSpc>
                <a:spcPct val="115000"/>
              </a:lnSpc>
              <a:spcBef>
                <a:spcPts val="0"/>
              </a:spcBef>
              <a:spcAft>
                <a:spcPts val="1600"/>
              </a:spcAft>
            </a:pPr>
            <a:r>
              <a:rPr lang="en" dirty="0"/>
              <a:t>Second largest image</a:t>
            </a:r>
          </a:p>
          <a:p>
            <a:pPr marL="457200" marR="0" lvl="0" indent="-228600" algn="l" rtl="0">
              <a:lnSpc>
                <a:spcPct val="115000"/>
              </a:lnSpc>
              <a:spcBef>
                <a:spcPts val="0"/>
              </a:spcBef>
              <a:spcAft>
                <a:spcPts val="1600"/>
              </a:spcAft>
            </a:pPr>
            <a:r>
              <a:rPr lang="en" dirty="0"/>
              <a:t>Bold Font - Others Taking Aim</a:t>
            </a:r>
          </a:p>
          <a:p>
            <a:pPr marL="457200" marR="0" lvl="0" indent="-228600" algn="l" rtl="0">
              <a:lnSpc>
                <a:spcPct val="115000"/>
              </a:lnSpc>
              <a:spcBef>
                <a:spcPts val="0"/>
              </a:spcBef>
              <a:spcAft>
                <a:spcPts val="1600"/>
              </a:spcAft>
            </a:pPr>
            <a:r>
              <a:rPr lang="en" dirty="0" smtClean="0"/>
              <a:t>Bottom </a:t>
            </a:r>
            <a:r>
              <a:rPr lang="en" dirty="0"/>
              <a:t>Section</a:t>
            </a:r>
          </a:p>
          <a:p>
            <a:pPr marL="457200" lvl="0" indent="-228600" rtl="0">
              <a:spcBef>
                <a:spcPts val="0"/>
              </a:spcBef>
            </a:pPr>
            <a:r>
              <a:rPr lang="en" dirty="0"/>
              <a:t>Devoid Color and smaller plots</a:t>
            </a:r>
          </a:p>
          <a:p>
            <a:pPr marL="457200" marR="0" lvl="0" indent="-228600" algn="l" rtl="0">
              <a:lnSpc>
                <a:spcPct val="115000"/>
              </a:lnSpc>
              <a:spcBef>
                <a:spcPts val="0"/>
              </a:spcBef>
              <a:spcAft>
                <a:spcPts val="1600"/>
              </a:spcAft>
            </a:pPr>
            <a:r>
              <a:rPr lang="en" dirty="0"/>
              <a:t>Minimum visual priority</a:t>
            </a:r>
          </a:p>
          <a:p>
            <a:pPr marL="457200" marR="0" lvl="0" indent="-228600" algn="l" rtl="0">
              <a:lnSpc>
                <a:spcPct val="115000"/>
              </a:lnSpc>
              <a:spcBef>
                <a:spcPts val="0"/>
              </a:spcBef>
              <a:spcAft>
                <a:spcPts val="1600"/>
              </a:spcAft>
            </a:pPr>
            <a:r>
              <a:rPr lang="en" dirty="0"/>
              <a:t>Completes the story</a:t>
            </a:r>
          </a:p>
          <a:p>
            <a:pPr marR="0" lvl="0" algn="l" rtl="0">
              <a:lnSpc>
                <a:spcPct val="115000"/>
              </a:lnSpc>
              <a:spcBef>
                <a:spcPts val="0"/>
              </a:spcBef>
              <a:spcAft>
                <a:spcPts val="1600"/>
              </a:spcAft>
              <a:buNone/>
            </a:pPr>
            <a:endParaRPr dirty="0"/>
          </a:p>
          <a:p>
            <a:pPr lvl="0" rtl="0">
              <a:lnSpc>
                <a:spcPct val="115000"/>
              </a:lnSpc>
              <a:spcBef>
                <a:spcPts val="0"/>
              </a:spcBef>
              <a:buNone/>
            </a:pPr>
            <a:endParaRPr dirty="0"/>
          </a:p>
          <a:p>
            <a:pPr marL="0" lvl="0" indent="0" rtl="0">
              <a:lnSpc>
                <a:spcPct val="115000"/>
              </a:lnSpc>
              <a:spcBef>
                <a:spcPts val="0"/>
              </a:spcBef>
              <a:buNone/>
            </a:pPr>
            <a:endParaRPr dirty="0"/>
          </a:p>
        </p:txBody>
      </p:sp>
      <p:pic>
        <p:nvPicPr>
          <p:cNvPr id="81" name="Shape 81" descr="case-bonds.png"/>
          <p:cNvPicPr preferRelativeResize="0"/>
          <p:nvPr/>
        </p:nvPicPr>
        <p:blipFill>
          <a:blip r:embed="rId3">
            <a:alphaModFix/>
          </a:blip>
          <a:stretch>
            <a:fillRect/>
          </a:stretch>
        </p:blipFill>
        <p:spPr>
          <a:xfrm>
            <a:off x="4782371" y="1477521"/>
            <a:ext cx="4295375" cy="342942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79802" y="121121"/>
            <a:ext cx="8520600" cy="572700"/>
          </a:xfrm>
          <a:prstGeom prst="rect">
            <a:avLst/>
          </a:prstGeom>
        </p:spPr>
        <p:txBody>
          <a:bodyPr wrap="square" lIns="91425" tIns="91425" rIns="91425" bIns="91425" anchor="t" anchorCtr="0">
            <a:noAutofit/>
          </a:bodyPr>
          <a:lstStyle/>
          <a:p>
            <a:pPr lvl="0" rtl="0">
              <a:spcBef>
                <a:spcPts val="0"/>
              </a:spcBef>
              <a:buNone/>
            </a:pPr>
            <a:r>
              <a:rPr lang="en" dirty="0"/>
              <a:t>Case 1</a:t>
            </a:r>
          </a:p>
          <a:p>
            <a:pPr lvl="0" indent="457200" rtl="0">
              <a:spcBef>
                <a:spcPts val="0"/>
              </a:spcBef>
              <a:buNone/>
            </a:pPr>
            <a:r>
              <a:rPr lang="en" dirty="0"/>
              <a:t>Steroids or No, the Pursuit is On</a:t>
            </a:r>
            <a:r>
              <a:rPr lang="en" sz="1300" dirty="0">
                <a:solidFill>
                  <a:srgbClr val="FFFFFF"/>
                </a:solidFill>
                <a:latin typeface="Lato"/>
                <a:ea typeface="Lato"/>
                <a:cs typeface="Lato"/>
                <a:sym typeface="Lato"/>
              </a:rPr>
              <a:t>	      </a:t>
            </a:r>
            <a:r>
              <a:rPr lang="en-US" sz="1300" dirty="0" smtClean="0">
                <a:solidFill>
                  <a:srgbClr val="FFFFFF"/>
                </a:solidFill>
                <a:latin typeface="Lato"/>
                <a:ea typeface="Lato"/>
                <a:cs typeface="Lato"/>
                <a:sym typeface="Lato"/>
              </a:rPr>
              <a:t>     </a:t>
            </a:r>
            <a:r>
              <a:rPr lang="en" sz="1300" dirty="0" smtClean="0">
                <a:solidFill>
                  <a:srgbClr val="FFFFFF"/>
                </a:solidFill>
                <a:latin typeface="Lato"/>
                <a:ea typeface="Lato"/>
                <a:cs typeface="Lato"/>
                <a:sym typeface="Lato"/>
              </a:rPr>
              <a:t>New </a:t>
            </a:r>
            <a:r>
              <a:rPr lang="en" sz="1300" dirty="0">
                <a:solidFill>
                  <a:srgbClr val="FFFFFF"/>
                </a:solidFill>
                <a:latin typeface="Lato"/>
                <a:ea typeface="Lato"/>
                <a:cs typeface="Lato"/>
                <a:sym typeface="Lato"/>
              </a:rPr>
              <a:t>York Times.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lnSpc>
                <a:spcPct val="115000"/>
              </a:lnSpc>
              <a:spcBef>
                <a:spcPts val="0"/>
              </a:spcBef>
              <a:buNone/>
            </a:pPr>
            <a:r>
              <a:rPr lang="en" sz="1300" dirty="0">
                <a:solidFill>
                  <a:srgbClr val="FFFFFF"/>
                </a:solidFill>
                <a:latin typeface="Lato"/>
                <a:ea typeface="Lato"/>
                <a:cs typeface="Lato"/>
                <a:sym typeface="Lato"/>
              </a:rPr>
              <a:t>		</a:t>
            </a:r>
          </a:p>
          <a:p>
            <a:pPr lvl="0" rtl="0">
              <a:spcBef>
                <a:spcPts val="0"/>
              </a:spcBef>
              <a:buNone/>
            </a:pPr>
            <a:endParaRPr dirty="0"/>
          </a:p>
        </p:txBody>
      </p:sp>
      <p:sp>
        <p:nvSpPr>
          <p:cNvPr id="87" name="Shape 87"/>
          <p:cNvSpPr txBox="1">
            <a:spLocks noGrp="1"/>
          </p:cNvSpPr>
          <p:nvPr>
            <p:ph type="body" idx="1"/>
          </p:nvPr>
        </p:nvSpPr>
        <p:spPr>
          <a:xfrm>
            <a:off x="0" y="1052223"/>
            <a:ext cx="7038900" cy="2911200"/>
          </a:xfrm>
          <a:prstGeom prst="rect">
            <a:avLst/>
          </a:prstGeom>
        </p:spPr>
        <p:txBody>
          <a:bodyPr wrap="square" lIns="91425" tIns="91425" rIns="91425" bIns="91425" anchor="t" anchorCtr="0">
            <a:noAutofit/>
          </a:bodyPr>
          <a:lstStyle/>
          <a:p>
            <a:pPr marL="457200" marR="0" lvl="0" indent="-342900" algn="l" rtl="0">
              <a:lnSpc>
                <a:spcPct val="115000"/>
              </a:lnSpc>
              <a:spcBef>
                <a:spcPts val="0"/>
              </a:spcBef>
              <a:spcAft>
                <a:spcPts val="1600"/>
              </a:spcAft>
              <a:buClr>
                <a:schemeClr val="lt2"/>
              </a:buClr>
              <a:buSzPct val="100000"/>
              <a:buFont typeface="Arial"/>
            </a:pPr>
            <a:r>
              <a:rPr lang="en" dirty="0"/>
              <a:t>Final</a:t>
            </a:r>
          </a:p>
          <a:p>
            <a:pPr marL="457200" marR="0" lvl="0" indent="-228600" algn="l" rtl="0">
              <a:lnSpc>
                <a:spcPct val="115000"/>
              </a:lnSpc>
              <a:spcBef>
                <a:spcPts val="0"/>
              </a:spcBef>
              <a:spcAft>
                <a:spcPts val="1600"/>
              </a:spcAft>
            </a:pPr>
            <a:r>
              <a:rPr lang="en" dirty="0"/>
              <a:t>Sub-stories with charts, pictures and text</a:t>
            </a:r>
          </a:p>
          <a:p>
            <a:pPr marL="457200" marR="0" lvl="0" indent="-228600" algn="l" rtl="0">
              <a:lnSpc>
                <a:spcPct val="115000"/>
              </a:lnSpc>
              <a:spcBef>
                <a:spcPts val="0"/>
              </a:spcBef>
              <a:spcAft>
                <a:spcPts val="1600"/>
              </a:spcAft>
            </a:pPr>
            <a:r>
              <a:rPr lang="en" dirty="0"/>
              <a:t>Sections link by color, shape and text</a:t>
            </a:r>
          </a:p>
          <a:p>
            <a:pPr marL="457200" marR="0" lvl="0" indent="-228600" algn="l" rtl="0">
              <a:lnSpc>
                <a:spcPct val="115000"/>
              </a:lnSpc>
              <a:spcBef>
                <a:spcPts val="0"/>
              </a:spcBef>
              <a:spcAft>
                <a:spcPts val="1600"/>
              </a:spcAft>
            </a:pPr>
            <a:r>
              <a:rPr lang="en" dirty="0"/>
              <a:t>Black, Green and Red Line </a:t>
            </a:r>
          </a:p>
          <a:p>
            <a:pPr marL="457200" marR="0" lvl="0" indent="-228600" algn="l" rtl="0">
              <a:lnSpc>
                <a:spcPct val="115000"/>
              </a:lnSpc>
              <a:spcBef>
                <a:spcPts val="0"/>
              </a:spcBef>
              <a:spcAft>
                <a:spcPts val="1600"/>
              </a:spcAft>
            </a:pPr>
            <a:r>
              <a:rPr lang="en" dirty="0"/>
              <a:t>Matching on content</a:t>
            </a:r>
          </a:p>
          <a:p>
            <a:pPr marL="457200" marR="0" lvl="0" indent="-228600" algn="l" rtl="0">
              <a:lnSpc>
                <a:spcPct val="115000"/>
              </a:lnSpc>
              <a:spcBef>
                <a:spcPts val="0"/>
              </a:spcBef>
              <a:spcAft>
                <a:spcPts val="1600"/>
              </a:spcAft>
            </a:pPr>
            <a:r>
              <a:rPr lang="en" dirty="0"/>
              <a:t>Same order lines</a:t>
            </a:r>
          </a:p>
          <a:p>
            <a:pPr marL="457200" marR="0" lvl="0" indent="-228600" algn="l" rtl="0">
              <a:lnSpc>
                <a:spcPct val="115000"/>
              </a:lnSpc>
              <a:spcBef>
                <a:spcPts val="0"/>
              </a:spcBef>
              <a:spcAft>
                <a:spcPts val="1600"/>
              </a:spcAft>
            </a:pPr>
            <a:r>
              <a:rPr lang="en" dirty="0"/>
              <a:t>Right section shadow of origin lines</a:t>
            </a:r>
          </a:p>
          <a:p>
            <a:pPr marL="457200" marR="0" lvl="0" indent="-228600" algn="l" rtl="0">
              <a:lnSpc>
                <a:spcPct val="115000"/>
              </a:lnSpc>
              <a:spcBef>
                <a:spcPts val="0"/>
              </a:spcBef>
              <a:spcAft>
                <a:spcPts val="1600"/>
              </a:spcAft>
            </a:pPr>
            <a:r>
              <a:rPr lang="en" dirty="0"/>
              <a:t>Visual Highlighting(size, color, boldness)</a:t>
            </a:r>
          </a:p>
          <a:p>
            <a:pPr lvl="0" rtl="0">
              <a:lnSpc>
                <a:spcPct val="115000"/>
              </a:lnSpc>
              <a:spcBef>
                <a:spcPts val="0"/>
              </a:spcBef>
              <a:buNone/>
            </a:pPr>
            <a:endParaRPr dirty="0"/>
          </a:p>
          <a:p>
            <a:pPr marL="0" lvl="0" indent="0" rtl="0">
              <a:lnSpc>
                <a:spcPct val="115000"/>
              </a:lnSpc>
              <a:spcBef>
                <a:spcPts val="0"/>
              </a:spcBef>
              <a:buNone/>
            </a:pPr>
            <a:endParaRPr dirty="0"/>
          </a:p>
        </p:txBody>
      </p:sp>
      <p:pic>
        <p:nvPicPr>
          <p:cNvPr id="88" name="Shape 88" descr="case-bonds.png"/>
          <p:cNvPicPr preferRelativeResize="0"/>
          <p:nvPr/>
        </p:nvPicPr>
        <p:blipFill>
          <a:blip r:embed="rId3">
            <a:alphaModFix/>
          </a:blip>
          <a:stretch>
            <a:fillRect/>
          </a:stretch>
        </p:blipFill>
        <p:spPr>
          <a:xfrm>
            <a:off x="4782371" y="1477521"/>
            <a:ext cx="4295375" cy="342942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a:t>Case 2</a:t>
            </a:r>
          </a:p>
          <a:p>
            <a:pPr lvl="0">
              <a:spcBef>
                <a:spcPts val="0"/>
              </a:spcBef>
              <a:buNone/>
            </a:pPr>
            <a:r>
              <a:rPr lang="en" dirty="0"/>
              <a:t>	Budget Forecasts</a:t>
            </a:r>
            <a:r>
              <a:rPr lang="en" dirty="0" smtClean="0"/>
              <a:t>,</a:t>
            </a:r>
            <a:r>
              <a:rPr lang="zh-TW" altLang="en-US" dirty="0" smtClean="0"/>
              <a:t> </a:t>
            </a:r>
            <a:r>
              <a:rPr lang="en" dirty="0" smtClean="0"/>
              <a:t>Compared </a:t>
            </a:r>
            <a:r>
              <a:rPr lang="en" dirty="0"/>
              <a:t>With Reality </a:t>
            </a:r>
            <a:r>
              <a:rPr lang="en-US" dirty="0" smtClean="0"/>
              <a:t/>
            </a:r>
            <a:br>
              <a:rPr lang="en-US" dirty="0" smtClean="0"/>
            </a:br>
            <a:r>
              <a:rPr lang="en" sz="1300" dirty="0" smtClean="0">
                <a:solidFill>
                  <a:srgbClr val="FFFFFF"/>
                </a:solidFill>
                <a:latin typeface="Lato"/>
                <a:ea typeface="Lato"/>
                <a:cs typeface="Lato"/>
                <a:sym typeface="Lato"/>
              </a:rPr>
              <a:t>New </a:t>
            </a:r>
            <a:r>
              <a:rPr lang="en" sz="1300" dirty="0">
                <a:solidFill>
                  <a:srgbClr val="FFFFFF"/>
                </a:solidFill>
                <a:latin typeface="Lato"/>
                <a:ea typeface="Lato"/>
                <a:cs typeface="Lato"/>
                <a:sym typeface="Lato"/>
              </a:rPr>
              <a:t>York Times. </a:t>
            </a:r>
          </a:p>
          <a:p>
            <a:pPr lvl="0">
              <a:spcBef>
                <a:spcPts val="0"/>
              </a:spcBef>
              <a:buNone/>
            </a:pPr>
            <a:r>
              <a:rPr lang="en" dirty="0"/>
              <a:t>	</a:t>
            </a:r>
          </a:p>
        </p:txBody>
      </p:sp>
      <p:sp>
        <p:nvSpPr>
          <p:cNvPr id="94" name="Shape 94"/>
          <p:cNvSpPr txBox="1">
            <a:spLocks noGrp="1"/>
          </p:cNvSpPr>
          <p:nvPr>
            <p:ph type="body" idx="1"/>
          </p:nvPr>
        </p:nvSpPr>
        <p:spPr>
          <a:xfrm>
            <a:off x="0" y="1642849"/>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Large Headline</a:t>
            </a:r>
          </a:p>
          <a:p>
            <a:pPr marL="457200" lvl="0" indent="-228600" rtl="0">
              <a:spcBef>
                <a:spcPts val="0"/>
              </a:spcBef>
            </a:pPr>
            <a:r>
              <a:rPr lang="en" dirty="0"/>
              <a:t>Two panels </a:t>
            </a:r>
          </a:p>
          <a:p>
            <a:pPr marL="914400" lvl="1" indent="-228600" rtl="0">
              <a:spcBef>
                <a:spcPts val="0"/>
              </a:spcBef>
            </a:pPr>
            <a:r>
              <a:rPr lang="en" dirty="0"/>
              <a:t>Left: bold headline, short text</a:t>
            </a:r>
          </a:p>
          <a:p>
            <a:pPr marL="914400" lvl="1" indent="-228600" rtl="0">
              <a:spcBef>
                <a:spcPts val="0"/>
              </a:spcBef>
            </a:pPr>
            <a:r>
              <a:rPr lang="en" dirty="0"/>
              <a:t>Right: Line Chart (1980-2020</a:t>
            </a:r>
            <a:r>
              <a:rPr lang="en" dirty="0" smtClean="0"/>
              <a:t>)</a:t>
            </a:r>
            <a:endParaRPr lang="en-US" dirty="0" smtClean="0"/>
          </a:p>
          <a:p>
            <a:pPr marL="914400" lvl="1" indent="-228600" rtl="0">
              <a:spcBef>
                <a:spcPts val="0"/>
              </a:spcBef>
            </a:pPr>
            <a:endParaRPr lang="en" dirty="0"/>
          </a:p>
          <a:p>
            <a:pPr marL="457200" lvl="0" indent="-228600" rtl="0">
              <a:spcBef>
                <a:spcPts val="0"/>
              </a:spcBef>
            </a:pPr>
            <a:r>
              <a:rPr lang="en" dirty="0" smtClean="0"/>
              <a:t>Estimate</a:t>
            </a:r>
            <a:r>
              <a:rPr lang="zh-TW" altLang="en-US" dirty="0" smtClean="0"/>
              <a:t> </a:t>
            </a:r>
            <a:r>
              <a:rPr lang="en-US" altLang="zh-TW" dirty="0" smtClean="0"/>
              <a:t>line</a:t>
            </a:r>
            <a:r>
              <a:rPr lang="en" dirty="0" smtClean="0"/>
              <a:t> </a:t>
            </a:r>
            <a:r>
              <a:rPr lang="en" dirty="0"/>
              <a:t>separated from </a:t>
            </a:r>
            <a:r>
              <a:rPr lang="en" dirty="0" smtClean="0"/>
              <a:t>actual </a:t>
            </a:r>
            <a:r>
              <a:rPr lang="en" dirty="0"/>
              <a:t>data</a:t>
            </a:r>
          </a:p>
          <a:p>
            <a:pPr marL="457200" lvl="0" indent="-228600" rtl="0">
              <a:spcBef>
                <a:spcPts val="0"/>
              </a:spcBef>
            </a:pPr>
            <a:r>
              <a:rPr lang="en" dirty="0"/>
              <a:t>Progress Bar</a:t>
            </a:r>
          </a:p>
          <a:p>
            <a:pPr marL="457200" lvl="0" indent="-228600" rtl="0">
              <a:spcBef>
                <a:spcPts val="0"/>
              </a:spcBef>
            </a:pPr>
            <a:endParaRPr dirty="0"/>
          </a:p>
        </p:txBody>
      </p:sp>
      <p:pic>
        <p:nvPicPr>
          <p:cNvPr id="95" name="Shape 95" descr="Screen Shot 2017-09-10 at 2.46.35 PM.png"/>
          <p:cNvPicPr preferRelativeResize="0"/>
          <p:nvPr/>
        </p:nvPicPr>
        <p:blipFill>
          <a:blip r:embed="rId3">
            <a:alphaModFix/>
          </a:blip>
          <a:stretch>
            <a:fillRect/>
          </a:stretch>
        </p:blipFill>
        <p:spPr>
          <a:xfrm>
            <a:off x="4572000" y="1440831"/>
            <a:ext cx="4462524" cy="26121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dirty="0"/>
              <a:t>Case 2</a:t>
            </a:r>
          </a:p>
          <a:p>
            <a:pPr lvl="0" rtl="0">
              <a:spcBef>
                <a:spcPts val="0"/>
              </a:spcBef>
              <a:buNone/>
            </a:pPr>
            <a:r>
              <a:rPr lang="en" dirty="0"/>
              <a:t>	Budget Forecasts</a:t>
            </a:r>
            <a:r>
              <a:rPr lang="en" dirty="0" smtClean="0"/>
              <a:t>,</a:t>
            </a:r>
            <a:r>
              <a:rPr lang="zh-TW" altLang="en-US" dirty="0" smtClean="0"/>
              <a:t> </a:t>
            </a:r>
            <a:r>
              <a:rPr lang="en" dirty="0" smtClean="0"/>
              <a:t>Compared </a:t>
            </a:r>
            <a:r>
              <a:rPr lang="en" dirty="0"/>
              <a:t>With Reality </a:t>
            </a:r>
            <a:r>
              <a:rPr lang="en-US" dirty="0" smtClean="0"/>
              <a:t/>
            </a:r>
            <a:br>
              <a:rPr lang="en-US" dirty="0" smtClean="0"/>
            </a:br>
            <a:r>
              <a:rPr lang="en" sz="1300" dirty="0" smtClean="0">
                <a:solidFill>
                  <a:srgbClr val="FFFFFF"/>
                </a:solidFill>
                <a:latin typeface="Lato"/>
                <a:ea typeface="Lato"/>
                <a:cs typeface="Lato"/>
                <a:sym typeface="Lato"/>
              </a:rPr>
              <a:t>New </a:t>
            </a:r>
            <a:r>
              <a:rPr lang="en" sz="1300" dirty="0">
                <a:solidFill>
                  <a:srgbClr val="FFFFFF"/>
                </a:solidFill>
                <a:latin typeface="Lato"/>
                <a:ea typeface="Lato"/>
                <a:cs typeface="Lato"/>
                <a:sym typeface="Lato"/>
              </a:rPr>
              <a:t>York Times. </a:t>
            </a:r>
          </a:p>
          <a:p>
            <a:pPr lvl="0" rtl="0">
              <a:spcBef>
                <a:spcPts val="0"/>
              </a:spcBef>
              <a:buNone/>
            </a:pPr>
            <a:r>
              <a:rPr lang="en" dirty="0"/>
              <a:t>	</a:t>
            </a:r>
          </a:p>
        </p:txBody>
      </p:sp>
      <p:sp>
        <p:nvSpPr>
          <p:cNvPr id="101" name="Shape 101"/>
          <p:cNvSpPr txBox="1">
            <a:spLocks noGrp="1"/>
          </p:cNvSpPr>
          <p:nvPr>
            <p:ph type="body" idx="1"/>
          </p:nvPr>
        </p:nvSpPr>
        <p:spPr>
          <a:xfrm>
            <a:off x="311700" y="1579861"/>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Consistent Visual Platform</a:t>
            </a:r>
          </a:p>
          <a:p>
            <a:pPr marL="914400" lvl="1" indent="-228600" rtl="0">
              <a:spcBef>
                <a:spcPts val="0"/>
              </a:spcBef>
            </a:pPr>
            <a:r>
              <a:rPr lang="en" dirty="0"/>
              <a:t>Update left text</a:t>
            </a:r>
          </a:p>
          <a:p>
            <a:pPr marL="914400" lvl="1" indent="-228600" rtl="0">
              <a:spcBef>
                <a:spcPts val="0"/>
              </a:spcBef>
            </a:pPr>
            <a:r>
              <a:rPr lang="en" dirty="0" err="1"/>
              <a:t>Anitmated</a:t>
            </a:r>
            <a:r>
              <a:rPr lang="en" dirty="0"/>
              <a:t> transition right panel</a:t>
            </a:r>
          </a:p>
          <a:p>
            <a:pPr marL="457200" lvl="0" indent="-228600" rtl="0">
              <a:spcBef>
                <a:spcPts val="0"/>
              </a:spcBef>
            </a:pPr>
            <a:r>
              <a:rPr lang="en" dirty="0"/>
              <a:t>Multi-messaging</a:t>
            </a:r>
          </a:p>
          <a:p>
            <a:pPr marL="457200" lvl="0" indent="-228600" rtl="0">
              <a:spcBef>
                <a:spcPts val="0"/>
              </a:spcBef>
            </a:pPr>
            <a:r>
              <a:rPr lang="en" dirty="0"/>
              <a:t>Details-On-Demand</a:t>
            </a:r>
          </a:p>
          <a:p>
            <a:pPr marL="457200" lvl="0" indent="-228600" rtl="0">
              <a:spcBef>
                <a:spcPts val="0"/>
              </a:spcBef>
            </a:pPr>
            <a:r>
              <a:rPr lang="en" dirty="0"/>
              <a:t>Time Slider - select years</a:t>
            </a:r>
          </a:p>
          <a:p>
            <a:pPr lvl="0" rtl="0">
              <a:spcBef>
                <a:spcPts val="0"/>
              </a:spcBef>
              <a:buNone/>
            </a:pPr>
            <a:endParaRPr dirty="0"/>
          </a:p>
        </p:txBody>
      </p:sp>
      <p:pic>
        <p:nvPicPr>
          <p:cNvPr id="102" name="Shape 102" descr="Screen Shot 2017-09-10 at 2.52.16 PM.png"/>
          <p:cNvPicPr preferRelativeResize="0"/>
          <p:nvPr/>
        </p:nvPicPr>
        <p:blipFill>
          <a:blip r:embed="rId3">
            <a:alphaModFix/>
          </a:blip>
          <a:stretch>
            <a:fillRect/>
          </a:stretch>
        </p:blipFill>
        <p:spPr>
          <a:xfrm>
            <a:off x="4557304" y="1684149"/>
            <a:ext cx="4436202" cy="25727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dirty="0"/>
              <a:t>Case 2</a:t>
            </a:r>
          </a:p>
          <a:p>
            <a:pPr lvl="0" rtl="0">
              <a:spcBef>
                <a:spcPts val="0"/>
              </a:spcBef>
              <a:buNone/>
            </a:pPr>
            <a:r>
              <a:rPr lang="en" dirty="0"/>
              <a:t>	Budget Forecasts</a:t>
            </a:r>
            <a:r>
              <a:rPr lang="en" dirty="0" smtClean="0"/>
              <a:t>,</a:t>
            </a:r>
            <a:r>
              <a:rPr lang="zh-TW" altLang="en-US" dirty="0" smtClean="0"/>
              <a:t> </a:t>
            </a:r>
            <a:r>
              <a:rPr lang="en" dirty="0" smtClean="0"/>
              <a:t>Compared </a:t>
            </a:r>
            <a:r>
              <a:rPr lang="en" dirty="0"/>
              <a:t>With Reality </a:t>
            </a:r>
            <a:r>
              <a:rPr lang="en-US" dirty="0" smtClean="0"/>
              <a:t/>
            </a:r>
            <a:br>
              <a:rPr lang="en-US" dirty="0" smtClean="0"/>
            </a:br>
            <a:r>
              <a:rPr lang="en" sz="1300" dirty="0" smtClean="0">
                <a:solidFill>
                  <a:srgbClr val="FFFFFF"/>
                </a:solidFill>
                <a:latin typeface="Lato"/>
                <a:ea typeface="Lato"/>
                <a:cs typeface="Lato"/>
                <a:sym typeface="Lato"/>
              </a:rPr>
              <a:t>New </a:t>
            </a:r>
            <a:r>
              <a:rPr lang="en" sz="1300" dirty="0">
                <a:solidFill>
                  <a:srgbClr val="FFFFFF"/>
                </a:solidFill>
                <a:latin typeface="Lato"/>
                <a:ea typeface="Lato"/>
                <a:cs typeface="Lato"/>
                <a:sym typeface="Lato"/>
              </a:rPr>
              <a:t>York Times. </a:t>
            </a:r>
          </a:p>
          <a:p>
            <a:pPr lvl="0" rtl="0">
              <a:spcBef>
                <a:spcPts val="0"/>
              </a:spcBef>
              <a:buNone/>
            </a:pPr>
            <a:r>
              <a:rPr lang="en" dirty="0"/>
              <a:t>	</a:t>
            </a:r>
          </a:p>
        </p:txBody>
      </p:sp>
      <p:sp>
        <p:nvSpPr>
          <p:cNvPr id="108" name="Shape 108"/>
          <p:cNvSpPr txBox="1">
            <a:spLocks noGrp="1"/>
          </p:cNvSpPr>
          <p:nvPr>
            <p:ph type="body" idx="1"/>
          </p:nvPr>
        </p:nvSpPr>
        <p:spPr>
          <a:xfrm>
            <a:off x="311700" y="1541574"/>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Slide-show with </a:t>
            </a:r>
          </a:p>
          <a:p>
            <a:pPr marL="914400" lvl="1" indent="-228600" rtl="0">
              <a:spcBef>
                <a:spcPts val="0"/>
              </a:spcBef>
            </a:pPr>
            <a:r>
              <a:rPr lang="en" dirty="0" smtClean="0"/>
              <a:t>Pace</a:t>
            </a:r>
            <a:r>
              <a:rPr lang="zh-TW" altLang="en-US" dirty="0" smtClean="0"/>
              <a:t> </a:t>
            </a:r>
            <a:r>
              <a:rPr lang="en-US" altLang="zh-TW" dirty="0" smtClean="0"/>
              <a:t>and</a:t>
            </a:r>
            <a:r>
              <a:rPr lang="zh-TW" altLang="en-US" dirty="0" smtClean="0"/>
              <a:t> </a:t>
            </a:r>
            <a:r>
              <a:rPr lang="en-US" altLang="zh-TW" dirty="0" smtClean="0"/>
              <a:t>year</a:t>
            </a:r>
            <a:r>
              <a:rPr lang="en" dirty="0" smtClean="0"/>
              <a:t> </a:t>
            </a:r>
            <a:r>
              <a:rPr lang="en" dirty="0"/>
              <a:t>determined by user</a:t>
            </a:r>
          </a:p>
          <a:p>
            <a:pPr marL="914400" lvl="1" indent="-228600" rtl="0">
              <a:spcBef>
                <a:spcPts val="0"/>
              </a:spcBef>
            </a:pPr>
            <a:r>
              <a:rPr lang="en" dirty="0" err="1"/>
              <a:t>Mousing</a:t>
            </a:r>
            <a:r>
              <a:rPr lang="en" dirty="0"/>
              <a:t>-over charts to explore</a:t>
            </a:r>
          </a:p>
          <a:p>
            <a:pPr marL="457200" lvl="0" indent="-228600" rtl="0">
              <a:spcBef>
                <a:spcPts val="0"/>
              </a:spcBef>
            </a:pPr>
            <a:r>
              <a:rPr lang="en" dirty="0"/>
              <a:t>Interactive slideshow</a:t>
            </a:r>
          </a:p>
          <a:p>
            <a:pPr marL="457200" lvl="0" indent="-228600" rtl="0">
              <a:spcBef>
                <a:spcPts val="0"/>
              </a:spcBef>
            </a:pPr>
            <a:r>
              <a:rPr lang="en" dirty="0"/>
              <a:t>Single-frame interactivity</a:t>
            </a:r>
          </a:p>
          <a:p>
            <a:pPr marL="457200" lvl="0" indent="-228600" rtl="0">
              <a:spcBef>
                <a:spcPts val="0"/>
              </a:spcBef>
            </a:pPr>
            <a:r>
              <a:rPr lang="en" dirty="0"/>
              <a:t>Tacit tutorial</a:t>
            </a:r>
          </a:p>
          <a:p>
            <a:pPr marL="457200" lvl="0" indent="-228600" rtl="0">
              <a:spcBef>
                <a:spcPts val="0"/>
              </a:spcBef>
            </a:pPr>
            <a:r>
              <a:rPr lang="en" dirty="0"/>
              <a:t>“Martini Glass Structure</a:t>
            </a:r>
            <a:r>
              <a:rPr lang="en" dirty="0" smtClean="0"/>
              <a:t>”</a:t>
            </a:r>
            <a:r>
              <a:rPr lang="zh-TW" altLang="en-US" dirty="0" smtClean="0"/>
              <a:t> </a:t>
            </a:r>
            <a:r>
              <a:rPr lang="mr-IN" altLang="zh-TW" dirty="0" smtClean="0"/>
              <a:t>–</a:t>
            </a:r>
            <a:r>
              <a:rPr lang="zh-TW" altLang="en-US" dirty="0" smtClean="0"/>
              <a:t> </a:t>
            </a:r>
            <a:r>
              <a:rPr lang="en-US" altLang="zh-TW" dirty="0" smtClean="0"/>
              <a:t>limited</a:t>
            </a:r>
            <a:r>
              <a:rPr lang="zh-TW" altLang="en-US" dirty="0" smtClean="0"/>
              <a:t> </a:t>
            </a:r>
            <a:r>
              <a:rPr lang="en-US" altLang="zh-TW" dirty="0" smtClean="0"/>
              <a:t>at</a:t>
            </a:r>
            <a:r>
              <a:rPr lang="zh-TW" altLang="en-US" dirty="0" smtClean="0"/>
              <a:t> </a:t>
            </a:r>
            <a:r>
              <a:rPr lang="en-US" altLang="zh-TW" dirty="0" smtClean="0"/>
              <a:t>first,</a:t>
            </a:r>
            <a:r>
              <a:rPr lang="zh-TW" altLang="en-US" dirty="0" smtClean="0"/>
              <a:t> </a:t>
            </a:r>
            <a:r>
              <a:rPr lang="en-US" altLang="zh-TW" dirty="0" smtClean="0"/>
              <a:t>then</a:t>
            </a:r>
            <a:r>
              <a:rPr lang="zh-TW" altLang="en-US" dirty="0" smtClean="0"/>
              <a:t> </a:t>
            </a:r>
            <a:r>
              <a:rPr lang="en-US" altLang="zh-TW" dirty="0" smtClean="0"/>
              <a:t>opening</a:t>
            </a:r>
            <a:r>
              <a:rPr lang="zh-TW" altLang="en-US" dirty="0" smtClean="0"/>
              <a:t> </a:t>
            </a:r>
            <a:r>
              <a:rPr lang="en-US" altLang="zh-TW" dirty="0" smtClean="0"/>
              <a:t>up</a:t>
            </a:r>
            <a:r>
              <a:rPr lang="zh-TW" altLang="en-US" dirty="0" smtClean="0"/>
              <a:t> </a:t>
            </a:r>
            <a:r>
              <a:rPr lang="en-US" altLang="zh-TW" dirty="0" smtClean="0"/>
              <a:t>for</a:t>
            </a:r>
            <a:r>
              <a:rPr lang="zh-TW" altLang="en-US" dirty="0" smtClean="0"/>
              <a:t> </a:t>
            </a:r>
            <a:r>
              <a:rPr lang="en-US" altLang="zh-TW" dirty="0" smtClean="0"/>
              <a:t>free</a:t>
            </a:r>
            <a:r>
              <a:rPr lang="zh-TW" altLang="en-US" dirty="0" smtClean="0"/>
              <a:t> </a:t>
            </a:r>
            <a:r>
              <a:rPr lang="en-US" altLang="zh-TW" dirty="0" smtClean="0"/>
              <a:t>exploring</a:t>
            </a:r>
            <a:endParaRPr lang="en" dirty="0"/>
          </a:p>
        </p:txBody>
      </p:sp>
      <p:pic>
        <p:nvPicPr>
          <p:cNvPr id="109" name="Shape 109" descr="Screen Shot 2017-09-10 at 2.52.16 PM.png"/>
          <p:cNvPicPr preferRelativeResize="0"/>
          <p:nvPr/>
        </p:nvPicPr>
        <p:blipFill>
          <a:blip r:embed="rId3">
            <a:alphaModFix/>
          </a:blip>
          <a:stretch>
            <a:fillRect/>
          </a:stretch>
        </p:blipFill>
        <p:spPr>
          <a:xfrm>
            <a:off x="4631734" y="1684149"/>
            <a:ext cx="4436202" cy="2572724"/>
          </a:xfrm>
          <a:prstGeom prst="rect">
            <a:avLst/>
          </a:prstGeom>
          <a:noFill/>
          <a:ln>
            <a:noFill/>
          </a:ln>
        </p:spPr>
      </p:pic>
      <p:pic>
        <p:nvPicPr>
          <p:cNvPr id="110" name="Shape 110" descr="Screen Shot 2017-09-10 at 3.02.51 PM.png"/>
          <p:cNvPicPr preferRelativeResize="0"/>
          <p:nvPr/>
        </p:nvPicPr>
        <p:blipFill>
          <a:blip r:embed="rId4">
            <a:alphaModFix/>
          </a:blip>
          <a:stretch>
            <a:fillRect/>
          </a:stretch>
        </p:blipFill>
        <p:spPr>
          <a:xfrm>
            <a:off x="2754328" y="3911861"/>
            <a:ext cx="1641770" cy="69002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875</Words>
  <Application>Microsoft Macintosh PowerPoint</Application>
  <PresentationFormat>On-screen Show (16:9)</PresentationFormat>
  <Paragraphs>207</Paragraphs>
  <Slides>24</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Lato</vt:lpstr>
      <vt:lpstr>Simple Dark</vt:lpstr>
      <vt:lpstr>Narrative Visualization   Telling Stories with Data</vt:lpstr>
      <vt:lpstr>Introduction</vt:lpstr>
      <vt:lpstr>Storytelling with Data Visualization</vt:lpstr>
      <vt:lpstr>Case 1 Steroids or No, the Pursuit is On                  New York Times.                   </vt:lpstr>
      <vt:lpstr>Case 1 Steroids or No, the Pursuit is On                             New York Times.                   </vt:lpstr>
      <vt:lpstr>Case 1 Steroids or No, the Pursuit is On            New York Times.                   </vt:lpstr>
      <vt:lpstr>Case 2  Budget Forecasts, Compared With Reality  New York Times.   </vt:lpstr>
      <vt:lpstr>Case 2  Budget Forecasts, Compared With Reality  New York Times.   </vt:lpstr>
      <vt:lpstr>Case 2  Budget Forecasts, Compared With Reality  New York Times.   </vt:lpstr>
      <vt:lpstr>Case 3   Afghanistan: Behind the Front Line             Financial Times.</vt:lpstr>
      <vt:lpstr>Case 3   Afghanistan: Behind the Front Line      Financial Times.</vt:lpstr>
      <vt:lpstr>Case 3   Afghanistan: Behind the Front Line      Financial Times.</vt:lpstr>
      <vt:lpstr>Case 4   Human Development Trends               Gapminder.</vt:lpstr>
      <vt:lpstr>Case 4   Human Development Trends               Gapminder.</vt:lpstr>
      <vt:lpstr>Case 4   Human Development Trends               Gapminder.</vt:lpstr>
      <vt:lpstr>Case 5  The Minnesota Employment Explorer </vt:lpstr>
      <vt:lpstr>Case 5  The Minnesota Employment Explorer </vt:lpstr>
      <vt:lpstr>Design Space Dimensions</vt:lpstr>
      <vt:lpstr>PowerPoint Presentation</vt:lpstr>
      <vt:lpstr>Design Space Observations</vt:lpstr>
      <vt:lpstr>Author-Driven </vt:lpstr>
      <vt:lpstr>MIX</vt:lpstr>
      <vt:lpstr>Discussion</vt:lpstr>
      <vt:lpstr>Reference</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 Visualization   Telling Stories with Data</dc:title>
  <cp:lastModifiedBy>Microsoft Office User</cp:lastModifiedBy>
  <cp:revision>22</cp:revision>
  <dcterms:modified xsi:type="dcterms:W3CDTF">2017-09-11T20:35:15Z</dcterms:modified>
</cp:coreProperties>
</file>