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97" r:id="rId2"/>
    <p:sldId id="499" r:id="rId3"/>
    <p:sldId id="256" r:id="rId4"/>
    <p:sldId id="49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FF"/>
    <a:srgbClr val="E2F0E2"/>
    <a:srgbClr val="26A52D"/>
    <a:srgbClr val="26AD2D"/>
    <a:srgbClr val="50AD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9"/>
    <p:restoredTop sz="96327"/>
  </p:normalViewPr>
  <p:slideViewPr>
    <p:cSldViewPr snapToGrid="0">
      <p:cViewPr varScale="1">
        <p:scale>
          <a:sx n="354" d="100"/>
          <a:sy n="354" d="100"/>
        </p:scale>
        <p:origin x="24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D8428-967A-F9C8-0C9B-A8ED80724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D0A53B4-1817-C18E-EBE9-C09447C4F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C3B025-C298-8909-6A54-AD703E1C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1921-D71F-224B-98D5-E1CEFB09CBFA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3399C7-8CDB-45CD-E15A-6F995B72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64DB3E-7D45-B2D6-CE58-772D6986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1468-11DB-0B43-A788-1D3ACBB657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18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6EBB97-F262-1F02-2D11-9F10FF06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16ACB4D-D13E-3EB7-9628-4D1D441E2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8DD104-B8A4-F77C-13D2-70ADDD1F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1921-D71F-224B-98D5-E1CEFB09CBFA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B409D5-668C-6092-15ED-634BB1BA5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9844EC-6C7B-198B-9917-C715DC80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1468-11DB-0B43-A788-1D3ACBB657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05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0759C80-1418-2962-DDD2-44C1814C5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0544E8-6098-2B41-050A-2D1AD7897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2B6D04-34E1-D560-7103-D21B559EE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1921-D71F-224B-98D5-E1CEFB09CBFA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F85C54-8E6E-F77F-B640-F18CB85A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DB7C02-670A-A363-B52E-E5512A25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1468-11DB-0B43-A788-1D3ACBB657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81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0B00EE-3DC5-81AF-95A2-0B3C6B19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DA0033-6EFC-76DD-6F29-7768DC67E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6402C0-E5BB-885E-A1A4-8AD7F60C3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1921-D71F-224B-98D5-E1CEFB09CBFA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0FF7CF-5134-7575-05DA-C5F1AD530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E5D5E5-EDE2-3CC4-E75C-2E942C85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1468-11DB-0B43-A788-1D3ACBB657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B4B132-51D1-4BFF-076A-282092EB9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71E60B-943B-C1DF-227B-AA250B6E5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18F736-1C69-53E9-4C22-E35A6E503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1921-D71F-224B-98D5-E1CEFB09CBFA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E2E108-A3E1-6F80-3D96-925DC66F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17B87B-FB36-DD1C-833D-F56270BE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1468-11DB-0B43-A788-1D3ACBB657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77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63A30-337B-7963-FDE6-CA67CC41E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7DC069-2D3D-5917-C3A5-A34794CB7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EBE8CF-947E-FB61-2F4A-031ADA03E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B5FC20-79BD-9622-A0EA-F0DF5757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1921-D71F-224B-98D5-E1CEFB09CBFA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09A776-D45C-E67A-3C5B-34CE0900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460046-E901-3383-4918-DE81DCC5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1468-11DB-0B43-A788-1D3ACBB657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50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FAFBCE-907B-AAEE-354E-290FFDC28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E9DCBA-ADA8-D2DD-D632-EA68E28D0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54EBBE-773F-DA7F-4F92-89421E9D4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C2C1AF-449C-D8C9-9B9C-37B312033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5106B5A-BC10-C003-3A3B-05B994B74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FC238C5-7734-A79B-62EC-9131844AE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1921-D71F-224B-98D5-E1CEFB09CBFA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8AD0AB4-A1A6-48AD-2084-EBCB5E25D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5F36B24-76E5-5C58-36A9-1181049D6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1468-11DB-0B43-A788-1D3ACBB657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63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7BAFDD-353C-3870-55FB-599527012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6F02ADA-0965-484A-1822-C574CB620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1921-D71F-224B-98D5-E1CEFB09CBFA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B240CE9-4F39-E9D5-E9AE-0D87DB7C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D4478B5-2F08-86A8-CCDA-CE303DFB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1468-11DB-0B43-A788-1D3ACBB657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55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DCD5861-B01B-0154-0AEC-68721232F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1921-D71F-224B-98D5-E1CEFB09CBFA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5B54B04-4597-7B11-79FE-3699C793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E68CD28-252A-4097-01A1-EBABE741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1468-11DB-0B43-A788-1D3ACBB657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660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867678-2485-FB7B-F5B1-6B49BB22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13DAB1-7E09-7AB9-2BD0-0B55E95F4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1E7A6B-1B1B-7B67-2F6B-C33E91AB3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01F3F3-D73E-6A52-A54E-A197CB7E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1921-D71F-224B-98D5-E1CEFB09CBFA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19FFBE-B712-EAD3-D09D-64AB168B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5E04C9-43AD-BC61-29C7-02A180A5E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1468-11DB-0B43-A788-1D3ACBB657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10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2145B6-03FE-D2DE-7C4C-6729B148D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4438F3D-6A48-738B-86BE-33FF5C564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317111-4528-E6E3-C0A2-F95E59A7A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93F47A-E2B4-E53D-9C8D-B9C9E8C4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1921-D71F-224B-98D5-E1CEFB09CBFA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2304FA-FA62-C4C2-CE12-3C8E255C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C37BCC-56C7-26D9-1EE6-BB1F1A53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1468-11DB-0B43-A788-1D3ACBB657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68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B273061-28DD-BD94-02EF-3EA26E4B0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4793EC-0CF6-7AD5-34C0-9502E0DFA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264061-EB9C-BD0D-7879-EDA8A5681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41921-D71F-224B-98D5-E1CEFB09CBFA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2D9677-3C9F-00D4-FA5B-F4244FF84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F4B75A-9155-6D1A-5540-0839A7F8E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31468-11DB-0B43-A788-1D3ACBB657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77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openclipart.org/detail/36073/tango%20application%20x%20executable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4.sv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hyperlink" Target="https://pixabay.com/ja/%E3%83%81%E3%82%A7%E3%83%83%E3%82%AF%E3%83%9C%E3%83%83%E3%82%AF%E3%82%B9-%E3%83%81%E3%82%A7%E3%83%83%E3%82%AF-%E7%9B%AE%E7%9B%9B%E3%82%8A-%E7%B7%91-%E5%A4%A7%E4%B8%88%E5%A4%AB-%E3%83%81%E3%82%A7%E3%83%83%E3%82%AF%E3%81%97%E3%81%A6%E3%81%84%E3%81%BE%E3%81%99-152185/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openclipart.org/detail/36073/tango%20application%20x%20executable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4.sv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hyperlink" Target="https://pixabay.com/ja/%E3%83%81%E3%82%A7%E3%83%83%E3%82%AF%E3%83%9C%E3%83%83%E3%82%AF%E3%82%B9-%E3%83%81%E3%82%A7%E3%83%83%E3%82%AF-%E7%9B%AE%E7%9B%9B%E3%82%8A-%E7%B7%91-%E5%A4%A7%E4%B8%88%E5%A4%AB-%E3%83%81%E3%82%A7%E3%83%83%E3%82%AF%E3%81%97%E3%81%A6%E3%81%84%E3%81%BE%E3%81%99-152185/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2C960F2-6D3D-A6F0-0F4B-91C44B90367C}"/>
              </a:ext>
            </a:extLst>
          </p:cNvPr>
          <p:cNvSpPr/>
          <p:nvPr/>
        </p:nvSpPr>
        <p:spPr>
          <a:xfrm>
            <a:off x="8671122" y="2319278"/>
            <a:ext cx="2495978" cy="20402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tIns="108000" bIns="0" rtlCol="0" anchor="t" anchorCtr="0">
            <a:noAutofit/>
          </a:bodyPr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形式手法支援</a:t>
            </a:r>
            <a:endParaRPr kumimoji="1" lang="en-US" altLang="ja-JP" sz="1400" dirty="0">
              <a:solidFill>
                <a:schemeClr val="tx1"/>
              </a:solidFill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80" name="角丸四角形 79">
            <a:extLst>
              <a:ext uri="{FF2B5EF4-FFF2-40B4-BE49-F238E27FC236}">
                <a16:creationId xmlns:a16="http://schemas.microsoft.com/office/drawing/2014/main" id="{E3468887-E691-5A9E-D7BE-77750F78841F}"/>
              </a:ext>
            </a:extLst>
          </p:cNvPr>
          <p:cNvSpPr/>
          <p:nvPr/>
        </p:nvSpPr>
        <p:spPr>
          <a:xfrm>
            <a:off x="1080826" y="2592343"/>
            <a:ext cx="2189000" cy="1332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角丸四角形 78">
            <a:extLst>
              <a:ext uri="{FF2B5EF4-FFF2-40B4-BE49-F238E27FC236}">
                <a16:creationId xmlns:a16="http://schemas.microsoft.com/office/drawing/2014/main" id="{49103DFB-3E20-6D7C-667E-E2FCEE663689}"/>
              </a:ext>
            </a:extLst>
          </p:cNvPr>
          <p:cNvSpPr/>
          <p:nvPr/>
        </p:nvSpPr>
        <p:spPr>
          <a:xfrm>
            <a:off x="4336904" y="2317322"/>
            <a:ext cx="2997962" cy="19166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8C454A26-81A4-74F0-8470-0A8E781EFA59}"/>
              </a:ext>
            </a:extLst>
          </p:cNvPr>
          <p:cNvGrpSpPr/>
          <p:nvPr/>
        </p:nvGrpSpPr>
        <p:grpSpPr>
          <a:xfrm>
            <a:off x="5952709" y="2973691"/>
            <a:ext cx="1124523" cy="907773"/>
            <a:chOff x="6247936" y="2973691"/>
            <a:chExt cx="1124523" cy="9077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DDA97394-F624-6A09-DA1A-CF7606AE4CF9}"/>
                </a:ext>
              </a:extLst>
            </p:cNvPr>
            <p:cNvGrpSpPr/>
            <p:nvPr/>
          </p:nvGrpSpPr>
          <p:grpSpPr>
            <a:xfrm>
              <a:off x="6247936" y="2973691"/>
              <a:ext cx="1124523" cy="907773"/>
              <a:chOff x="4897588" y="3141730"/>
              <a:chExt cx="1124523" cy="712070"/>
            </a:xfrm>
          </p:grpSpPr>
          <p:sp>
            <p:nvSpPr>
              <p:cNvPr id="49" name="四角形: 角を丸くする 13">
                <a:extLst>
                  <a:ext uri="{FF2B5EF4-FFF2-40B4-BE49-F238E27FC236}">
                    <a16:creationId xmlns:a16="http://schemas.microsoft.com/office/drawing/2014/main" id="{791B3EE5-B82C-C220-0F4C-ABB9CF6E4758}"/>
                  </a:ext>
                </a:extLst>
              </p:cNvPr>
              <p:cNvSpPr/>
              <p:nvPr/>
            </p:nvSpPr>
            <p:spPr>
              <a:xfrm>
                <a:off x="4897589" y="3141730"/>
                <a:ext cx="1124522" cy="702834"/>
              </a:xfrm>
              <a:prstGeom prst="roundRect">
                <a:avLst>
                  <a:gd name="adj" fmla="val 10513"/>
                </a:avLst>
              </a:prstGeom>
              <a:solidFill>
                <a:schemeClr val="accent1">
                  <a:lumMod val="20000"/>
                  <a:lumOff val="80000"/>
                  <a:alpha val="50196"/>
                </a:schemeClr>
              </a:solidFill>
              <a:ln w="76200"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kumimoji="1" lang="en-US" altLang="ja-JP" sz="1400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AI</a:t>
                </a:r>
                <a:r>
                  <a:rPr kumimoji="1" lang="ja-JP" altLang="en-US" sz="140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処理</a:t>
                </a:r>
              </a:p>
            </p:txBody>
          </p:sp>
          <p:sp>
            <p:nvSpPr>
              <p:cNvPr id="50" name="四角形: 角を丸くする 13">
                <a:extLst>
                  <a:ext uri="{FF2B5EF4-FFF2-40B4-BE49-F238E27FC236}">
                    <a16:creationId xmlns:a16="http://schemas.microsoft.com/office/drawing/2014/main" id="{0FFA136F-7349-A6BE-2E4B-2BE2F02562EE}"/>
                  </a:ext>
                </a:extLst>
              </p:cNvPr>
              <p:cNvSpPr/>
              <p:nvPr/>
            </p:nvSpPr>
            <p:spPr>
              <a:xfrm>
                <a:off x="4897588" y="3150966"/>
                <a:ext cx="1124522" cy="702834"/>
              </a:xfrm>
              <a:prstGeom prst="roundRect">
                <a:avLst>
                  <a:gd name="adj" fmla="val 10513"/>
                </a:avLst>
              </a:prstGeom>
              <a:noFill/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endParaRPr kumimoji="1" lang="ja-JP" altLang="en-US" sz="1600"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</p:txBody>
          </p:sp>
        </p:grpSp>
        <p:pic>
          <p:nvPicPr>
            <p:cNvPr id="39" name="Picture 16" descr="Policy Icon 2636410">
              <a:extLst>
                <a:ext uri="{FF2B5EF4-FFF2-40B4-BE49-F238E27FC236}">
                  <a16:creationId xmlns:a16="http://schemas.microsoft.com/office/drawing/2014/main" id="{F16C51DD-1B42-D526-74A3-8B216CD77B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7803" y="3558810"/>
              <a:ext cx="241651" cy="241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78A684A1-2474-DF9A-BD79-0630341211F1}"/>
              </a:ext>
            </a:extLst>
          </p:cNvPr>
          <p:cNvGrpSpPr/>
          <p:nvPr/>
        </p:nvGrpSpPr>
        <p:grpSpPr>
          <a:xfrm>
            <a:off x="4602361" y="2973691"/>
            <a:ext cx="1124523" cy="917009"/>
            <a:chOff x="4897588" y="2973691"/>
            <a:chExt cx="1124523" cy="917009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F3773213-4CF9-FE03-501D-47835553BB5F}"/>
                </a:ext>
              </a:extLst>
            </p:cNvPr>
            <p:cNvGrpSpPr/>
            <p:nvPr/>
          </p:nvGrpSpPr>
          <p:grpSpPr>
            <a:xfrm>
              <a:off x="4897588" y="2973691"/>
              <a:ext cx="1124523" cy="917009"/>
              <a:chOff x="4897588" y="3141730"/>
              <a:chExt cx="1124523" cy="712070"/>
            </a:xfrm>
          </p:grpSpPr>
          <p:sp>
            <p:nvSpPr>
              <p:cNvPr id="8" name="四角形: 角を丸くする 13">
                <a:extLst>
                  <a:ext uri="{FF2B5EF4-FFF2-40B4-BE49-F238E27FC236}">
                    <a16:creationId xmlns:a16="http://schemas.microsoft.com/office/drawing/2014/main" id="{B107CB21-9943-55D2-C093-06B5742257AE}"/>
                  </a:ext>
                </a:extLst>
              </p:cNvPr>
              <p:cNvSpPr/>
              <p:nvPr/>
            </p:nvSpPr>
            <p:spPr>
              <a:xfrm>
                <a:off x="4897589" y="3141730"/>
                <a:ext cx="1124522" cy="702834"/>
              </a:xfrm>
              <a:prstGeom prst="roundRect">
                <a:avLst>
                  <a:gd name="adj" fmla="val 10513"/>
                </a:avLst>
              </a:prstGeom>
              <a:solidFill>
                <a:schemeClr val="accent1">
                  <a:lumMod val="20000"/>
                  <a:lumOff val="80000"/>
                  <a:alpha val="50196"/>
                </a:schemeClr>
              </a:solidFill>
              <a:ln w="76200"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endParaRPr kumimoji="1" lang="ja-JP" altLang="en-US" sz="1400"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</p:txBody>
          </p:sp>
          <p:sp>
            <p:nvSpPr>
              <p:cNvPr id="20" name="四角形: 角を丸くする 13">
                <a:extLst>
                  <a:ext uri="{FF2B5EF4-FFF2-40B4-BE49-F238E27FC236}">
                    <a16:creationId xmlns:a16="http://schemas.microsoft.com/office/drawing/2014/main" id="{4CEA0B6F-2F1E-06B0-96EC-26BBD394115F}"/>
                  </a:ext>
                </a:extLst>
              </p:cNvPr>
              <p:cNvSpPr/>
              <p:nvPr/>
            </p:nvSpPr>
            <p:spPr>
              <a:xfrm>
                <a:off x="4897588" y="3150966"/>
                <a:ext cx="1124522" cy="702834"/>
              </a:xfrm>
              <a:prstGeom prst="roundRect">
                <a:avLst>
                  <a:gd name="adj" fmla="val 10513"/>
                </a:avLst>
              </a:prstGeom>
              <a:noFill/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kumimoji="1" lang="ja-JP" altLang="en-US" sz="140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ビッグデータ</a:t>
                </a:r>
                <a:endParaRPr kumimoji="1" lang="en-US" altLang="ja-JP" sz="1400" dirty="0"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  <a:p>
                <a:pPr algn="ctr"/>
                <a:r>
                  <a:rPr kumimoji="1" lang="ja-JP" altLang="en-US" sz="140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処理</a:t>
                </a:r>
              </a:p>
            </p:txBody>
          </p:sp>
        </p:grpSp>
        <p:pic>
          <p:nvPicPr>
            <p:cNvPr id="38" name="Picture 16" descr="Policy Icon 2636410">
              <a:extLst>
                <a:ext uri="{FF2B5EF4-FFF2-40B4-BE49-F238E27FC236}">
                  <a16:creationId xmlns:a16="http://schemas.microsoft.com/office/drawing/2014/main" id="{BE255AB4-96A6-E979-EF7A-7439AB57C5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0441" y="3564082"/>
              <a:ext cx="241651" cy="241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C514BB7-F0CC-0C6A-082A-8DB996A0A7EC}"/>
              </a:ext>
            </a:extLst>
          </p:cNvPr>
          <p:cNvCxnSpPr>
            <a:cxnSpLocks/>
            <a:stCxn id="40" idx="2"/>
            <a:endCxn id="64" idx="1"/>
          </p:cNvCxnSpPr>
          <p:nvPr/>
        </p:nvCxnSpPr>
        <p:spPr>
          <a:xfrm>
            <a:off x="7043876" y="2787839"/>
            <a:ext cx="2158969" cy="3341595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85662A57-888D-C9A7-6221-DAE5C6021848}"/>
              </a:ext>
            </a:extLst>
          </p:cNvPr>
          <p:cNvCxnSpPr>
            <a:cxnSpLocks/>
            <a:stCxn id="39" idx="2"/>
            <a:endCxn id="64" idx="1"/>
          </p:cNvCxnSpPr>
          <p:nvPr/>
        </p:nvCxnSpPr>
        <p:spPr>
          <a:xfrm>
            <a:off x="6873402" y="3800461"/>
            <a:ext cx="2329443" cy="232897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686739CA-E51C-02C6-6A48-C65A1A5EF9AE}"/>
              </a:ext>
            </a:extLst>
          </p:cNvPr>
          <p:cNvCxnSpPr>
            <a:cxnSpLocks/>
            <a:stCxn id="38" idx="2"/>
            <a:endCxn id="64" idx="1"/>
          </p:cNvCxnSpPr>
          <p:nvPr/>
        </p:nvCxnSpPr>
        <p:spPr>
          <a:xfrm>
            <a:off x="5526040" y="3805733"/>
            <a:ext cx="3676805" cy="232370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CE0159DF-7F0D-3731-2910-AEE56F188F77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3024679" y="3679635"/>
            <a:ext cx="6178166" cy="244979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タイトル 4">
            <a:extLst>
              <a:ext uri="{FF2B5EF4-FFF2-40B4-BE49-F238E27FC236}">
                <a16:creationId xmlns:a16="http://schemas.microsoft.com/office/drawing/2014/main" id="{D7CD550D-5C05-17B3-0916-08FE9027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3600">
                <a:solidFill>
                  <a:schemeClr val="accent6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形式的強化</a:t>
            </a:r>
            <a:r>
              <a:rPr lang="ja-JP" altLang="en-US" sz="3600">
                <a:solidFill>
                  <a:srgbClr val="0070C0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隔離実行</a:t>
            </a:r>
            <a:r>
              <a:rPr kumimoji="1" lang="ja-JP" altLang="en-US" sz="36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オペレーティングシステム</a:t>
            </a:r>
            <a:endParaRPr lang="ja-JP" altLang="en-US" sz="360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C8E4F67-2A1D-1813-5693-5356ED4B6AF1}"/>
              </a:ext>
            </a:extLst>
          </p:cNvPr>
          <p:cNvSpPr txBox="1"/>
          <p:nvPr/>
        </p:nvSpPr>
        <p:spPr>
          <a:xfrm>
            <a:off x="4876227" y="5622420"/>
            <a:ext cx="1925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>
                <a:solidFill>
                  <a:srgbClr val="0070C0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隔離実行支援ハードウェア</a:t>
            </a:r>
            <a:endParaRPr kumimoji="1" lang="en-US" altLang="ja-JP" sz="1200" dirty="0">
              <a:solidFill>
                <a:srgbClr val="0070C0"/>
              </a:solidFill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13" name="四角形: 角を丸くする 13">
            <a:extLst>
              <a:ext uri="{FF2B5EF4-FFF2-40B4-BE49-F238E27FC236}">
                <a16:creationId xmlns:a16="http://schemas.microsoft.com/office/drawing/2014/main" id="{A41B825E-4D4F-E022-EA10-CC887430EF91}"/>
              </a:ext>
            </a:extLst>
          </p:cNvPr>
          <p:cNvSpPr/>
          <p:nvPr/>
        </p:nvSpPr>
        <p:spPr>
          <a:xfrm>
            <a:off x="4343111" y="2317322"/>
            <a:ext cx="2991755" cy="1898303"/>
          </a:xfrm>
          <a:prstGeom prst="roundRect">
            <a:avLst>
              <a:gd name="adj" fmla="val 14073"/>
            </a:avLst>
          </a:prstGeom>
          <a:noFill/>
          <a:ln w="254000" cap="rnd" cmpd="sng">
            <a:solidFill>
              <a:srgbClr val="0070C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180000" rIns="0" bIns="0" rtlCol="0" anchor="t" anchorCtr="0"/>
          <a:lstStyle/>
          <a:p>
            <a:pPr algn="ctr"/>
            <a:r>
              <a:rPr lang="ja-JP" altLang="en-US" sz="14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隔離実行環境</a:t>
            </a:r>
            <a:endParaRPr kumimoji="1" lang="ja-JP" altLang="en-US" sz="140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0387A30-278F-39C6-F2A4-53E851D11821}"/>
              </a:ext>
            </a:extLst>
          </p:cNvPr>
          <p:cNvSpPr txBox="1"/>
          <p:nvPr/>
        </p:nvSpPr>
        <p:spPr>
          <a:xfrm>
            <a:off x="1019974" y="1266780"/>
            <a:ext cx="1014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6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Formally-Reinforced</a:t>
            </a:r>
            <a:r>
              <a:rPr kumimoji="1" lang="en-US" altLang="ja-JP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 </a:t>
            </a:r>
            <a:r>
              <a:rPr kumimoji="1" lang="en-US" altLang="ja-JP" dirty="0">
                <a:solidFill>
                  <a:srgbClr val="0070C0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Isolated Execution</a:t>
            </a:r>
            <a:r>
              <a:rPr kumimoji="1" lang="en-US" altLang="ja-JP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 </a:t>
            </a:r>
            <a:r>
              <a:rPr lang="en-US" altLang="ja-JP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Operating System</a:t>
            </a:r>
            <a:endParaRPr kumimoji="1" lang="ja-JP" altLang="en-US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C7F2600-609E-6855-0994-27882612D939}"/>
              </a:ext>
            </a:extLst>
          </p:cNvPr>
          <p:cNvSpPr txBox="1"/>
          <p:nvPr/>
        </p:nvSpPr>
        <p:spPr>
          <a:xfrm>
            <a:off x="7373849" y="2308804"/>
            <a:ext cx="1378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>
                <a:solidFill>
                  <a:schemeClr val="accent6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形式手法による</a:t>
            </a:r>
            <a:endParaRPr kumimoji="1" lang="en-US" altLang="ja-JP" sz="1400" dirty="0">
              <a:solidFill>
                <a:schemeClr val="accent6"/>
              </a:solidFill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  <a:p>
            <a:pPr algn="ctr"/>
            <a:r>
              <a:rPr kumimoji="1" lang="ja-JP" altLang="en-US" sz="1400">
                <a:solidFill>
                  <a:schemeClr val="accent6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隔離強化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F1CCB06-7C2B-E142-8431-9A9552DA6134}"/>
              </a:ext>
            </a:extLst>
          </p:cNvPr>
          <p:cNvSpPr txBox="1"/>
          <p:nvPr/>
        </p:nvSpPr>
        <p:spPr>
          <a:xfrm>
            <a:off x="5405214" y="1857748"/>
            <a:ext cx="867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クラウド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FA3307B-8421-0C89-218E-3F1F05BBB74E}"/>
              </a:ext>
            </a:extLst>
          </p:cNvPr>
          <p:cNvSpPr txBox="1"/>
          <p:nvPr/>
        </p:nvSpPr>
        <p:spPr>
          <a:xfrm>
            <a:off x="1821755" y="1857747"/>
            <a:ext cx="728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エッジ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D8DF08B-1EDD-800E-794D-5778A2FF6959}"/>
              </a:ext>
            </a:extLst>
          </p:cNvPr>
          <p:cNvCxnSpPr>
            <a:cxnSpLocks/>
            <a:stCxn id="42" idx="3"/>
            <a:endCxn id="13" idx="1"/>
          </p:cNvCxnSpPr>
          <p:nvPr/>
        </p:nvCxnSpPr>
        <p:spPr>
          <a:xfrm>
            <a:off x="3276033" y="3266148"/>
            <a:ext cx="1067078" cy="326"/>
          </a:xfrm>
          <a:prstGeom prst="line">
            <a:avLst/>
          </a:prstGeom>
          <a:ln w="3810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四角形: 角を丸くする 13">
            <a:extLst>
              <a:ext uri="{FF2B5EF4-FFF2-40B4-BE49-F238E27FC236}">
                <a16:creationId xmlns:a16="http://schemas.microsoft.com/office/drawing/2014/main" id="{31446FC2-4470-7CAE-92BF-1A08F56CA245}"/>
              </a:ext>
            </a:extLst>
          </p:cNvPr>
          <p:cNvSpPr/>
          <p:nvPr/>
        </p:nvSpPr>
        <p:spPr>
          <a:xfrm>
            <a:off x="4343112" y="2319278"/>
            <a:ext cx="2991754" cy="1914700"/>
          </a:xfrm>
          <a:prstGeom prst="roundRect">
            <a:avLst>
              <a:gd name="adj" fmla="val 14073"/>
            </a:avLst>
          </a:prstGeom>
          <a:noFill/>
          <a:ln w="76200" cap="rnd" cmpd="sng">
            <a:solidFill>
              <a:schemeClr val="accent6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180000" rIns="0" bIns="0" rtlCol="0" anchor="t" anchorCtr="0"/>
          <a:lstStyle/>
          <a:p>
            <a:pPr algn="ctr"/>
            <a:endParaRPr kumimoji="1" lang="ja-JP" altLang="en-US" sz="200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4A609DE7-4048-DF55-5F9C-9BB7648AE061}"/>
              </a:ext>
            </a:extLst>
          </p:cNvPr>
          <p:cNvGrpSpPr/>
          <p:nvPr/>
        </p:nvGrpSpPr>
        <p:grpSpPr>
          <a:xfrm>
            <a:off x="1079338" y="2599274"/>
            <a:ext cx="2196695" cy="1329655"/>
            <a:chOff x="627394" y="2290847"/>
            <a:chExt cx="2196695" cy="1329655"/>
          </a:xfrm>
        </p:grpSpPr>
        <p:sp>
          <p:nvSpPr>
            <p:cNvPr id="42" name="四角形: 角を丸くする 13">
              <a:extLst>
                <a:ext uri="{FF2B5EF4-FFF2-40B4-BE49-F238E27FC236}">
                  <a16:creationId xmlns:a16="http://schemas.microsoft.com/office/drawing/2014/main" id="{BDBB420D-6E48-8625-1745-9EEC185A08CD}"/>
                </a:ext>
              </a:extLst>
            </p:cNvPr>
            <p:cNvSpPr/>
            <p:nvPr/>
          </p:nvSpPr>
          <p:spPr>
            <a:xfrm>
              <a:off x="627531" y="2294939"/>
              <a:ext cx="2196558" cy="1325563"/>
            </a:xfrm>
            <a:prstGeom prst="roundRect">
              <a:avLst>
                <a:gd name="adj" fmla="val 14073"/>
              </a:avLst>
            </a:prstGeom>
            <a:noFill/>
            <a:ln w="127000" cap="rnd" cmpd="sng">
              <a:solidFill>
                <a:srgbClr val="0070C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180000" rIns="0" bIns="0" rtlCol="0" anchor="t" anchorCtr="0"/>
            <a:lstStyle/>
            <a:p>
              <a:pPr algn="ctr"/>
              <a:r>
                <a:rPr lang="ja-JP" altLang="en-US" sz="160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隔離実行環境</a:t>
              </a:r>
              <a:endParaRPr kumimoji="1" lang="ja-JP" altLang="en-US" sz="1600"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</p:txBody>
        </p:sp>
        <p:sp>
          <p:nvSpPr>
            <p:cNvPr id="44" name="四角形: 角を丸くする 13">
              <a:extLst>
                <a:ext uri="{FF2B5EF4-FFF2-40B4-BE49-F238E27FC236}">
                  <a16:creationId xmlns:a16="http://schemas.microsoft.com/office/drawing/2014/main" id="{358A49F1-5886-C77A-464F-04880FF322AD}"/>
                </a:ext>
              </a:extLst>
            </p:cNvPr>
            <p:cNvSpPr/>
            <p:nvPr/>
          </p:nvSpPr>
          <p:spPr>
            <a:xfrm>
              <a:off x="627394" y="2290847"/>
              <a:ext cx="2196558" cy="1325562"/>
            </a:xfrm>
            <a:prstGeom prst="roundRect">
              <a:avLst>
                <a:gd name="adj" fmla="val 14073"/>
              </a:avLst>
            </a:prstGeom>
            <a:noFill/>
            <a:ln w="38100" cap="rnd" cmpd="sng">
              <a:solidFill>
                <a:srgbClr val="00B05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180000" rIns="0" bIns="0" rtlCol="0" anchor="t" anchorCtr="0"/>
            <a:lstStyle/>
            <a:p>
              <a:pPr algn="ctr"/>
              <a:endParaRPr kumimoji="1" lang="ja-JP" altLang="en-US" sz="2000"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</p:txBody>
        </p:sp>
      </p:grp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4DEF0FD9-B90B-BC3C-12A2-D59ADD2E1F52}"/>
              </a:ext>
            </a:extLst>
          </p:cNvPr>
          <p:cNvSpPr/>
          <p:nvPr/>
        </p:nvSpPr>
        <p:spPr>
          <a:xfrm>
            <a:off x="8961995" y="5564460"/>
            <a:ext cx="1938849" cy="936982"/>
          </a:xfrm>
          <a:prstGeom prst="rect">
            <a:avLst/>
          </a:prstGeom>
          <a:solidFill>
            <a:srgbClr val="FFEEFF">
              <a:alpha val="49804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08000" rtlCol="0" anchor="t" anchorCtr="0"/>
          <a:lstStyle/>
          <a:p>
            <a:pPr algn="ctr"/>
            <a:r>
              <a:rPr kumimoji="1" lang="ja-JP" altLang="en-US" sz="1200">
                <a:solidFill>
                  <a:srgbClr val="C00000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総合セキュリティセンター</a:t>
            </a:r>
            <a:endParaRPr kumimoji="1" lang="en-US" altLang="ja-JP" sz="1200" dirty="0">
              <a:solidFill>
                <a:srgbClr val="C00000"/>
              </a:solidFill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pic>
        <p:nvPicPr>
          <p:cNvPr id="64" name="Picture 16" descr="Policy Icon 2636410">
            <a:extLst>
              <a:ext uri="{FF2B5EF4-FFF2-40B4-BE49-F238E27FC236}">
                <a16:creationId xmlns:a16="http://schemas.microsoft.com/office/drawing/2014/main" id="{3DC4E6DE-2412-0AC4-EE5D-0EBB7C6FB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845" y="5892045"/>
            <a:ext cx="474777" cy="47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四角形: 角を丸くする 13">
            <a:extLst>
              <a:ext uri="{FF2B5EF4-FFF2-40B4-BE49-F238E27FC236}">
                <a16:creationId xmlns:a16="http://schemas.microsoft.com/office/drawing/2014/main" id="{27EA8477-FEB6-C192-E5F3-D9A7717B8DF2}"/>
              </a:ext>
            </a:extLst>
          </p:cNvPr>
          <p:cNvSpPr/>
          <p:nvPr/>
        </p:nvSpPr>
        <p:spPr>
          <a:xfrm>
            <a:off x="1622083" y="3172526"/>
            <a:ext cx="1124522" cy="611703"/>
          </a:xfrm>
          <a:prstGeom prst="roundRect">
            <a:avLst>
              <a:gd name="adj" fmla="val 1051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kumimoji="1" lang="ja-JP" altLang="en-US" sz="14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エッジ処理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07E0EE3D-7D7E-839A-D381-E9284F724954}"/>
              </a:ext>
            </a:extLst>
          </p:cNvPr>
          <p:cNvSpPr txBox="1"/>
          <p:nvPr/>
        </p:nvSpPr>
        <p:spPr>
          <a:xfrm>
            <a:off x="1441900" y="5974149"/>
            <a:ext cx="46038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05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軽量</a:t>
            </a:r>
            <a:endParaRPr lang="en-US" altLang="ja-JP" sz="1050" dirty="0">
              <a:solidFill>
                <a:schemeClr val="bg1"/>
              </a:solidFill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  <a:p>
            <a:pPr algn="ctr"/>
            <a:r>
              <a:rPr kumimoji="1" lang="en-US" altLang="ja-JP" sz="1050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TEE</a:t>
            </a:r>
          </a:p>
        </p:txBody>
      </p: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05DF4965-F375-BD41-682B-C7749BE238F2}"/>
              </a:ext>
            </a:extLst>
          </p:cNvPr>
          <p:cNvGrpSpPr/>
          <p:nvPr/>
        </p:nvGrpSpPr>
        <p:grpSpPr>
          <a:xfrm>
            <a:off x="5478987" y="5926193"/>
            <a:ext cx="720000" cy="540000"/>
            <a:chOff x="3822586" y="6119647"/>
            <a:chExt cx="720000" cy="5400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42790E8-179A-49D8-63ED-DD493AA067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1228" y="6168289"/>
              <a:ext cx="442716" cy="4427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A08B28EE-BC69-7A76-3E30-7A6534886BC7}"/>
                </a:ext>
              </a:extLst>
            </p:cNvPr>
            <p:cNvGrpSpPr/>
            <p:nvPr/>
          </p:nvGrpSpPr>
          <p:grpSpPr>
            <a:xfrm>
              <a:off x="3822586" y="6119647"/>
              <a:ext cx="720000" cy="540000"/>
              <a:chOff x="4765791" y="5932554"/>
              <a:chExt cx="720000" cy="540000"/>
            </a:xfrm>
          </p:grpSpPr>
          <p:pic>
            <p:nvPicPr>
              <p:cNvPr id="87" name="グラフィックス 86" descr="プロセッサ 単色塗りつぶし">
                <a:extLst>
                  <a:ext uri="{FF2B5EF4-FFF2-40B4-BE49-F238E27FC236}">
                    <a16:creationId xmlns:a16="http://schemas.microsoft.com/office/drawing/2014/main" id="{2F5AA1D5-548F-0588-0276-E4C44BDDE5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78271" y="5952134"/>
                <a:ext cx="495041" cy="495041"/>
              </a:xfrm>
              <a:prstGeom prst="rect">
                <a:avLst/>
              </a:prstGeom>
            </p:spPr>
          </p:pic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AD256C9D-F99D-00C2-CA5C-72D99516915E}"/>
                  </a:ext>
                </a:extLst>
              </p:cNvPr>
              <p:cNvSpPr/>
              <p:nvPr/>
            </p:nvSpPr>
            <p:spPr>
              <a:xfrm>
                <a:off x="4765791" y="5932554"/>
                <a:ext cx="720000" cy="540000"/>
              </a:xfrm>
              <a:prstGeom prst="rect">
                <a:avLst/>
              </a:prstGeom>
              <a:solidFill>
                <a:schemeClr val="accent1">
                  <a:lumMod val="50000"/>
                  <a:alpha val="4963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050">
                    <a:solidFill>
                      <a:schemeClr val="bg1"/>
                    </a:solidFill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軽量</a:t>
                </a:r>
                <a:endParaRPr kumimoji="1" lang="en-US" altLang="ja-JP" sz="105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  <a:p>
                <a:pPr algn="ctr"/>
                <a:r>
                  <a:rPr lang="en-US" altLang="ja-JP" sz="1050" dirty="0">
                    <a:solidFill>
                      <a:schemeClr val="bg1"/>
                    </a:solidFill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RDMA</a:t>
                </a:r>
                <a:endParaRPr kumimoji="1" lang="ja-JP" altLang="en-US" sz="105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</p:txBody>
          </p:sp>
        </p:grpSp>
      </p:grp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24AF4D94-2D01-9116-CC74-7EA49DE7DC7C}"/>
              </a:ext>
            </a:extLst>
          </p:cNvPr>
          <p:cNvGrpSpPr/>
          <p:nvPr/>
        </p:nvGrpSpPr>
        <p:grpSpPr>
          <a:xfrm>
            <a:off x="4444622" y="5927582"/>
            <a:ext cx="720000" cy="540000"/>
            <a:chOff x="4020921" y="5954156"/>
            <a:chExt cx="720000" cy="54000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C3C6964A-9FD6-5E6A-63F5-85D9D5306E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563" y="5995818"/>
              <a:ext cx="442716" cy="445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7E22B6F9-C488-8790-519D-AA07DB2D113F}"/>
                </a:ext>
              </a:extLst>
            </p:cNvPr>
            <p:cNvSpPr/>
            <p:nvPr/>
          </p:nvSpPr>
          <p:spPr>
            <a:xfrm>
              <a:off x="4020921" y="5954156"/>
              <a:ext cx="720000" cy="540000"/>
            </a:xfrm>
            <a:prstGeom prst="rect">
              <a:avLst/>
            </a:prstGeom>
            <a:solidFill>
              <a:schemeClr val="accent1">
                <a:lumMod val="50000"/>
                <a:alpha val="4963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CHERI</a:t>
              </a:r>
              <a:endParaRPr kumimoji="1" lang="ja-JP" altLang="en-US" sz="105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</p:txBody>
        </p: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F6363222-30FD-CA69-19D0-F4878EBA5FB7}"/>
              </a:ext>
            </a:extLst>
          </p:cNvPr>
          <p:cNvGrpSpPr/>
          <p:nvPr/>
        </p:nvGrpSpPr>
        <p:grpSpPr>
          <a:xfrm>
            <a:off x="6511498" y="5920931"/>
            <a:ext cx="720000" cy="540000"/>
            <a:chOff x="6792101" y="5927582"/>
            <a:chExt cx="720000" cy="540000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5074E81E-F043-8AC3-97EB-6BCF1A5457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1744" y="6003150"/>
              <a:ext cx="440714" cy="386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E13DFCCC-3562-B1E7-919B-BBE16D78ED6C}"/>
                </a:ext>
              </a:extLst>
            </p:cNvPr>
            <p:cNvSpPr/>
            <p:nvPr/>
          </p:nvSpPr>
          <p:spPr>
            <a:xfrm>
              <a:off x="6792101" y="5927582"/>
              <a:ext cx="720000" cy="540000"/>
            </a:xfrm>
            <a:prstGeom prst="rect">
              <a:avLst/>
            </a:prstGeom>
            <a:solidFill>
              <a:schemeClr val="accent1">
                <a:lumMod val="50000"/>
                <a:alpha val="4963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TEE</a:t>
              </a:r>
              <a:endParaRPr kumimoji="1" lang="ja-JP" altLang="en-US" sz="105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</p:txBody>
        </p:sp>
      </p:grp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04916EF6-F598-E5A8-5092-D76CD0CCB03C}"/>
              </a:ext>
            </a:extLst>
          </p:cNvPr>
          <p:cNvGrpSpPr/>
          <p:nvPr/>
        </p:nvGrpSpPr>
        <p:grpSpPr>
          <a:xfrm>
            <a:off x="2290674" y="5918502"/>
            <a:ext cx="698734" cy="533349"/>
            <a:chOff x="2576527" y="5960127"/>
            <a:chExt cx="698734" cy="533349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2ED81A25-78AC-588B-4D03-B97FB2D1E8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6527" y="6038652"/>
              <a:ext cx="671281" cy="376300"/>
            </a:xfrm>
            <a:prstGeom prst="rect">
              <a:avLst/>
            </a:prstGeom>
            <a:noFill/>
            <a:effectLst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928CF78E-2F26-E28E-4C94-3BC0F89540D9}"/>
                </a:ext>
              </a:extLst>
            </p:cNvPr>
            <p:cNvSpPr/>
            <p:nvPr/>
          </p:nvSpPr>
          <p:spPr>
            <a:xfrm>
              <a:off x="2611798" y="5960127"/>
              <a:ext cx="663463" cy="533349"/>
            </a:xfrm>
            <a:prstGeom prst="rect">
              <a:avLst/>
            </a:prstGeom>
            <a:solidFill>
              <a:srgbClr val="002060">
                <a:alpha val="60000"/>
              </a:srgb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Smart</a:t>
              </a:r>
            </a:p>
            <a:p>
              <a:pPr algn="ctr"/>
              <a:r>
                <a:rPr kumimoji="1" lang="en-US" altLang="ja-JP" sz="105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NIC</a:t>
              </a:r>
              <a:endParaRPr kumimoji="1" lang="ja-JP" altLang="en-US" sz="1050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C5C0C40F-1711-25EF-3EA2-00D20FE94B59}"/>
              </a:ext>
            </a:extLst>
          </p:cNvPr>
          <p:cNvGrpSpPr/>
          <p:nvPr/>
        </p:nvGrpSpPr>
        <p:grpSpPr>
          <a:xfrm>
            <a:off x="1320776" y="5918502"/>
            <a:ext cx="663463" cy="533349"/>
            <a:chOff x="749995" y="5874689"/>
            <a:chExt cx="663463" cy="533349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513AC66E-77C0-6478-1127-641CAD64FD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429" y="5987765"/>
              <a:ext cx="314596" cy="314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C992626-8DF6-9981-6180-5B56EC4170E4}"/>
                </a:ext>
              </a:extLst>
            </p:cNvPr>
            <p:cNvSpPr/>
            <p:nvPr/>
          </p:nvSpPr>
          <p:spPr>
            <a:xfrm>
              <a:off x="749995" y="5874689"/>
              <a:ext cx="663463" cy="533349"/>
            </a:xfrm>
            <a:prstGeom prst="rect">
              <a:avLst/>
            </a:prstGeom>
            <a:solidFill>
              <a:srgbClr val="002060">
                <a:alpha val="60000"/>
              </a:srgb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軽量</a:t>
              </a:r>
              <a:endParaRPr kumimoji="1" lang="en-US" altLang="ja-JP" sz="1050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  <a:p>
              <a:pPr algn="ctr"/>
              <a:r>
                <a:rPr lang="en-US" altLang="ja-JP" sz="105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TEE</a:t>
              </a:r>
              <a:endParaRPr kumimoji="1" lang="ja-JP" altLang="en-US" sz="1050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93B83DC-5B27-EFB7-7BF0-0E7AC37BEC97}"/>
              </a:ext>
            </a:extLst>
          </p:cNvPr>
          <p:cNvSpPr txBox="1"/>
          <p:nvPr/>
        </p:nvSpPr>
        <p:spPr>
          <a:xfrm>
            <a:off x="1019974" y="5633778"/>
            <a:ext cx="2318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>
                <a:solidFill>
                  <a:srgbClr val="0070C0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エッジ向け隔離実行ハードウェア</a:t>
            </a:r>
            <a:endParaRPr kumimoji="1" lang="en-US" altLang="ja-JP" sz="1200" dirty="0">
              <a:solidFill>
                <a:srgbClr val="0070C0"/>
              </a:solidFill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9DDF17-F1E1-1D00-52B5-C4FBEE773E44}"/>
              </a:ext>
            </a:extLst>
          </p:cNvPr>
          <p:cNvSpPr txBox="1"/>
          <p:nvPr/>
        </p:nvSpPr>
        <p:spPr>
          <a:xfrm>
            <a:off x="9623763" y="5917467"/>
            <a:ext cx="11224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5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統合セキュリティ</a:t>
            </a:r>
            <a:endParaRPr kumimoji="1" lang="en-US" altLang="ja-JP" sz="105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  <a:p>
            <a:pPr algn="ctr"/>
            <a:r>
              <a:rPr kumimoji="1" lang="ja-JP" altLang="en-US" sz="105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ポリシー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CE36EF9-BCC3-43EE-2555-80594E3C3C1A}"/>
              </a:ext>
            </a:extLst>
          </p:cNvPr>
          <p:cNvCxnSpPr>
            <a:cxnSpLocks/>
          </p:cNvCxnSpPr>
          <p:nvPr/>
        </p:nvCxnSpPr>
        <p:spPr>
          <a:xfrm flipH="1">
            <a:off x="7373849" y="3743748"/>
            <a:ext cx="1291066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5C2CFA1-7D82-8557-A961-7B104600E0B1}"/>
              </a:ext>
            </a:extLst>
          </p:cNvPr>
          <p:cNvCxnSpPr>
            <a:cxnSpLocks/>
          </p:cNvCxnSpPr>
          <p:nvPr/>
        </p:nvCxnSpPr>
        <p:spPr>
          <a:xfrm flipH="1">
            <a:off x="7373849" y="3560770"/>
            <a:ext cx="1291066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C9A4562-528B-3BCD-7BBA-F0CC88596EC3}"/>
              </a:ext>
            </a:extLst>
          </p:cNvPr>
          <p:cNvCxnSpPr>
            <a:cxnSpLocks/>
          </p:cNvCxnSpPr>
          <p:nvPr/>
        </p:nvCxnSpPr>
        <p:spPr>
          <a:xfrm flipH="1">
            <a:off x="7373849" y="3375391"/>
            <a:ext cx="1291066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F18AC59-D1C1-2566-02AC-D3530A454A3E}"/>
              </a:ext>
            </a:extLst>
          </p:cNvPr>
          <p:cNvCxnSpPr>
            <a:cxnSpLocks/>
          </p:cNvCxnSpPr>
          <p:nvPr/>
        </p:nvCxnSpPr>
        <p:spPr>
          <a:xfrm flipH="1">
            <a:off x="7373849" y="3204032"/>
            <a:ext cx="1291066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682190B2-7D84-C2BE-1140-51D5E749146D}"/>
              </a:ext>
            </a:extLst>
          </p:cNvPr>
          <p:cNvCxnSpPr>
            <a:cxnSpLocks/>
          </p:cNvCxnSpPr>
          <p:nvPr/>
        </p:nvCxnSpPr>
        <p:spPr>
          <a:xfrm flipH="1">
            <a:off x="7373849" y="3018653"/>
            <a:ext cx="1291066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6381BE7-C8A9-56AC-1207-862ADC83C65A}"/>
              </a:ext>
            </a:extLst>
          </p:cNvPr>
          <p:cNvCxnSpPr>
            <a:cxnSpLocks/>
          </p:cNvCxnSpPr>
          <p:nvPr/>
        </p:nvCxnSpPr>
        <p:spPr>
          <a:xfrm flipH="1">
            <a:off x="7373849" y="2835675"/>
            <a:ext cx="1291066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3" name="Picture 16" descr="Policy Icon 2636410">
            <a:extLst>
              <a:ext uri="{FF2B5EF4-FFF2-40B4-BE49-F238E27FC236}">
                <a16:creationId xmlns:a16="http://schemas.microsoft.com/office/drawing/2014/main" id="{77A1F878-CBA3-9194-1F31-B82A33B86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372" y="3565729"/>
            <a:ext cx="241651" cy="24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6" descr="Policy Icon 2636410">
            <a:extLst>
              <a:ext uri="{FF2B5EF4-FFF2-40B4-BE49-F238E27FC236}">
                <a16:creationId xmlns:a16="http://schemas.microsoft.com/office/drawing/2014/main" id="{1D7D2FE7-6B32-3B84-1340-CB8AEC991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050" y="2546188"/>
            <a:ext cx="241651" cy="24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角丸四角形 5">
            <a:extLst>
              <a:ext uri="{FF2B5EF4-FFF2-40B4-BE49-F238E27FC236}">
                <a16:creationId xmlns:a16="http://schemas.microsoft.com/office/drawing/2014/main" id="{FA95A7A1-C8DC-7457-25D4-2AD8950885EC}"/>
              </a:ext>
            </a:extLst>
          </p:cNvPr>
          <p:cNvSpPr/>
          <p:nvPr/>
        </p:nvSpPr>
        <p:spPr>
          <a:xfrm>
            <a:off x="1080826" y="4567153"/>
            <a:ext cx="10086274" cy="8555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accent6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形式的強化</a:t>
            </a:r>
            <a:r>
              <a:rPr lang="ja-JP" altLang="en-US">
                <a:solidFill>
                  <a:srgbClr val="0070C0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隔離実行</a:t>
            </a:r>
            <a:r>
              <a:rPr lang="ja-JP" altLang="en-US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オペレーティングシステム（</a:t>
            </a:r>
            <a:r>
              <a:rPr lang="en-US" altLang="ja-JP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OS</a:t>
            </a:r>
            <a:r>
              <a:rPr lang="ja-JP" altLang="en-US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）</a:t>
            </a:r>
          </a:p>
          <a:p>
            <a:pPr algn="ctr"/>
            <a:r>
              <a:rPr lang="ja-JP" altLang="en-US" sz="16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（基盤システムソフトウェア）</a:t>
            </a:r>
            <a:endParaRPr kumimoji="1" lang="ja-JP" altLang="en-US" sz="160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111" name="角丸四角形 110">
            <a:extLst>
              <a:ext uri="{FF2B5EF4-FFF2-40B4-BE49-F238E27FC236}">
                <a16:creationId xmlns:a16="http://schemas.microsoft.com/office/drawing/2014/main" id="{D4592777-5A36-50CF-7FA3-F4401D1283F9}"/>
              </a:ext>
            </a:extLst>
          </p:cNvPr>
          <p:cNvSpPr/>
          <p:nvPr/>
        </p:nvSpPr>
        <p:spPr>
          <a:xfrm>
            <a:off x="8825255" y="2717862"/>
            <a:ext cx="1060931" cy="907405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kumimoji="1" lang="ja-JP" altLang="en-US" sz="1050">
                <a:solidFill>
                  <a:schemeClr val="tx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参照モニタ</a:t>
            </a:r>
            <a:endParaRPr kumimoji="1" lang="en-US" altLang="ja-JP" sz="1050" dirty="0">
              <a:solidFill>
                <a:schemeClr val="tx1"/>
              </a:solidFill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  <a:p>
            <a:pPr algn="ctr"/>
            <a:r>
              <a:rPr kumimoji="1" lang="ja-JP" altLang="en-US" sz="1050">
                <a:solidFill>
                  <a:schemeClr val="tx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モデル検査</a:t>
            </a:r>
          </a:p>
        </p:txBody>
      </p:sp>
      <p:sp>
        <p:nvSpPr>
          <p:cNvPr id="112" name="メモ 111">
            <a:extLst>
              <a:ext uri="{FF2B5EF4-FFF2-40B4-BE49-F238E27FC236}">
                <a16:creationId xmlns:a16="http://schemas.microsoft.com/office/drawing/2014/main" id="{D0EA6A76-2E20-5135-B011-DD44DEBC1563}"/>
              </a:ext>
            </a:extLst>
          </p:cNvPr>
          <p:cNvSpPr/>
          <p:nvPr/>
        </p:nvSpPr>
        <p:spPr>
          <a:xfrm>
            <a:off x="9395860" y="3165223"/>
            <a:ext cx="390098" cy="337229"/>
          </a:xfrm>
          <a:prstGeom prst="foldedCorne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0" rtlCol="0" anchor="ctr">
            <a:spAutoFit/>
          </a:bodyPr>
          <a:lstStyle/>
          <a:p>
            <a:r>
              <a:rPr kumimoji="1" lang="en-US" altLang="ja-JP" sz="400" dirty="0">
                <a:latin typeface="Consolas" panose="020B0609020204030204" pitchFamily="49" charset="0"/>
                <a:ea typeface="UD デジタル 教科書体 NK-R" panose="02020400000000000000" pitchFamily="18" charset="-128"/>
                <a:cs typeface="Consolas" panose="020B0609020204030204" pitchFamily="49" charset="0"/>
              </a:rPr>
              <a:t>if (a </a:t>
            </a:r>
            <a:r>
              <a:rPr lang="en-US" altLang="ja-JP" sz="400" dirty="0">
                <a:latin typeface="Consolas" panose="020B0609020204030204" pitchFamily="49" charset="0"/>
                <a:ea typeface="UD デジタル 教科書体 NK-R" panose="02020400000000000000" pitchFamily="18" charset="-128"/>
                <a:cs typeface="Consolas" panose="020B0609020204030204" pitchFamily="49" charset="0"/>
              </a:rPr>
              <a:t>!</a:t>
            </a:r>
            <a:r>
              <a:rPr kumimoji="1" lang="en-US" altLang="ja-JP" sz="400" dirty="0">
                <a:latin typeface="Consolas" panose="020B0609020204030204" pitchFamily="49" charset="0"/>
                <a:ea typeface="UD デジタル 教科書体 NK-R" panose="02020400000000000000" pitchFamily="18" charset="-128"/>
                <a:cs typeface="Consolas" panose="020B0609020204030204" pitchFamily="49" charset="0"/>
              </a:rPr>
              <a:t>= b)</a:t>
            </a:r>
          </a:p>
          <a:p>
            <a:r>
              <a:rPr kumimoji="1" lang="en-US" altLang="ja-JP" sz="400" dirty="0">
                <a:latin typeface="Consolas" panose="020B0609020204030204" pitchFamily="49" charset="0"/>
                <a:ea typeface="UD デジタル 教科書体 NK-R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en-US" altLang="ja-JP" sz="400" dirty="0">
                <a:latin typeface="Consolas" panose="020B0609020204030204" pitchFamily="49" charset="0"/>
                <a:ea typeface="UD デジタル 教科書体 NK-R" panose="02020400000000000000" pitchFamily="18" charset="-128"/>
                <a:cs typeface="Consolas" panose="020B0609020204030204" pitchFamily="49" charset="0"/>
              </a:rPr>
              <a:t>allow</a:t>
            </a:r>
            <a:r>
              <a:rPr kumimoji="1" lang="en-US" altLang="ja-JP" sz="400" dirty="0">
                <a:latin typeface="Consolas" panose="020B0609020204030204" pitchFamily="49" charset="0"/>
                <a:ea typeface="UD デジタル 教科書体 NK-R" panose="02020400000000000000" pitchFamily="18" charset="-128"/>
                <a:cs typeface="Consolas" panose="020B0609020204030204" pitchFamily="49" charset="0"/>
              </a:rPr>
              <a:t>(a);</a:t>
            </a:r>
          </a:p>
          <a:p>
            <a:r>
              <a:rPr kumimoji="1" lang="en-US" altLang="ja-JP" sz="400" dirty="0">
                <a:latin typeface="Consolas" panose="020B0609020204030204" pitchFamily="49" charset="0"/>
                <a:ea typeface="UD デジタル 教科書体 NK-R" panose="02020400000000000000" pitchFamily="18" charset="-128"/>
                <a:cs typeface="Consolas" panose="020B0609020204030204" pitchFamily="49" charset="0"/>
              </a:rPr>
              <a:t>else</a:t>
            </a:r>
          </a:p>
          <a:p>
            <a:r>
              <a:rPr kumimoji="1" lang="en-US" altLang="ja-JP" sz="400" dirty="0">
                <a:latin typeface="Consolas" panose="020B0609020204030204" pitchFamily="49" charset="0"/>
                <a:ea typeface="UD デジタル 教科書体 NK-R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en-US" altLang="ja-JP" sz="400" dirty="0">
                <a:latin typeface="Consolas" panose="020B0609020204030204" pitchFamily="49" charset="0"/>
                <a:ea typeface="UD デジタル 教科書体 NK-R" panose="02020400000000000000" pitchFamily="18" charset="-128"/>
                <a:cs typeface="Consolas" panose="020B0609020204030204" pitchFamily="49" charset="0"/>
              </a:rPr>
              <a:t>deny</a:t>
            </a:r>
            <a:r>
              <a:rPr kumimoji="1" lang="en-US" altLang="ja-JP" sz="400" dirty="0">
                <a:latin typeface="Consolas" panose="020B0609020204030204" pitchFamily="49" charset="0"/>
                <a:ea typeface="UD デジタル 教科書体 NK-R" panose="02020400000000000000" pitchFamily="18" charset="-128"/>
                <a:cs typeface="Consolas" panose="020B0609020204030204" pitchFamily="49" charset="0"/>
              </a:rPr>
              <a:t>(a);</a:t>
            </a:r>
            <a:endParaRPr kumimoji="1" lang="ja-JP" altLang="en-US" sz="400" dirty="0">
              <a:latin typeface="Consolas" panose="020B0609020204030204" pitchFamily="49" charset="0"/>
              <a:ea typeface="UD デジタル 教科書体 NK-R" panose="02020400000000000000" pitchFamily="18" charset="-128"/>
              <a:cs typeface="Consolas" panose="020B0609020204030204" pitchFamily="49" charset="0"/>
            </a:endParaRPr>
          </a:p>
        </p:txBody>
      </p:sp>
      <p:grpSp>
        <p:nvGrpSpPr>
          <p:cNvPr id="1053" name="グループ化 1052">
            <a:extLst>
              <a:ext uri="{FF2B5EF4-FFF2-40B4-BE49-F238E27FC236}">
                <a16:creationId xmlns:a16="http://schemas.microsoft.com/office/drawing/2014/main" id="{D4DBCEC6-BD7A-1AA1-E595-20E8EDAA2A25}"/>
              </a:ext>
            </a:extLst>
          </p:cNvPr>
          <p:cNvGrpSpPr/>
          <p:nvPr/>
        </p:nvGrpSpPr>
        <p:grpSpPr>
          <a:xfrm>
            <a:off x="8939645" y="3169077"/>
            <a:ext cx="382476" cy="332379"/>
            <a:chOff x="9601199" y="962026"/>
            <a:chExt cx="1057275" cy="958722"/>
          </a:xfrm>
        </p:grpSpPr>
        <p:sp>
          <p:nvSpPr>
            <p:cNvPr id="113" name="角丸四角形 112">
              <a:extLst>
                <a:ext uri="{FF2B5EF4-FFF2-40B4-BE49-F238E27FC236}">
                  <a16:creationId xmlns:a16="http://schemas.microsoft.com/office/drawing/2014/main" id="{04754B07-25E6-B5C3-F609-D32AC782BC90}"/>
                </a:ext>
              </a:extLst>
            </p:cNvPr>
            <p:cNvSpPr/>
            <p:nvPr/>
          </p:nvSpPr>
          <p:spPr>
            <a:xfrm>
              <a:off x="9601199" y="962026"/>
              <a:ext cx="1057275" cy="958722"/>
            </a:xfrm>
            <a:prstGeom prst="roundRect">
              <a:avLst>
                <a:gd name="adj" fmla="val 1433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角丸四角形 113">
              <a:extLst>
                <a:ext uri="{FF2B5EF4-FFF2-40B4-BE49-F238E27FC236}">
                  <a16:creationId xmlns:a16="http://schemas.microsoft.com/office/drawing/2014/main" id="{A30E98C4-8AD7-F1CE-5A17-F43F45FB9C3E}"/>
                </a:ext>
              </a:extLst>
            </p:cNvPr>
            <p:cNvSpPr/>
            <p:nvPr/>
          </p:nvSpPr>
          <p:spPr>
            <a:xfrm>
              <a:off x="10223535" y="1061389"/>
              <a:ext cx="346039" cy="266120"/>
            </a:xfrm>
            <a:prstGeom prst="roundRec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角丸四角形 114">
              <a:extLst>
                <a:ext uri="{FF2B5EF4-FFF2-40B4-BE49-F238E27FC236}">
                  <a16:creationId xmlns:a16="http://schemas.microsoft.com/office/drawing/2014/main" id="{54D5BA5A-C3F1-CE87-3946-F9F5192D5E95}"/>
                </a:ext>
              </a:extLst>
            </p:cNvPr>
            <p:cNvSpPr/>
            <p:nvPr/>
          </p:nvSpPr>
          <p:spPr>
            <a:xfrm>
              <a:off x="10223535" y="1591627"/>
              <a:ext cx="346039" cy="266120"/>
            </a:xfrm>
            <a:prstGeom prst="roundRec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角丸四角形 115">
              <a:extLst>
                <a:ext uri="{FF2B5EF4-FFF2-40B4-BE49-F238E27FC236}">
                  <a16:creationId xmlns:a16="http://schemas.microsoft.com/office/drawing/2014/main" id="{C3888D4D-FE5E-6CE2-5874-20156DEC0F51}"/>
                </a:ext>
              </a:extLst>
            </p:cNvPr>
            <p:cNvSpPr/>
            <p:nvPr/>
          </p:nvSpPr>
          <p:spPr>
            <a:xfrm>
              <a:off x="9639004" y="1398317"/>
              <a:ext cx="346038" cy="266120"/>
            </a:xfrm>
            <a:prstGeom prst="roundRec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3" name="直線矢印コネクタ 122">
              <a:extLst>
                <a:ext uri="{FF2B5EF4-FFF2-40B4-BE49-F238E27FC236}">
                  <a16:creationId xmlns:a16="http://schemas.microsoft.com/office/drawing/2014/main" id="{9FED59ED-C9A8-459D-060D-899D801694A8}"/>
                </a:ext>
              </a:extLst>
            </p:cNvPr>
            <p:cNvCxnSpPr>
              <a:cxnSpLocks/>
              <a:stCxn id="114" idx="2"/>
              <a:endCxn id="115" idx="0"/>
            </p:cNvCxnSpPr>
            <p:nvPr/>
          </p:nvCxnSpPr>
          <p:spPr>
            <a:xfrm>
              <a:off x="10396555" y="1327509"/>
              <a:ext cx="0" cy="264118"/>
            </a:xfrm>
            <a:prstGeom prst="straightConnector1">
              <a:avLst/>
            </a:prstGeom>
            <a:ln>
              <a:headEnd w="sm" len="sm"/>
              <a:tailEnd type="stealth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矢印コネクタ 125">
              <a:extLst>
                <a:ext uri="{FF2B5EF4-FFF2-40B4-BE49-F238E27FC236}">
                  <a16:creationId xmlns:a16="http://schemas.microsoft.com/office/drawing/2014/main" id="{8F720947-62BD-1A65-4F04-E88DB340F627}"/>
                </a:ext>
              </a:extLst>
            </p:cNvPr>
            <p:cNvCxnSpPr>
              <a:cxnSpLocks/>
              <a:endCxn id="114" idx="1"/>
            </p:cNvCxnSpPr>
            <p:nvPr/>
          </p:nvCxnSpPr>
          <p:spPr>
            <a:xfrm flipV="1">
              <a:off x="9985042" y="1194449"/>
              <a:ext cx="238493" cy="199735"/>
            </a:xfrm>
            <a:prstGeom prst="straightConnector1">
              <a:avLst/>
            </a:prstGeom>
            <a:ln>
              <a:headEnd w="sm" len="sm"/>
              <a:tailEnd type="stealth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7" name="直線矢印コネクタ 1026">
              <a:extLst>
                <a:ext uri="{FF2B5EF4-FFF2-40B4-BE49-F238E27FC236}">
                  <a16:creationId xmlns:a16="http://schemas.microsoft.com/office/drawing/2014/main" id="{6F2DC088-CD90-1903-01CE-661DCE23A2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85042" y="1556777"/>
              <a:ext cx="238493" cy="193310"/>
            </a:xfrm>
            <a:prstGeom prst="straightConnector1">
              <a:avLst/>
            </a:prstGeom>
            <a:ln>
              <a:headEnd w="sm" len="sm"/>
              <a:tailEnd type="stealth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3" name="直線矢印コネクタ 1032">
              <a:extLst>
                <a:ext uri="{FF2B5EF4-FFF2-40B4-BE49-F238E27FC236}">
                  <a16:creationId xmlns:a16="http://schemas.microsoft.com/office/drawing/2014/main" id="{FAC4B91F-0A77-C49E-1605-81636EFA172D}"/>
                </a:ext>
              </a:extLst>
            </p:cNvPr>
            <p:cNvCxnSpPr>
              <a:cxnSpLocks/>
            </p:cNvCxnSpPr>
            <p:nvPr/>
          </p:nvCxnSpPr>
          <p:spPr>
            <a:xfrm>
              <a:off x="9985042" y="1490102"/>
              <a:ext cx="238493" cy="193310"/>
            </a:xfrm>
            <a:prstGeom prst="straightConnector1">
              <a:avLst/>
            </a:prstGeom>
            <a:ln>
              <a:headEnd w="sm" len="sm"/>
              <a:tailEnd type="stealth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55" name="直線コネクタ 1054">
            <a:extLst>
              <a:ext uri="{FF2B5EF4-FFF2-40B4-BE49-F238E27FC236}">
                <a16:creationId xmlns:a16="http://schemas.microsoft.com/office/drawing/2014/main" id="{6CE28E7D-D8E5-23C9-7AAA-2B873C0803D2}"/>
              </a:ext>
            </a:extLst>
          </p:cNvPr>
          <p:cNvCxnSpPr>
            <a:cxnSpLocks/>
            <a:stCxn id="113" idx="3"/>
            <a:endCxn id="112" idx="1"/>
          </p:cNvCxnSpPr>
          <p:nvPr/>
        </p:nvCxnSpPr>
        <p:spPr>
          <a:xfrm flipV="1">
            <a:off x="9322121" y="3333838"/>
            <a:ext cx="73739" cy="1429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下矢印 1062">
            <a:extLst>
              <a:ext uri="{FF2B5EF4-FFF2-40B4-BE49-F238E27FC236}">
                <a16:creationId xmlns:a16="http://schemas.microsoft.com/office/drawing/2014/main" id="{8F6FB463-F32F-AB8A-B128-1033827F0D16}"/>
              </a:ext>
            </a:extLst>
          </p:cNvPr>
          <p:cNvSpPr/>
          <p:nvPr/>
        </p:nvSpPr>
        <p:spPr>
          <a:xfrm>
            <a:off x="9808442" y="4247585"/>
            <a:ext cx="239355" cy="1290968"/>
          </a:xfrm>
          <a:prstGeom prst="downArrow">
            <a:avLst/>
          </a:prstGeom>
          <a:solidFill>
            <a:srgbClr val="FFEEFF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0" name="角丸四角形 1059">
            <a:extLst>
              <a:ext uri="{FF2B5EF4-FFF2-40B4-BE49-F238E27FC236}">
                <a16:creationId xmlns:a16="http://schemas.microsoft.com/office/drawing/2014/main" id="{4415430D-06E3-BAE3-E346-3A14296B5AAE}"/>
              </a:ext>
            </a:extLst>
          </p:cNvPr>
          <p:cNvSpPr/>
          <p:nvPr/>
        </p:nvSpPr>
        <p:spPr>
          <a:xfrm>
            <a:off x="8825255" y="3716724"/>
            <a:ext cx="2187712" cy="532647"/>
          </a:xfrm>
          <a:prstGeom prst="roundRect">
            <a:avLst>
              <a:gd name="adj" fmla="val 0"/>
            </a:avLst>
          </a:prstGeom>
          <a:solidFill>
            <a:srgbClr val="FFEEFF">
              <a:alpha val="50000"/>
            </a:srgbClr>
          </a:solidFill>
          <a:ln w="19050"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rIns="0" rtlCol="0" anchor="ctr" anchorCtr="0"/>
          <a:lstStyle/>
          <a:p>
            <a:r>
              <a:rPr kumimoji="1" lang="ja-JP" altLang="en-US" sz="1050">
                <a:solidFill>
                  <a:schemeClr val="tx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言語理論支援</a:t>
            </a:r>
            <a:endParaRPr lang="en-US" altLang="ja-JP" sz="1050" dirty="0">
              <a:solidFill>
                <a:schemeClr val="tx1"/>
              </a:solidFill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  <a:p>
            <a:r>
              <a:rPr lang="ja-JP" altLang="en-US" sz="1050">
                <a:solidFill>
                  <a:schemeClr val="tx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ポリシー記述言語</a:t>
            </a:r>
            <a:endParaRPr kumimoji="1" lang="ja-JP" altLang="en-US" sz="1050">
              <a:solidFill>
                <a:schemeClr val="tx1"/>
              </a:solidFill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cxnSp>
        <p:nvCxnSpPr>
          <p:cNvPr id="1072" name="直線コネクタ 1071">
            <a:extLst>
              <a:ext uri="{FF2B5EF4-FFF2-40B4-BE49-F238E27FC236}">
                <a16:creationId xmlns:a16="http://schemas.microsoft.com/office/drawing/2014/main" id="{A50F54E7-3370-E0A5-33D0-098E0BB66D5C}"/>
              </a:ext>
            </a:extLst>
          </p:cNvPr>
          <p:cNvCxnSpPr>
            <a:cxnSpLocks/>
          </p:cNvCxnSpPr>
          <p:nvPr/>
        </p:nvCxnSpPr>
        <p:spPr>
          <a:xfrm>
            <a:off x="3271177" y="3269238"/>
            <a:ext cx="1067078" cy="326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3" name="角丸四角形 1072">
            <a:extLst>
              <a:ext uri="{FF2B5EF4-FFF2-40B4-BE49-F238E27FC236}">
                <a16:creationId xmlns:a16="http://schemas.microsoft.com/office/drawing/2014/main" id="{A66B2A4A-66E6-DCB0-BFE6-78750D93DED0}"/>
              </a:ext>
            </a:extLst>
          </p:cNvPr>
          <p:cNvSpPr/>
          <p:nvPr/>
        </p:nvSpPr>
        <p:spPr>
          <a:xfrm>
            <a:off x="9959925" y="2722005"/>
            <a:ext cx="1060931" cy="907405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kumimoji="1" lang="ja-JP" altLang="en-US" sz="1050">
                <a:solidFill>
                  <a:schemeClr val="tx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モデル支援</a:t>
            </a:r>
            <a:endParaRPr kumimoji="1" lang="en-US" altLang="ja-JP" sz="1050" dirty="0">
              <a:solidFill>
                <a:schemeClr val="tx1"/>
              </a:solidFill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  <a:p>
            <a:pPr algn="ctr"/>
            <a:r>
              <a:rPr lang="ja-JP" altLang="en-US" sz="1050">
                <a:solidFill>
                  <a:schemeClr val="tx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ファジング</a:t>
            </a:r>
            <a:endParaRPr kumimoji="1" lang="ja-JP" altLang="en-US" sz="1050">
              <a:solidFill>
                <a:schemeClr val="tx1"/>
              </a:solidFill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grpSp>
        <p:nvGrpSpPr>
          <p:cNvPr id="1087" name="グループ化 1086">
            <a:extLst>
              <a:ext uri="{FF2B5EF4-FFF2-40B4-BE49-F238E27FC236}">
                <a16:creationId xmlns:a16="http://schemas.microsoft.com/office/drawing/2014/main" id="{6728118A-9838-110D-C632-44E59AC7AD31}"/>
              </a:ext>
            </a:extLst>
          </p:cNvPr>
          <p:cNvGrpSpPr/>
          <p:nvPr/>
        </p:nvGrpSpPr>
        <p:grpSpPr>
          <a:xfrm>
            <a:off x="10014054" y="3237722"/>
            <a:ext cx="211756" cy="228865"/>
            <a:chOff x="12382901" y="2317323"/>
            <a:chExt cx="425116" cy="447816"/>
          </a:xfrm>
        </p:grpSpPr>
        <p:sp>
          <p:nvSpPr>
            <p:cNvPr id="1086" name="正方形/長方形 1085">
              <a:extLst>
                <a:ext uri="{FF2B5EF4-FFF2-40B4-BE49-F238E27FC236}">
                  <a16:creationId xmlns:a16="http://schemas.microsoft.com/office/drawing/2014/main" id="{3DF67B66-15AF-A9EF-7834-8C37BD68940C}"/>
                </a:ext>
              </a:extLst>
            </p:cNvPr>
            <p:cNvSpPr/>
            <p:nvPr/>
          </p:nvSpPr>
          <p:spPr>
            <a:xfrm>
              <a:off x="12382901" y="2317323"/>
              <a:ext cx="425116" cy="447816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85" name="グラフィックス 1084" descr="バイナリ型 枠線">
              <a:extLst>
                <a:ext uri="{FF2B5EF4-FFF2-40B4-BE49-F238E27FC236}">
                  <a16:creationId xmlns:a16="http://schemas.microsoft.com/office/drawing/2014/main" id="{F2268B4C-7F6C-3B95-7C3E-0C4AE2C25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382901" y="2340022"/>
              <a:ext cx="425116" cy="425116"/>
            </a:xfrm>
            <a:prstGeom prst="rect">
              <a:avLst/>
            </a:prstGeom>
          </p:spPr>
        </p:pic>
      </p:grpSp>
      <p:pic>
        <p:nvPicPr>
          <p:cNvPr id="2052" name="図 2051" descr="文字の書かれた紙&#10;&#10;自動的に生成された説明">
            <a:extLst>
              <a:ext uri="{FF2B5EF4-FFF2-40B4-BE49-F238E27FC236}">
                <a16:creationId xmlns:a16="http://schemas.microsoft.com/office/drawing/2014/main" id="{CA0FA7E6-B297-20CF-01DD-AB4567B2EDF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319662" y="3181443"/>
            <a:ext cx="341422" cy="341422"/>
          </a:xfrm>
          <a:prstGeom prst="rect">
            <a:avLst/>
          </a:prstGeom>
        </p:spPr>
      </p:pic>
      <p:pic>
        <p:nvPicPr>
          <p:cNvPr id="2054" name="図 2053" descr="図形, 矢印&#10;&#10;自動的に生成された説明">
            <a:extLst>
              <a:ext uri="{FF2B5EF4-FFF2-40B4-BE49-F238E27FC236}">
                <a16:creationId xmlns:a16="http://schemas.microsoft.com/office/drawing/2014/main" id="{9B39EC59-FEC5-F373-4931-390A9D35F9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0812498" y="3125795"/>
            <a:ext cx="171989" cy="171989"/>
          </a:xfrm>
          <a:prstGeom prst="rect">
            <a:avLst/>
          </a:prstGeom>
        </p:spPr>
      </p:pic>
      <p:pic>
        <p:nvPicPr>
          <p:cNvPr id="2056" name="グラフィックス 2055" descr="虫 枠線">
            <a:extLst>
              <a:ext uri="{FF2B5EF4-FFF2-40B4-BE49-F238E27FC236}">
                <a16:creationId xmlns:a16="http://schemas.microsoft.com/office/drawing/2014/main" id="{2EE6D7CE-A2A9-BD13-85D8-33114A96641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12499" y="3404097"/>
            <a:ext cx="159607" cy="159607"/>
          </a:xfrm>
          <a:prstGeom prst="rect">
            <a:avLst/>
          </a:prstGeom>
        </p:spPr>
      </p:pic>
      <p:cxnSp>
        <p:nvCxnSpPr>
          <p:cNvPr id="2062" name="直線矢印コネクタ 2061">
            <a:extLst>
              <a:ext uri="{FF2B5EF4-FFF2-40B4-BE49-F238E27FC236}">
                <a16:creationId xmlns:a16="http://schemas.microsoft.com/office/drawing/2014/main" id="{CEDF3A2E-9910-4F99-1D31-043CC7E5A88C}"/>
              </a:ext>
            </a:extLst>
          </p:cNvPr>
          <p:cNvCxnSpPr>
            <a:stCxn id="1086" idx="3"/>
            <a:endCxn id="2052" idx="1"/>
          </p:cNvCxnSpPr>
          <p:nvPr/>
        </p:nvCxnSpPr>
        <p:spPr>
          <a:xfrm flipV="1">
            <a:off x="10225810" y="3352154"/>
            <a:ext cx="93852" cy="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カギ線コネクタ 2064">
            <a:extLst>
              <a:ext uri="{FF2B5EF4-FFF2-40B4-BE49-F238E27FC236}">
                <a16:creationId xmlns:a16="http://schemas.microsoft.com/office/drawing/2014/main" id="{3D1658BB-C47F-A47C-A400-9AC32363DFBC}"/>
              </a:ext>
            </a:extLst>
          </p:cNvPr>
          <p:cNvCxnSpPr>
            <a:cxnSpLocks/>
            <a:stCxn id="2052" idx="3"/>
            <a:endCxn id="2056" idx="1"/>
          </p:cNvCxnSpPr>
          <p:nvPr/>
        </p:nvCxnSpPr>
        <p:spPr>
          <a:xfrm>
            <a:off x="10661084" y="3352154"/>
            <a:ext cx="151415" cy="131747"/>
          </a:xfrm>
          <a:prstGeom prst="bentConnector3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カギ線コネクタ 2066">
            <a:extLst>
              <a:ext uri="{FF2B5EF4-FFF2-40B4-BE49-F238E27FC236}">
                <a16:creationId xmlns:a16="http://schemas.microsoft.com/office/drawing/2014/main" id="{69E7FD9F-7A84-0974-871B-DE4B7BBE8BAF}"/>
              </a:ext>
            </a:extLst>
          </p:cNvPr>
          <p:cNvCxnSpPr>
            <a:cxnSpLocks/>
            <a:stCxn id="2052" idx="3"/>
            <a:endCxn id="2054" idx="1"/>
          </p:cNvCxnSpPr>
          <p:nvPr/>
        </p:nvCxnSpPr>
        <p:spPr>
          <a:xfrm flipV="1">
            <a:off x="10661084" y="3211790"/>
            <a:ext cx="151414" cy="1403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2" name="カギ線コネクタ 2071">
            <a:extLst>
              <a:ext uri="{FF2B5EF4-FFF2-40B4-BE49-F238E27FC236}">
                <a16:creationId xmlns:a16="http://schemas.microsoft.com/office/drawing/2014/main" id="{13CA35DD-D687-2607-2670-2535B4232EF1}"/>
              </a:ext>
            </a:extLst>
          </p:cNvPr>
          <p:cNvCxnSpPr>
            <a:cxnSpLocks/>
            <a:stCxn id="2054" idx="0"/>
            <a:endCxn id="1086" idx="0"/>
          </p:cNvCxnSpPr>
          <p:nvPr/>
        </p:nvCxnSpPr>
        <p:spPr>
          <a:xfrm rot="16200000" flipH="1" flipV="1">
            <a:off x="10453249" y="2792477"/>
            <a:ext cx="111927" cy="778561"/>
          </a:xfrm>
          <a:prstGeom prst="bentConnector3">
            <a:avLst>
              <a:gd name="adj1" fmla="val -22693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" name="カギ線コネクタ 2075">
            <a:extLst>
              <a:ext uri="{FF2B5EF4-FFF2-40B4-BE49-F238E27FC236}">
                <a16:creationId xmlns:a16="http://schemas.microsoft.com/office/drawing/2014/main" id="{5308AE97-4A94-F000-A3AF-C3B9EB7F5210}"/>
              </a:ext>
            </a:extLst>
          </p:cNvPr>
          <p:cNvCxnSpPr>
            <a:cxnSpLocks/>
            <a:stCxn id="113" idx="2"/>
            <a:endCxn id="1086" idx="2"/>
          </p:cNvCxnSpPr>
          <p:nvPr/>
        </p:nvCxnSpPr>
        <p:spPr>
          <a:xfrm rot="5400000" flipH="1" flipV="1">
            <a:off x="9607972" y="2989497"/>
            <a:ext cx="34869" cy="989049"/>
          </a:xfrm>
          <a:prstGeom prst="bentConnector3">
            <a:avLst>
              <a:gd name="adj1" fmla="val -200321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0" name="メモ 2079">
            <a:extLst>
              <a:ext uri="{FF2B5EF4-FFF2-40B4-BE49-F238E27FC236}">
                <a16:creationId xmlns:a16="http://schemas.microsoft.com/office/drawing/2014/main" id="{398E910E-2DEC-C208-1E1E-CC38764FDC55}"/>
              </a:ext>
            </a:extLst>
          </p:cNvPr>
          <p:cNvSpPr/>
          <p:nvPr/>
        </p:nvSpPr>
        <p:spPr>
          <a:xfrm>
            <a:off x="10184570" y="3771399"/>
            <a:ext cx="521544" cy="421377"/>
          </a:xfrm>
          <a:prstGeom prst="foldedCorner">
            <a:avLst>
              <a:gd name="adj" fmla="val 93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0" rtlCol="0" anchor="ctr">
            <a:spAutoFit/>
          </a:bodyPr>
          <a:lstStyle/>
          <a:p>
            <a:r>
              <a:rPr kumimoji="1" lang="en-US" altLang="ja-JP" sz="400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policy_class</a:t>
            </a:r>
            <a:r>
              <a:rPr kumimoji="1" lang="en-US" altLang="ja-JP" sz="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A {</a:t>
            </a:r>
          </a:p>
          <a:p>
            <a:r>
              <a:rPr kumimoji="1" lang="en-US" altLang="ja-JP" sz="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   </a:t>
            </a:r>
            <a:r>
              <a:rPr kumimoji="1" lang="en-US" altLang="ja-JP" sz="400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policy_class</a:t>
            </a:r>
            <a:r>
              <a:rPr kumimoji="1" lang="en-US" altLang="ja-JP" sz="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a {</a:t>
            </a:r>
          </a:p>
          <a:p>
            <a:r>
              <a:rPr kumimoji="1" lang="en-US" altLang="ja-JP" sz="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       allow X Y;</a:t>
            </a:r>
          </a:p>
          <a:p>
            <a:r>
              <a:rPr kumimoji="1" lang="en-US" altLang="ja-JP" sz="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       ...</a:t>
            </a:r>
          </a:p>
          <a:p>
            <a:r>
              <a:rPr kumimoji="1" lang="en-US" altLang="ja-JP" sz="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   }</a:t>
            </a:r>
          </a:p>
          <a:p>
            <a:r>
              <a:rPr kumimoji="1" lang="en-US" altLang="ja-JP" sz="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}</a:t>
            </a:r>
            <a:endParaRPr kumimoji="1" lang="ja-JP" altLang="en-US" sz="4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859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2C960F2-6D3D-A6F0-0F4B-91C44B90367C}"/>
              </a:ext>
            </a:extLst>
          </p:cNvPr>
          <p:cNvSpPr/>
          <p:nvPr/>
        </p:nvSpPr>
        <p:spPr>
          <a:xfrm>
            <a:off x="8671122" y="2319278"/>
            <a:ext cx="2495978" cy="20402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tIns="108000" bIns="0" rtlCol="0" anchor="t" anchorCtr="0">
            <a:noAutofit/>
          </a:bodyPr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Formal Method Support</a:t>
            </a:r>
            <a:endParaRPr kumimoji="1" lang="en-US" altLang="ja-JP" sz="1400" dirty="0">
              <a:solidFill>
                <a:schemeClr val="tx1"/>
              </a:solidFill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80" name="角丸四角形 79">
            <a:extLst>
              <a:ext uri="{FF2B5EF4-FFF2-40B4-BE49-F238E27FC236}">
                <a16:creationId xmlns:a16="http://schemas.microsoft.com/office/drawing/2014/main" id="{E3468887-E691-5A9E-D7BE-77750F78841F}"/>
              </a:ext>
            </a:extLst>
          </p:cNvPr>
          <p:cNvSpPr/>
          <p:nvPr/>
        </p:nvSpPr>
        <p:spPr>
          <a:xfrm>
            <a:off x="1080826" y="2592343"/>
            <a:ext cx="2189000" cy="1332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角丸四角形 78">
            <a:extLst>
              <a:ext uri="{FF2B5EF4-FFF2-40B4-BE49-F238E27FC236}">
                <a16:creationId xmlns:a16="http://schemas.microsoft.com/office/drawing/2014/main" id="{49103DFB-3E20-6D7C-667E-E2FCEE663689}"/>
              </a:ext>
            </a:extLst>
          </p:cNvPr>
          <p:cNvSpPr/>
          <p:nvPr/>
        </p:nvSpPr>
        <p:spPr>
          <a:xfrm>
            <a:off x="4336904" y="2317322"/>
            <a:ext cx="2997962" cy="19166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8C454A26-81A4-74F0-8470-0A8E781EFA59}"/>
              </a:ext>
            </a:extLst>
          </p:cNvPr>
          <p:cNvGrpSpPr/>
          <p:nvPr/>
        </p:nvGrpSpPr>
        <p:grpSpPr>
          <a:xfrm>
            <a:off x="5952709" y="2973691"/>
            <a:ext cx="1124523" cy="907773"/>
            <a:chOff x="6247936" y="2973691"/>
            <a:chExt cx="1124523" cy="9077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DDA97394-F624-6A09-DA1A-CF7606AE4CF9}"/>
                </a:ext>
              </a:extLst>
            </p:cNvPr>
            <p:cNvGrpSpPr/>
            <p:nvPr/>
          </p:nvGrpSpPr>
          <p:grpSpPr>
            <a:xfrm>
              <a:off x="6247936" y="2973691"/>
              <a:ext cx="1124523" cy="907773"/>
              <a:chOff x="4897588" y="3141730"/>
              <a:chExt cx="1124523" cy="712070"/>
            </a:xfrm>
          </p:grpSpPr>
          <p:sp>
            <p:nvSpPr>
              <p:cNvPr id="49" name="四角形: 角を丸くする 13">
                <a:extLst>
                  <a:ext uri="{FF2B5EF4-FFF2-40B4-BE49-F238E27FC236}">
                    <a16:creationId xmlns:a16="http://schemas.microsoft.com/office/drawing/2014/main" id="{791B3EE5-B82C-C220-0F4C-ABB9CF6E4758}"/>
                  </a:ext>
                </a:extLst>
              </p:cNvPr>
              <p:cNvSpPr/>
              <p:nvPr/>
            </p:nvSpPr>
            <p:spPr>
              <a:xfrm>
                <a:off x="4897589" y="3141730"/>
                <a:ext cx="1124522" cy="702834"/>
              </a:xfrm>
              <a:prstGeom prst="roundRect">
                <a:avLst>
                  <a:gd name="adj" fmla="val 10513"/>
                </a:avLst>
              </a:prstGeom>
              <a:solidFill>
                <a:schemeClr val="accent1">
                  <a:lumMod val="20000"/>
                  <a:lumOff val="80000"/>
                  <a:alpha val="50196"/>
                </a:schemeClr>
              </a:solidFill>
              <a:ln w="76200"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72000" rIns="0" bIns="0" rtlCol="0" anchor="t" anchorCtr="0"/>
              <a:lstStyle/>
              <a:p>
                <a:pPr algn="ctr"/>
                <a:r>
                  <a:rPr kumimoji="1" lang="en-US" altLang="ja-JP" sz="1400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AI Processing</a:t>
                </a:r>
                <a:endParaRPr kumimoji="1" lang="ja-JP" altLang="en-US" sz="1400"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</p:txBody>
          </p:sp>
          <p:sp>
            <p:nvSpPr>
              <p:cNvPr id="50" name="四角形: 角を丸くする 13">
                <a:extLst>
                  <a:ext uri="{FF2B5EF4-FFF2-40B4-BE49-F238E27FC236}">
                    <a16:creationId xmlns:a16="http://schemas.microsoft.com/office/drawing/2014/main" id="{0FFA136F-7349-A6BE-2E4B-2BE2F02562EE}"/>
                  </a:ext>
                </a:extLst>
              </p:cNvPr>
              <p:cNvSpPr/>
              <p:nvPr/>
            </p:nvSpPr>
            <p:spPr>
              <a:xfrm>
                <a:off x="4897588" y="3150966"/>
                <a:ext cx="1124522" cy="702834"/>
              </a:xfrm>
              <a:prstGeom prst="roundRect">
                <a:avLst>
                  <a:gd name="adj" fmla="val 10513"/>
                </a:avLst>
              </a:prstGeom>
              <a:noFill/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72000" rIns="0" bIns="0" rtlCol="0" anchor="t" anchorCtr="0"/>
              <a:lstStyle/>
              <a:p>
                <a:pPr algn="ctr"/>
                <a:endParaRPr kumimoji="1" lang="ja-JP" altLang="en-US" sz="1600"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</p:txBody>
          </p:sp>
        </p:grpSp>
        <p:pic>
          <p:nvPicPr>
            <p:cNvPr id="39" name="Picture 16" descr="Policy Icon 2636410">
              <a:extLst>
                <a:ext uri="{FF2B5EF4-FFF2-40B4-BE49-F238E27FC236}">
                  <a16:creationId xmlns:a16="http://schemas.microsoft.com/office/drawing/2014/main" id="{F16C51DD-1B42-D526-74A3-8B216CD77B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7803" y="3558810"/>
              <a:ext cx="241651" cy="241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78A684A1-2474-DF9A-BD79-0630341211F1}"/>
              </a:ext>
            </a:extLst>
          </p:cNvPr>
          <p:cNvGrpSpPr/>
          <p:nvPr/>
        </p:nvGrpSpPr>
        <p:grpSpPr>
          <a:xfrm>
            <a:off x="4602361" y="2973691"/>
            <a:ext cx="1124523" cy="917009"/>
            <a:chOff x="4897588" y="2973691"/>
            <a:chExt cx="1124523" cy="917009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F3773213-4CF9-FE03-501D-47835553BB5F}"/>
                </a:ext>
              </a:extLst>
            </p:cNvPr>
            <p:cNvGrpSpPr/>
            <p:nvPr/>
          </p:nvGrpSpPr>
          <p:grpSpPr>
            <a:xfrm>
              <a:off x="4897588" y="2973691"/>
              <a:ext cx="1124523" cy="917009"/>
              <a:chOff x="4897588" y="3141730"/>
              <a:chExt cx="1124523" cy="712070"/>
            </a:xfrm>
          </p:grpSpPr>
          <p:sp>
            <p:nvSpPr>
              <p:cNvPr id="8" name="四角形: 角を丸くする 13">
                <a:extLst>
                  <a:ext uri="{FF2B5EF4-FFF2-40B4-BE49-F238E27FC236}">
                    <a16:creationId xmlns:a16="http://schemas.microsoft.com/office/drawing/2014/main" id="{B107CB21-9943-55D2-C093-06B5742257AE}"/>
                  </a:ext>
                </a:extLst>
              </p:cNvPr>
              <p:cNvSpPr/>
              <p:nvPr/>
            </p:nvSpPr>
            <p:spPr>
              <a:xfrm>
                <a:off x="4897589" y="3141730"/>
                <a:ext cx="1124522" cy="702834"/>
              </a:xfrm>
              <a:prstGeom prst="roundRect">
                <a:avLst>
                  <a:gd name="adj" fmla="val 10513"/>
                </a:avLst>
              </a:prstGeom>
              <a:solidFill>
                <a:schemeClr val="accent1">
                  <a:lumMod val="20000"/>
                  <a:lumOff val="80000"/>
                  <a:alpha val="50196"/>
                </a:schemeClr>
              </a:solidFill>
              <a:ln w="76200"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72000" rIns="0" bIns="0" rtlCol="0" anchor="t" anchorCtr="0"/>
              <a:lstStyle/>
              <a:p>
                <a:pPr algn="ctr"/>
                <a:endParaRPr kumimoji="1" lang="ja-JP" altLang="en-US" sz="1400"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</p:txBody>
          </p:sp>
          <p:sp>
            <p:nvSpPr>
              <p:cNvPr id="20" name="四角形: 角を丸くする 13">
                <a:extLst>
                  <a:ext uri="{FF2B5EF4-FFF2-40B4-BE49-F238E27FC236}">
                    <a16:creationId xmlns:a16="http://schemas.microsoft.com/office/drawing/2014/main" id="{4CEA0B6F-2F1E-06B0-96EC-26BBD394115F}"/>
                  </a:ext>
                </a:extLst>
              </p:cNvPr>
              <p:cNvSpPr/>
              <p:nvPr/>
            </p:nvSpPr>
            <p:spPr>
              <a:xfrm>
                <a:off x="4897588" y="3150966"/>
                <a:ext cx="1124522" cy="702834"/>
              </a:xfrm>
              <a:prstGeom prst="roundRect">
                <a:avLst>
                  <a:gd name="adj" fmla="val 10513"/>
                </a:avLst>
              </a:prstGeom>
              <a:noFill/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72000" rIns="0" bIns="0" rtlCol="0" anchor="t" anchorCtr="0"/>
              <a:lstStyle/>
              <a:p>
                <a:pPr algn="ctr"/>
                <a:r>
                  <a:rPr kumimoji="1" lang="en-US" altLang="ja-JP" sz="1400" dirty="0" err="1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BigData</a:t>
                </a:r>
                <a:endParaRPr kumimoji="1" lang="en-US" altLang="ja-JP" sz="1400" dirty="0"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  <a:p>
                <a:pPr algn="ctr"/>
                <a:r>
                  <a:rPr lang="en-US" altLang="ja-JP" sz="1400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Processing</a:t>
                </a:r>
                <a:endParaRPr kumimoji="1" lang="ja-JP" altLang="en-US" sz="1400"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</p:txBody>
          </p:sp>
        </p:grpSp>
        <p:pic>
          <p:nvPicPr>
            <p:cNvPr id="38" name="Picture 16" descr="Policy Icon 2636410">
              <a:extLst>
                <a:ext uri="{FF2B5EF4-FFF2-40B4-BE49-F238E27FC236}">
                  <a16:creationId xmlns:a16="http://schemas.microsoft.com/office/drawing/2014/main" id="{BE255AB4-96A6-E979-EF7A-7439AB57C5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0441" y="3564082"/>
              <a:ext cx="241651" cy="241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C514BB7-F0CC-0C6A-082A-8DB996A0A7EC}"/>
              </a:ext>
            </a:extLst>
          </p:cNvPr>
          <p:cNvCxnSpPr>
            <a:cxnSpLocks/>
            <a:stCxn id="40" idx="2"/>
            <a:endCxn id="64" idx="1"/>
          </p:cNvCxnSpPr>
          <p:nvPr/>
        </p:nvCxnSpPr>
        <p:spPr>
          <a:xfrm>
            <a:off x="7043876" y="2787839"/>
            <a:ext cx="2158969" cy="3341595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85662A57-888D-C9A7-6221-DAE5C6021848}"/>
              </a:ext>
            </a:extLst>
          </p:cNvPr>
          <p:cNvCxnSpPr>
            <a:cxnSpLocks/>
            <a:stCxn id="39" idx="2"/>
            <a:endCxn id="64" idx="1"/>
          </p:cNvCxnSpPr>
          <p:nvPr/>
        </p:nvCxnSpPr>
        <p:spPr>
          <a:xfrm>
            <a:off x="6873402" y="3800461"/>
            <a:ext cx="2329443" cy="232897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686739CA-E51C-02C6-6A48-C65A1A5EF9AE}"/>
              </a:ext>
            </a:extLst>
          </p:cNvPr>
          <p:cNvCxnSpPr>
            <a:cxnSpLocks/>
            <a:stCxn id="38" idx="2"/>
            <a:endCxn id="64" idx="1"/>
          </p:cNvCxnSpPr>
          <p:nvPr/>
        </p:nvCxnSpPr>
        <p:spPr>
          <a:xfrm>
            <a:off x="5526040" y="3805733"/>
            <a:ext cx="3676805" cy="232370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CE0159DF-7F0D-3731-2910-AEE56F188F77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3024679" y="3679635"/>
            <a:ext cx="6178166" cy="244979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タイトル 4">
            <a:extLst>
              <a:ext uri="{FF2B5EF4-FFF2-40B4-BE49-F238E27FC236}">
                <a16:creationId xmlns:a16="http://schemas.microsoft.com/office/drawing/2014/main" id="{D7CD550D-5C05-17B3-0916-08FE9027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" altLang="ja-JP" sz="2400" dirty="0">
                <a:solidFill>
                  <a:schemeClr val="accent6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Formally-Reinforced</a:t>
            </a:r>
            <a:r>
              <a:rPr kumimoji="1" lang="en" altLang="ja-JP" sz="2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 </a:t>
            </a:r>
            <a:r>
              <a:rPr kumimoji="1" lang="en" altLang="ja-JP" sz="2400" dirty="0">
                <a:solidFill>
                  <a:srgbClr val="0070C0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Isolated Execution </a:t>
            </a:r>
            <a:r>
              <a:rPr kumimoji="1" lang="en" altLang="ja-JP" sz="2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Operating System</a:t>
            </a:r>
            <a:endParaRPr lang="ja-JP" altLang="en-US" sz="240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C8E4F67-2A1D-1813-5693-5356ED4B6AF1}"/>
              </a:ext>
            </a:extLst>
          </p:cNvPr>
          <p:cNvSpPr txBox="1"/>
          <p:nvPr/>
        </p:nvSpPr>
        <p:spPr>
          <a:xfrm>
            <a:off x="4594902" y="5622420"/>
            <a:ext cx="2488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rgbClr val="0070C0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Isolated Execution Hardware</a:t>
            </a:r>
          </a:p>
        </p:txBody>
      </p:sp>
      <p:sp>
        <p:nvSpPr>
          <p:cNvPr id="13" name="四角形: 角を丸くする 13">
            <a:extLst>
              <a:ext uri="{FF2B5EF4-FFF2-40B4-BE49-F238E27FC236}">
                <a16:creationId xmlns:a16="http://schemas.microsoft.com/office/drawing/2014/main" id="{A41B825E-4D4F-E022-EA10-CC887430EF91}"/>
              </a:ext>
            </a:extLst>
          </p:cNvPr>
          <p:cNvSpPr/>
          <p:nvPr/>
        </p:nvSpPr>
        <p:spPr>
          <a:xfrm>
            <a:off x="4343111" y="2317322"/>
            <a:ext cx="2991755" cy="1898303"/>
          </a:xfrm>
          <a:prstGeom prst="roundRect">
            <a:avLst>
              <a:gd name="adj" fmla="val 14073"/>
            </a:avLst>
          </a:prstGeom>
          <a:noFill/>
          <a:ln w="254000" cap="rnd" cmpd="sng">
            <a:solidFill>
              <a:srgbClr val="0070C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108000" rIns="0" bIns="0" rtlCol="0" anchor="t" anchorCtr="0"/>
          <a:lstStyle/>
          <a:p>
            <a:pPr algn="ctr"/>
            <a:r>
              <a:rPr lang="en-US" altLang="ja-JP" sz="1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Isolated Execution Environment</a:t>
            </a:r>
            <a:endParaRPr kumimoji="1" lang="ja-JP" altLang="en-US" sz="140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C7F2600-609E-6855-0994-27882612D939}"/>
              </a:ext>
            </a:extLst>
          </p:cNvPr>
          <p:cNvSpPr txBox="1"/>
          <p:nvPr/>
        </p:nvSpPr>
        <p:spPr>
          <a:xfrm>
            <a:off x="7414728" y="2308804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dirty="0">
                <a:solidFill>
                  <a:schemeClr val="accent6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Reinforcement</a:t>
            </a:r>
          </a:p>
          <a:p>
            <a:pPr algn="ctr"/>
            <a:r>
              <a:rPr lang="en-US" altLang="ja-JP" sz="800" dirty="0">
                <a:solidFill>
                  <a:schemeClr val="accent6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with Formal Methods</a:t>
            </a:r>
            <a:endParaRPr kumimoji="1" lang="ja-JP" altLang="en-US" sz="800">
              <a:solidFill>
                <a:schemeClr val="accent6"/>
              </a:solidFill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F1CCB06-7C2B-E142-8431-9A9552DA6134}"/>
              </a:ext>
            </a:extLst>
          </p:cNvPr>
          <p:cNvSpPr txBox="1"/>
          <p:nvPr/>
        </p:nvSpPr>
        <p:spPr>
          <a:xfrm>
            <a:off x="5405214" y="1857748"/>
            <a:ext cx="867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Cloud</a:t>
            </a:r>
            <a:endParaRPr kumimoji="1" lang="ja-JP" altLang="en-US" sz="160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FA3307B-8421-0C89-218E-3F1F05BBB74E}"/>
              </a:ext>
            </a:extLst>
          </p:cNvPr>
          <p:cNvSpPr txBox="1"/>
          <p:nvPr/>
        </p:nvSpPr>
        <p:spPr>
          <a:xfrm>
            <a:off x="1830571" y="1857747"/>
            <a:ext cx="7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Edge</a:t>
            </a:r>
            <a:endParaRPr kumimoji="1" lang="ja-JP" altLang="en-US" sz="160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D8DF08B-1EDD-800E-794D-5778A2FF6959}"/>
              </a:ext>
            </a:extLst>
          </p:cNvPr>
          <p:cNvCxnSpPr>
            <a:cxnSpLocks/>
            <a:stCxn id="42" idx="3"/>
            <a:endCxn id="13" idx="1"/>
          </p:cNvCxnSpPr>
          <p:nvPr/>
        </p:nvCxnSpPr>
        <p:spPr>
          <a:xfrm>
            <a:off x="3276033" y="3266148"/>
            <a:ext cx="1067078" cy="326"/>
          </a:xfrm>
          <a:prstGeom prst="line">
            <a:avLst/>
          </a:prstGeom>
          <a:ln w="3810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四角形: 角を丸くする 13">
            <a:extLst>
              <a:ext uri="{FF2B5EF4-FFF2-40B4-BE49-F238E27FC236}">
                <a16:creationId xmlns:a16="http://schemas.microsoft.com/office/drawing/2014/main" id="{31446FC2-4470-7CAE-92BF-1A08F56CA245}"/>
              </a:ext>
            </a:extLst>
          </p:cNvPr>
          <p:cNvSpPr/>
          <p:nvPr/>
        </p:nvSpPr>
        <p:spPr>
          <a:xfrm>
            <a:off x="4343112" y="2319278"/>
            <a:ext cx="2991754" cy="1914700"/>
          </a:xfrm>
          <a:prstGeom prst="roundRect">
            <a:avLst>
              <a:gd name="adj" fmla="val 14073"/>
            </a:avLst>
          </a:prstGeom>
          <a:noFill/>
          <a:ln w="76200" cap="rnd" cmpd="sng">
            <a:solidFill>
              <a:schemeClr val="accent6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180000" rIns="0" bIns="0" rtlCol="0" anchor="t" anchorCtr="0"/>
          <a:lstStyle/>
          <a:p>
            <a:pPr algn="ctr"/>
            <a:endParaRPr kumimoji="1" lang="ja-JP" altLang="en-US" sz="200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4A609DE7-4048-DF55-5F9C-9BB7648AE061}"/>
              </a:ext>
            </a:extLst>
          </p:cNvPr>
          <p:cNvGrpSpPr/>
          <p:nvPr/>
        </p:nvGrpSpPr>
        <p:grpSpPr>
          <a:xfrm>
            <a:off x="1079338" y="2599274"/>
            <a:ext cx="2196695" cy="1329655"/>
            <a:chOff x="627394" y="2290847"/>
            <a:chExt cx="2196695" cy="1329655"/>
          </a:xfrm>
        </p:grpSpPr>
        <p:sp>
          <p:nvSpPr>
            <p:cNvPr id="42" name="四角形: 角を丸くする 13">
              <a:extLst>
                <a:ext uri="{FF2B5EF4-FFF2-40B4-BE49-F238E27FC236}">
                  <a16:creationId xmlns:a16="http://schemas.microsoft.com/office/drawing/2014/main" id="{BDBB420D-6E48-8625-1745-9EEC185A08CD}"/>
                </a:ext>
              </a:extLst>
            </p:cNvPr>
            <p:cNvSpPr/>
            <p:nvPr/>
          </p:nvSpPr>
          <p:spPr>
            <a:xfrm>
              <a:off x="627531" y="2294939"/>
              <a:ext cx="2196558" cy="1325563"/>
            </a:xfrm>
            <a:prstGeom prst="roundRect">
              <a:avLst>
                <a:gd name="adj" fmla="val 14073"/>
              </a:avLst>
            </a:prstGeom>
            <a:noFill/>
            <a:ln w="127000" cap="rnd" cmpd="sng">
              <a:solidFill>
                <a:srgbClr val="0070C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108000" rIns="0" bIns="0" rtlCol="0" anchor="t" anchorCtr="0"/>
            <a:lstStyle/>
            <a:p>
              <a:pPr algn="ctr"/>
              <a:r>
                <a:rPr lang="en-US" altLang="ja-JP" sz="1200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Isolated Execution Environment</a:t>
              </a:r>
              <a:endParaRPr kumimoji="1" lang="ja-JP" altLang="en-US" sz="1200"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</p:txBody>
        </p:sp>
        <p:sp>
          <p:nvSpPr>
            <p:cNvPr id="44" name="四角形: 角を丸くする 13">
              <a:extLst>
                <a:ext uri="{FF2B5EF4-FFF2-40B4-BE49-F238E27FC236}">
                  <a16:creationId xmlns:a16="http://schemas.microsoft.com/office/drawing/2014/main" id="{358A49F1-5886-C77A-464F-04880FF322AD}"/>
                </a:ext>
              </a:extLst>
            </p:cNvPr>
            <p:cNvSpPr/>
            <p:nvPr/>
          </p:nvSpPr>
          <p:spPr>
            <a:xfrm>
              <a:off x="627394" y="2290847"/>
              <a:ext cx="2196558" cy="1325562"/>
            </a:xfrm>
            <a:prstGeom prst="roundRect">
              <a:avLst>
                <a:gd name="adj" fmla="val 14073"/>
              </a:avLst>
            </a:prstGeom>
            <a:noFill/>
            <a:ln w="38100" cap="rnd" cmpd="sng">
              <a:solidFill>
                <a:srgbClr val="00B05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180000" rIns="0" bIns="0" rtlCol="0" anchor="t" anchorCtr="0"/>
            <a:lstStyle/>
            <a:p>
              <a:pPr algn="ctr"/>
              <a:endParaRPr kumimoji="1" lang="ja-JP" altLang="en-US" sz="2000"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</p:txBody>
        </p:sp>
      </p:grp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4DEF0FD9-B90B-BC3C-12A2-D59ADD2E1F52}"/>
              </a:ext>
            </a:extLst>
          </p:cNvPr>
          <p:cNvSpPr/>
          <p:nvPr/>
        </p:nvSpPr>
        <p:spPr>
          <a:xfrm>
            <a:off x="8961995" y="5564460"/>
            <a:ext cx="1938849" cy="936982"/>
          </a:xfrm>
          <a:prstGeom prst="rect">
            <a:avLst/>
          </a:prstGeom>
          <a:solidFill>
            <a:srgbClr val="FFEEFF">
              <a:alpha val="49804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08000" rtlCol="0" anchor="t" anchorCtr="0"/>
          <a:lstStyle/>
          <a:p>
            <a:pPr algn="ctr"/>
            <a:r>
              <a:rPr lang="en-US" altLang="ja-JP" sz="1200" dirty="0">
                <a:solidFill>
                  <a:srgbClr val="C00000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Security Center</a:t>
            </a:r>
            <a:endParaRPr kumimoji="1" lang="en-US" altLang="ja-JP" sz="1200" dirty="0">
              <a:solidFill>
                <a:srgbClr val="C00000"/>
              </a:solidFill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pic>
        <p:nvPicPr>
          <p:cNvPr id="64" name="Picture 16" descr="Policy Icon 2636410">
            <a:extLst>
              <a:ext uri="{FF2B5EF4-FFF2-40B4-BE49-F238E27FC236}">
                <a16:creationId xmlns:a16="http://schemas.microsoft.com/office/drawing/2014/main" id="{3DC4E6DE-2412-0AC4-EE5D-0EBB7C6FB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845" y="5892045"/>
            <a:ext cx="474777" cy="47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四角形: 角を丸くする 13">
            <a:extLst>
              <a:ext uri="{FF2B5EF4-FFF2-40B4-BE49-F238E27FC236}">
                <a16:creationId xmlns:a16="http://schemas.microsoft.com/office/drawing/2014/main" id="{27EA8477-FEB6-C192-E5F3-D9A7717B8DF2}"/>
              </a:ext>
            </a:extLst>
          </p:cNvPr>
          <p:cNvSpPr/>
          <p:nvPr/>
        </p:nvSpPr>
        <p:spPr>
          <a:xfrm>
            <a:off x="1622083" y="3172526"/>
            <a:ext cx="1124522" cy="611703"/>
          </a:xfrm>
          <a:prstGeom prst="roundRect">
            <a:avLst>
              <a:gd name="adj" fmla="val 1051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ja-JP" sz="1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Edge Processing</a:t>
            </a:r>
            <a:endParaRPr kumimoji="1" lang="ja-JP" altLang="en-US" sz="140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07E0EE3D-7D7E-839A-D381-E9284F724954}"/>
              </a:ext>
            </a:extLst>
          </p:cNvPr>
          <p:cNvSpPr txBox="1"/>
          <p:nvPr/>
        </p:nvSpPr>
        <p:spPr>
          <a:xfrm>
            <a:off x="1441900" y="5974149"/>
            <a:ext cx="46038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05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軽量</a:t>
            </a:r>
            <a:endParaRPr lang="en-US" altLang="ja-JP" sz="1050" dirty="0">
              <a:solidFill>
                <a:schemeClr val="bg1"/>
              </a:solidFill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  <a:p>
            <a:pPr algn="ctr"/>
            <a:r>
              <a:rPr kumimoji="1" lang="en-US" altLang="ja-JP" sz="1050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TEE</a:t>
            </a:r>
          </a:p>
        </p:txBody>
      </p: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05DF4965-F375-BD41-682B-C7749BE238F2}"/>
              </a:ext>
            </a:extLst>
          </p:cNvPr>
          <p:cNvGrpSpPr/>
          <p:nvPr/>
        </p:nvGrpSpPr>
        <p:grpSpPr>
          <a:xfrm>
            <a:off x="5478987" y="5926193"/>
            <a:ext cx="720000" cy="540000"/>
            <a:chOff x="3822586" y="6119647"/>
            <a:chExt cx="720000" cy="5400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42790E8-179A-49D8-63ED-DD493AA067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1228" y="6168289"/>
              <a:ext cx="442716" cy="4427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A08B28EE-BC69-7A76-3E30-7A6534886BC7}"/>
                </a:ext>
              </a:extLst>
            </p:cNvPr>
            <p:cNvGrpSpPr/>
            <p:nvPr/>
          </p:nvGrpSpPr>
          <p:grpSpPr>
            <a:xfrm>
              <a:off x="3822586" y="6119647"/>
              <a:ext cx="720000" cy="540000"/>
              <a:chOff x="4765791" y="5932554"/>
              <a:chExt cx="720000" cy="540000"/>
            </a:xfrm>
          </p:grpSpPr>
          <p:pic>
            <p:nvPicPr>
              <p:cNvPr id="87" name="グラフィックス 86" descr="プロセッサ 単色塗りつぶし">
                <a:extLst>
                  <a:ext uri="{FF2B5EF4-FFF2-40B4-BE49-F238E27FC236}">
                    <a16:creationId xmlns:a16="http://schemas.microsoft.com/office/drawing/2014/main" id="{2F5AA1D5-548F-0588-0276-E4C44BDDE5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78271" y="5952134"/>
                <a:ext cx="495041" cy="495041"/>
              </a:xfrm>
              <a:prstGeom prst="rect">
                <a:avLst/>
              </a:prstGeom>
            </p:spPr>
          </p:pic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AD256C9D-F99D-00C2-CA5C-72D99516915E}"/>
                  </a:ext>
                </a:extLst>
              </p:cNvPr>
              <p:cNvSpPr/>
              <p:nvPr/>
            </p:nvSpPr>
            <p:spPr>
              <a:xfrm>
                <a:off x="4765791" y="5932554"/>
                <a:ext cx="720000" cy="540000"/>
              </a:xfrm>
              <a:prstGeom prst="rect">
                <a:avLst/>
              </a:prstGeom>
              <a:solidFill>
                <a:schemeClr val="accent1">
                  <a:lumMod val="50000"/>
                  <a:alpha val="4963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50" dirty="0">
                    <a:solidFill>
                      <a:schemeClr val="bg1"/>
                    </a:solidFill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LW-RDMA</a:t>
                </a:r>
                <a:endParaRPr kumimoji="1" lang="ja-JP" altLang="en-US" sz="105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</p:txBody>
          </p:sp>
        </p:grpSp>
      </p:grp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24AF4D94-2D01-9116-CC74-7EA49DE7DC7C}"/>
              </a:ext>
            </a:extLst>
          </p:cNvPr>
          <p:cNvGrpSpPr/>
          <p:nvPr/>
        </p:nvGrpSpPr>
        <p:grpSpPr>
          <a:xfrm>
            <a:off x="4444622" y="5927582"/>
            <a:ext cx="720000" cy="540000"/>
            <a:chOff x="4020921" y="5954156"/>
            <a:chExt cx="720000" cy="54000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C3C6964A-9FD6-5E6A-63F5-85D9D5306E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563" y="5995818"/>
              <a:ext cx="442716" cy="445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7E22B6F9-C488-8790-519D-AA07DB2D113F}"/>
                </a:ext>
              </a:extLst>
            </p:cNvPr>
            <p:cNvSpPr/>
            <p:nvPr/>
          </p:nvSpPr>
          <p:spPr>
            <a:xfrm>
              <a:off x="4020921" y="5954156"/>
              <a:ext cx="720000" cy="540000"/>
            </a:xfrm>
            <a:prstGeom prst="rect">
              <a:avLst/>
            </a:prstGeom>
            <a:solidFill>
              <a:schemeClr val="accent1">
                <a:lumMod val="50000"/>
                <a:alpha val="4963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CHERI</a:t>
              </a:r>
              <a:endParaRPr kumimoji="1" lang="ja-JP" altLang="en-US" sz="105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</p:txBody>
        </p: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F6363222-30FD-CA69-19D0-F4878EBA5FB7}"/>
              </a:ext>
            </a:extLst>
          </p:cNvPr>
          <p:cNvGrpSpPr/>
          <p:nvPr/>
        </p:nvGrpSpPr>
        <p:grpSpPr>
          <a:xfrm>
            <a:off x="6511498" y="5920931"/>
            <a:ext cx="720000" cy="540000"/>
            <a:chOff x="6792101" y="5927582"/>
            <a:chExt cx="720000" cy="540000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5074E81E-F043-8AC3-97EB-6BCF1A5457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1744" y="6003150"/>
              <a:ext cx="440714" cy="386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E13DFCCC-3562-B1E7-919B-BBE16D78ED6C}"/>
                </a:ext>
              </a:extLst>
            </p:cNvPr>
            <p:cNvSpPr/>
            <p:nvPr/>
          </p:nvSpPr>
          <p:spPr>
            <a:xfrm>
              <a:off x="6792101" y="5927582"/>
              <a:ext cx="720000" cy="540000"/>
            </a:xfrm>
            <a:prstGeom prst="rect">
              <a:avLst/>
            </a:prstGeom>
            <a:solidFill>
              <a:schemeClr val="accent1">
                <a:lumMod val="50000"/>
                <a:alpha val="4963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TEE</a:t>
              </a:r>
              <a:endParaRPr kumimoji="1" lang="ja-JP" altLang="en-US" sz="105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</p:txBody>
        </p:sp>
      </p:grp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04916EF6-F598-E5A8-5092-D76CD0CCB03C}"/>
              </a:ext>
            </a:extLst>
          </p:cNvPr>
          <p:cNvGrpSpPr/>
          <p:nvPr/>
        </p:nvGrpSpPr>
        <p:grpSpPr>
          <a:xfrm>
            <a:off x="2290674" y="5918502"/>
            <a:ext cx="698734" cy="533349"/>
            <a:chOff x="2576527" y="5960127"/>
            <a:chExt cx="698734" cy="533349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2ED81A25-78AC-588B-4D03-B97FB2D1E8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6527" y="6038652"/>
              <a:ext cx="671281" cy="376300"/>
            </a:xfrm>
            <a:prstGeom prst="rect">
              <a:avLst/>
            </a:prstGeom>
            <a:noFill/>
            <a:effectLst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928CF78E-2F26-E28E-4C94-3BC0F89540D9}"/>
                </a:ext>
              </a:extLst>
            </p:cNvPr>
            <p:cNvSpPr/>
            <p:nvPr/>
          </p:nvSpPr>
          <p:spPr>
            <a:xfrm>
              <a:off x="2611798" y="5960127"/>
              <a:ext cx="663463" cy="533349"/>
            </a:xfrm>
            <a:prstGeom prst="rect">
              <a:avLst/>
            </a:prstGeom>
            <a:solidFill>
              <a:srgbClr val="002060">
                <a:alpha val="60000"/>
              </a:srgb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Smart</a:t>
              </a:r>
            </a:p>
            <a:p>
              <a:pPr algn="ctr"/>
              <a:r>
                <a:rPr kumimoji="1" lang="en-US" altLang="ja-JP" sz="105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NIC</a:t>
              </a:r>
              <a:endParaRPr kumimoji="1" lang="ja-JP" altLang="en-US" sz="1050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C5C0C40F-1711-25EF-3EA2-00D20FE94B59}"/>
              </a:ext>
            </a:extLst>
          </p:cNvPr>
          <p:cNvGrpSpPr/>
          <p:nvPr/>
        </p:nvGrpSpPr>
        <p:grpSpPr>
          <a:xfrm>
            <a:off x="1320776" y="5918502"/>
            <a:ext cx="663463" cy="533349"/>
            <a:chOff x="749995" y="5874689"/>
            <a:chExt cx="663463" cy="533349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513AC66E-77C0-6478-1127-641CAD64FD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429" y="5987765"/>
              <a:ext cx="314596" cy="314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C992626-8DF6-9981-6180-5B56EC4170E4}"/>
                </a:ext>
              </a:extLst>
            </p:cNvPr>
            <p:cNvSpPr/>
            <p:nvPr/>
          </p:nvSpPr>
          <p:spPr>
            <a:xfrm>
              <a:off x="749995" y="5874689"/>
              <a:ext cx="663463" cy="533349"/>
            </a:xfrm>
            <a:prstGeom prst="rect">
              <a:avLst/>
            </a:prstGeom>
            <a:solidFill>
              <a:srgbClr val="002060">
                <a:alpha val="60000"/>
              </a:srgb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LW-</a:t>
              </a:r>
            </a:p>
            <a:p>
              <a:pPr algn="ctr"/>
              <a:r>
                <a:rPr lang="en-US" altLang="ja-JP" sz="105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TEE</a:t>
              </a:r>
              <a:endParaRPr kumimoji="1" lang="ja-JP" altLang="en-US" sz="1050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93B83DC-5B27-EFB7-7BF0-0E7AC37BEC97}"/>
              </a:ext>
            </a:extLst>
          </p:cNvPr>
          <p:cNvSpPr txBox="1"/>
          <p:nvPr/>
        </p:nvSpPr>
        <p:spPr>
          <a:xfrm>
            <a:off x="935019" y="5633778"/>
            <a:ext cx="2488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rgbClr val="0070C0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Isolated Execution Hardware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9DDF17-F1E1-1D00-52B5-C4FBEE773E44}"/>
              </a:ext>
            </a:extLst>
          </p:cNvPr>
          <p:cNvSpPr txBox="1"/>
          <p:nvPr/>
        </p:nvSpPr>
        <p:spPr>
          <a:xfrm>
            <a:off x="9621520" y="5916550"/>
            <a:ext cx="123623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ja-JP" sz="105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Comprehensive</a:t>
            </a:r>
          </a:p>
          <a:p>
            <a:pPr algn="ctr"/>
            <a:r>
              <a:rPr kumimoji="1" lang="en" altLang="ja-JP" sz="105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Security Policy</a:t>
            </a:r>
            <a:endParaRPr kumimoji="1" lang="ja-JP" altLang="en-US" sz="105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CE36EF9-BCC3-43EE-2555-80594E3C3C1A}"/>
              </a:ext>
            </a:extLst>
          </p:cNvPr>
          <p:cNvCxnSpPr>
            <a:cxnSpLocks/>
          </p:cNvCxnSpPr>
          <p:nvPr/>
        </p:nvCxnSpPr>
        <p:spPr>
          <a:xfrm flipH="1">
            <a:off x="7373849" y="3743748"/>
            <a:ext cx="1291066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5C2CFA1-7D82-8557-A961-7B104600E0B1}"/>
              </a:ext>
            </a:extLst>
          </p:cNvPr>
          <p:cNvCxnSpPr>
            <a:cxnSpLocks/>
          </p:cNvCxnSpPr>
          <p:nvPr/>
        </p:nvCxnSpPr>
        <p:spPr>
          <a:xfrm flipH="1">
            <a:off x="7373849" y="3560770"/>
            <a:ext cx="1291066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C9A4562-528B-3BCD-7BBA-F0CC88596EC3}"/>
              </a:ext>
            </a:extLst>
          </p:cNvPr>
          <p:cNvCxnSpPr>
            <a:cxnSpLocks/>
          </p:cNvCxnSpPr>
          <p:nvPr/>
        </p:nvCxnSpPr>
        <p:spPr>
          <a:xfrm flipH="1">
            <a:off x="7373849" y="3375391"/>
            <a:ext cx="1291066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F18AC59-D1C1-2566-02AC-D3530A454A3E}"/>
              </a:ext>
            </a:extLst>
          </p:cNvPr>
          <p:cNvCxnSpPr>
            <a:cxnSpLocks/>
          </p:cNvCxnSpPr>
          <p:nvPr/>
        </p:nvCxnSpPr>
        <p:spPr>
          <a:xfrm flipH="1">
            <a:off x="7373849" y="3204032"/>
            <a:ext cx="1291066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682190B2-7D84-C2BE-1140-51D5E749146D}"/>
              </a:ext>
            </a:extLst>
          </p:cNvPr>
          <p:cNvCxnSpPr>
            <a:cxnSpLocks/>
          </p:cNvCxnSpPr>
          <p:nvPr/>
        </p:nvCxnSpPr>
        <p:spPr>
          <a:xfrm flipH="1">
            <a:off x="7373849" y="3018653"/>
            <a:ext cx="1291066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6381BE7-C8A9-56AC-1207-862ADC83C65A}"/>
              </a:ext>
            </a:extLst>
          </p:cNvPr>
          <p:cNvCxnSpPr>
            <a:cxnSpLocks/>
          </p:cNvCxnSpPr>
          <p:nvPr/>
        </p:nvCxnSpPr>
        <p:spPr>
          <a:xfrm flipH="1">
            <a:off x="7373849" y="2835675"/>
            <a:ext cx="1291066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3" name="Picture 16" descr="Policy Icon 2636410">
            <a:extLst>
              <a:ext uri="{FF2B5EF4-FFF2-40B4-BE49-F238E27FC236}">
                <a16:creationId xmlns:a16="http://schemas.microsoft.com/office/drawing/2014/main" id="{77A1F878-CBA3-9194-1F31-B82A33B86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372" y="3565729"/>
            <a:ext cx="241651" cy="24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6" descr="Policy Icon 2636410">
            <a:extLst>
              <a:ext uri="{FF2B5EF4-FFF2-40B4-BE49-F238E27FC236}">
                <a16:creationId xmlns:a16="http://schemas.microsoft.com/office/drawing/2014/main" id="{1D7D2FE7-6B32-3B84-1340-CB8AEC991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050" y="2546188"/>
            <a:ext cx="241651" cy="24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角丸四角形 5">
            <a:extLst>
              <a:ext uri="{FF2B5EF4-FFF2-40B4-BE49-F238E27FC236}">
                <a16:creationId xmlns:a16="http://schemas.microsoft.com/office/drawing/2014/main" id="{FA95A7A1-C8DC-7457-25D4-2AD8950885EC}"/>
              </a:ext>
            </a:extLst>
          </p:cNvPr>
          <p:cNvSpPr/>
          <p:nvPr/>
        </p:nvSpPr>
        <p:spPr>
          <a:xfrm>
            <a:off x="1080826" y="4567153"/>
            <a:ext cx="10086274" cy="8555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" altLang="ja-JP" sz="1800" dirty="0">
                <a:solidFill>
                  <a:schemeClr val="accent6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Formally-Reinforced</a:t>
            </a:r>
            <a:r>
              <a:rPr kumimoji="1" lang="en" altLang="ja-JP" sz="18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 </a:t>
            </a:r>
            <a:r>
              <a:rPr kumimoji="1" lang="en" altLang="ja-JP" sz="1800" dirty="0">
                <a:solidFill>
                  <a:srgbClr val="0070C0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Isolated Execution </a:t>
            </a:r>
            <a:r>
              <a:rPr kumimoji="1" lang="en" altLang="ja-JP" sz="18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Operating System</a:t>
            </a:r>
            <a:r>
              <a:rPr lang="ja-JP" altLang="en-US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（</a:t>
            </a:r>
            <a:r>
              <a:rPr lang="en-US" altLang="ja-JP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OS</a:t>
            </a:r>
            <a:r>
              <a:rPr lang="ja-JP" altLang="en-US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）</a:t>
            </a:r>
          </a:p>
          <a:p>
            <a:pPr algn="ctr"/>
            <a:r>
              <a:rPr lang="ja-JP" altLang="en-US" sz="16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（</a:t>
            </a:r>
            <a:r>
              <a:rPr lang="en-US" altLang="ja-JP" sz="16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Infrastructure System Software</a:t>
            </a:r>
            <a:r>
              <a:rPr lang="ja-JP" altLang="en-US" sz="16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）</a:t>
            </a:r>
            <a:endParaRPr kumimoji="1" lang="ja-JP" altLang="en-US" sz="160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111" name="角丸四角形 110">
            <a:extLst>
              <a:ext uri="{FF2B5EF4-FFF2-40B4-BE49-F238E27FC236}">
                <a16:creationId xmlns:a16="http://schemas.microsoft.com/office/drawing/2014/main" id="{D4592777-5A36-50CF-7FA3-F4401D1283F9}"/>
              </a:ext>
            </a:extLst>
          </p:cNvPr>
          <p:cNvSpPr/>
          <p:nvPr/>
        </p:nvSpPr>
        <p:spPr>
          <a:xfrm>
            <a:off x="8825255" y="2717862"/>
            <a:ext cx="1060931" cy="907405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Model Checking of RM</a:t>
            </a:r>
          </a:p>
        </p:txBody>
      </p:sp>
      <p:sp>
        <p:nvSpPr>
          <p:cNvPr id="112" name="メモ 111">
            <a:extLst>
              <a:ext uri="{FF2B5EF4-FFF2-40B4-BE49-F238E27FC236}">
                <a16:creationId xmlns:a16="http://schemas.microsoft.com/office/drawing/2014/main" id="{D0EA6A76-2E20-5135-B011-DD44DEBC1563}"/>
              </a:ext>
            </a:extLst>
          </p:cNvPr>
          <p:cNvSpPr/>
          <p:nvPr/>
        </p:nvSpPr>
        <p:spPr>
          <a:xfrm>
            <a:off x="9395860" y="3165223"/>
            <a:ext cx="390098" cy="337229"/>
          </a:xfrm>
          <a:prstGeom prst="foldedCorne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0" rtlCol="0" anchor="ctr">
            <a:spAutoFit/>
          </a:bodyPr>
          <a:lstStyle/>
          <a:p>
            <a:r>
              <a:rPr kumimoji="1" lang="en-US" altLang="ja-JP" sz="400" dirty="0">
                <a:latin typeface="Consolas" panose="020B0609020204030204" pitchFamily="49" charset="0"/>
                <a:ea typeface="UD デジタル 教科書体 NK-R" panose="02020400000000000000" pitchFamily="18" charset="-128"/>
                <a:cs typeface="Consolas" panose="020B0609020204030204" pitchFamily="49" charset="0"/>
              </a:rPr>
              <a:t>if (a </a:t>
            </a:r>
            <a:r>
              <a:rPr lang="en-US" altLang="ja-JP" sz="400" dirty="0">
                <a:latin typeface="Consolas" panose="020B0609020204030204" pitchFamily="49" charset="0"/>
                <a:ea typeface="UD デジタル 教科書体 NK-R" panose="02020400000000000000" pitchFamily="18" charset="-128"/>
                <a:cs typeface="Consolas" panose="020B0609020204030204" pitchFamily="49" charset="0"/>
              </a:rPr>
              <a:t>!</a:t>
            </a:r>
            <a:r>
              <a:rPr kumimoji="1" lang="en-US" altLang="ja-JP" sz="400" dirty="0">
                <a:latin typeface="Consolas" panose="020B0609020204030204" pitchFamily="49" charset="0"/>
                <a:ea typeface="UD デジタル 教科書体 NK-R" panose="02020400000000000000" pitchFamily="18" charset="-128"/>
                <a:cs typeface="Consolas" panose="020B0609020204030204" pitchFamily="49" charset="0"/>
              </a:rPr>
              <a:t>= b)</a:t>
            </a:r>
          </a:p>
          <a:p>
            <a:r>
              <a:rPr kumimoji="1" lang="en-US" altLang="ja-JP" sz="400" dirty="0">
                <a:latin typeface="Consolas" panose="020B0609020204030204" pitchFamily="49" charset="0"/>
                <a:ea typeface="UD デジタル 教科書体 NK-R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en-US" altLang="ja-JP" sz="400" dirty="0">
                <a:latin typeface="Consolas" panose="020B0609020204030204" pitchFamily="49" charset="0"/>
                <a:ea typeface="UD デジタル 教科書体 NK-R" panose="02020400000000000000" pitchFamily="18" charset="-128"/>
                <a:cs typeface="Consolas" panose="020B0609020204030204" pitchFamily="49" charset="0"/>
              </a:rPr>
              <a:t>allow</a:t>
            </a:r>
            <a:r>
              <a:rPr kumimoji="1" lang="en-US" altLang="ja-JP" sz="400" dirty="0">
                <a:latin typeface="Consolas" panose="020B0609020204030204" pitchFamily="49" charset="0"/>
                <a:ea typeface="UD デジタル 教科書体 NK-R" panose="02020400000000000000" pitchFamily="18" charset="-128"/>
                <a:cs typeface="Consolas" panose="020B0609020204030204" pitchFamily="49" charset="0"/>
              </a:rPr>
              <a:t>(a);</a:t>
            </a:r>
          </a:p>
          <a:p>
            <a:r>
              <a:rPr kumimoji="1" lang="en-US" altLang="ja-JP" sz="400" dirty="0">
                <a:latin typeface="Consolas" panose="020B0609020204030204" pitchFamily="49" charset="0"/>
                <a:ea typeface="UD デジタル 教科書体 NK-R" panose="02020400000000000000" pitchFamily="18" charset="-128"/>
                <a:cs typeface="Consolas" panose="020B0609020204030204" pitchFamily="49" charset="0"/>
              </a:rPr>
              <a:t>else</a:t>
            </a:r>
          </a:p>
          <a:p>
            <a:r>
              <a:rPr kumimoji="1" lang="en-US" altLang="ja-JP" sz="400" dirty="0">
                <a:latin typeface="Consolas" panose="020B0609020204030204" pitchFamily="49" charset="0"/>
                <a:ea typeface="UD デジタル 教科書体 NK-R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en-US" altLang="ja-JP" sz="400" dirty="0">
                <a:latin typeface="Consolas" panose="020B0609020204030204" pitchFamily="49" charset="0"/>
                <a:ea typeface="UD デジタル 教科書体 NK-R" panose="02020400000000000000" pitchFamily="18" charset="-128"/>
                <a:cs typeface="Consolas" panose="020B0609020204030204" pitchFamily="49" charset="0"/>
              </a:rPr>
              <a:t>deny</a:t>
            </a:r>
            <a:r>
              <a:rPr kumimoji="1" lang="en-US" altLang="ja-JP" sz="400" dirty="0">
                <a:latin typeface="Consolas" panose="020B0609020204030204" pitchFamily="49" charset="0"/>
                <a:ea typeface="UD デジタル 教科書体 NK-R" panose="02020400000000000000" pitchFamily="18" charset="-128"/>
                <a:cs typeface="Consolas" panose="020B0609020204030204" pitchFamily="49" charset="0"/>
              </a:rPr>
              <a:t>(a);</a:t>
            </a:r>
            <a:endParaRPr kumimoji="1" lang="ja-JP" altLang="en-US" sz="400" dirty="0">
              <a:latin typeface="Consolas" panose="020B0609020204030204" pitchFamily="49" charset="0"/>
              <a:ea typeface="UD デジタル 教科書体 NK-R" panose="02020400000000000000" pitchFamily="18" charset="-128"/>
              <a:cs typeface="Consolas" panose="020B0609020204030204" pitchFamily="49" charset="0"/>
            </a:endParaRPr>
          </a:p>
        </p:txBody>
      </p:sp>
      <p:grpSp>
        <p:nvGrpSpPr>
          <p:cNvPr id="1053" name="グループ化 1052">
            <a:extLst>
              <a:ext uri="{FF2B5EF4-FFF2-40B4-BE49-F238E27FC236}">
                <a16:creationId xmlns:a16="http://schemas.microsoft.com/office/drawing/2014/main" id="{D4DBCEC6-BD7A-1AA1-E595-20E8EDAA2A25}"/>
              </a:ext>
            </a:extLst>
          </p:cNvPr>
          <p:cNvGrpSpPr/>
          <p:nvPr/>
        </p:nvGrpSpPr>
        <p:grpSpPr>
          <a:xfrm>
            <a:off x="8939645" y="3169077"/>
            <a:ext cx="382476" cy="332379"/>
            <a:chOff x="9601199" y="962026"/>
            <a:chExt cx="1057275" cy="958722"/>
          </a:xfrm>
        </p:grpSpPr>
        <p:sp>
          <p:nvSpPr>
            <p:cNvPr id="113" name="角丸四角形 112">
              <a:extLst>
                <a:ext uri="{FF2B5EF4-FFF2-40B4-BE49-F238E27FC236}">
                  <a16:creationId xmlns:a16="http://schemas.microsoft.com/office/drawing/2014/main" id="{04754B07-25E6-B5C3-F609-D32AC782BC90}"/>
                </a:ext>
              </a:extLst>
            </p:cNvPr>
            <p:cNvSpPr/>
            <p:nvPr/>
          </p:nvSpPr>
          <p:spPr>
            <a:xfrm>
              <a:off x="9601199" y="962026"/>
              <a:ext cx="1057275" cy="958722"/>
            </a:xfrm>
            <a:prstGeom prst="roundRect">
              <a:avLst>
                <a:gd name="adj" fmla="val 1433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角丸四角形 113">
              <a:extLst>
                <a:ext uri="{FF2B5EF4-FFF2-40B4-BE49-F238E27FC236}">
                  <a16:creationId xmlns:a16="http://schemas.microsoft.com/office/drawing/2014/main" id="{A30E98C4-8AD7-F1CE-5A17-F43F45FB9C3E}"/>
                </a:ext>
              </a:extLst>
            </p:cNvPr>
            <p:cNvSpPr/>
            <p:nvPr/>
          </p:nvSpPr>
          <p:spPr>
            <a:xfrm>
              <a:off x="10223535" y="1061389"/>
              <a:ext cx="346039" cy="266120"/>
            </a:xfrm>
            <a:prstGeom prst="roundRec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角丸四角形 114">
              <a:extLst>
                <a:ext uri="{FF2B5EF4-FFF2-40B4-BE49-F238E27FC236}">
                  <a16:creationId xmlns:a16="http://schemas.microsoft.com/office/drawing/2014/main" id="{54D5BA5A-C3F1-CE87-3946-F9F5192D5E95}"/>
                </a:ext>
              </a:extLst>
            </p:cNvPr>
            <p:cNvSpPr/>
            <p:nvPr/>
          </p:nvSpPr>
          <p:spPr>
            <a:xfrm>
              <a:off x="10223535" y="1591627"/>
              <a:ext cx="346039" cy="266120"/>
            </a:xfrm>
            <a:prstGeom prst="roundRec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角丸四角形 115">
              <a:extLst>
                <a:ext uri="{FF2B5EF4-FFF2-40B4-BE49-F238E27FC236}">
                  <a16:creationId xmlns:a16="http://schemas.microsoft.com/office/drawing/2014/main" id="{C3888D4D-FE5E-6CE2-5874-20156DEC0F51}"/>
                </a:ext>
              </a:extLst>
            </p:cNvPr>
            <p:cNvSpPr/>
            <p:nvPr/>
          </p:nvSpPr>
          <p:spPr>
            <a:xfrm>
              <a:off x="9639004" y="1398317"/>
              <a:ext cx="346038" cy="266120"/>
            </a:xfrm>
            <a:prstGeom prst="roundRec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3" name="直線矢印コネクタ 122">
              <a:extLst>
                <a:ext uri="{FF2B5EF4-FFF2-40B4-BE49-F238E27FC236}">
                  <a16:creationId xmlns:a16="http://schemas.microsoft.com/office/drawing/2014/main" id="{9FED59ED-C9A8-459D-060D-899D801694A8}"/>
                </a:ext>
              </a:extLst>
            </p:cNvPr>
            <p:cNvCxnSpPr>
              <a:cxnSpLocks/>
              <a:stCxn id="114" idx="2"/>
              <a:endCxn id="115" idx="0"/>
            </p:cNvCxnSpPr>
            <p:nvPr/>
          </p:nvCxnSpPr>
          <p:spPr>
            <a:xfrm>
              <a:off x="10396555" y="1327509"/>
              <a:ext cx="0" cy="264118"/>
            </a:xfrm>
            <a:prstGeom prst="straightConnector1">
              <a:avLst/>
            </a:prstGeom>
            <a:ln>
              <a:headEnd w="sm" len="sm"/>
              <a:tailEnd type="stealth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矢印コネクタ 125">
              <a:extLst>
                <a:ext uri="{FF2B5EF4-FFF2-40B4-BE49-F238E27FC236}">
                  <a16:creationId xmlns:a16="http://schemas.microsoft.com/office/drawing/2014/main" id="{8F720947-62BD-1A65-4F04-E88DB340F627}"/>
                </a:ext>
              </a:extLst>
            </p:cNvPr>
            <p:cNvCxnSpPr>
              <a:cxnSpLocks/>
              <a:endCxn id="114" idx="1"/>
            </p:cNvCxnSpPr>
            <p:nvPr/>
          </p:nvCxnSpPr>
          <p:spPr>
            <a:xfrm flipV="1">
              <a:off x="9985042" y="1194449"/>
              <a:ext cx="238493" cy="199735"/>
            </a:xfrm>
            <a:prstGeom prst="straightConnector1">
              <a:avLst/>
            </a:prstGeom>
            <a:ln>
              <a:headEnd w="sm" len="sm"/>
              <a:tailEnd type="stealth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7" name="直線矢印コネクタ 1026">
              <a:extLst>
                <a:ext uri="{FF2B5EF4-FFF2-40B4-BE49-F238E27FC236}">
                  <a16:creationId xmlns:a16="http://schemas.microsoft.com/office/drawing/2014/main" id="{6F2DC088-CD90-1903-01CE-661DCE23A2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85042" y="1556777"/>
              <a:ext cx="238493" cy="193310"/>
            </a:xfrm>
            <a:prstGeom prst="straightConnector1">
              <a:avLst/>
            </a:prstGeom>
            <a:ln>
              <a:headEnd w="sm" len="sm"/>
              <a:tailEnd type="stealth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3" name="直線矢印コネクタ 1032">
              <a:extLst>
                <a:ext uri="{FF2B5EF4-FFF2-40B4-BE49-F238E27FC236}">
                  <a16:creationId xmlns:a16="http://schemas.microsoft.com/office/drawing/2014/main" id="{FAC4B91F-0A77-C49E-1605-81636EFA172D}"/>
                </a:ext>
              </a:extLst>
            </p:cNvPr>
            <p:cNvCxnSpPr>
              <a:cxnSpLocks/>
            </p:cNvCxnSpPr>
            <p:nvPr/>
          </p:nvCxnSpPr>
          <p:spPr>
            <a:xfrm>
              <a:off x="9985042" y="1490102"/>
              <a:ext cx="238493" cy="193310"/>
            </a:xfrm>
            <a:prstGeom prst="straightConnector1">
              <a:avLst/>
            </a:prstGeom>
            <a:ln>
              <a:headEnd w="sm" len="sm"/>
              <a:tailEnd type="stealth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55" name="直線コネクタ 1054">
            <a:extLst>
              <a:ext uri="{FF2B5EF4-FFF2-40B4-BE49-F238E27FC236}">
                <a16:creationId xmlns:a16="http://schemas.microsoft.com/office/drawing/2014/main" id="{6CE28E7D-D8E5-23C9-7AAA-2B873C0803D2}"/>
              </a:ext>
            </a:extLst>
          </p:cNvPr>
          <p:cNvCxnSpPr>
            <a:cxnSpLocks/>
            <a:stCxn id="113" idx="3"/>
            <a:endCxn id="112" idx="1"/>
          </p:cNvCxnSpPr>
          <p:nvPr/>
        </p:nvCxnSpPr>
        <p:spPr>
          <a:xfrm flipV="1">
            <a:off x="9322121" y="3333838"/>
            <a:ext cx="73739" cy="1429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下矢印 1062">
            <a:extLst>
              <a:ext uri="{FF2B5EF4-FFF2-40B4-BE49-F238E27FC236}">
                <a16:creationId xmlns:a16="http://schemas.microsoft.com/office/drawing/2014/main" id="{8F6FB463-F32F-AB8A-B128-1033827F0D16}"/>
              </a:ext>
            </a:extLst>
          </p:cNvPr>
          <p:cNvSpPr/>
          <p:nvPr/>
        </p:nvSpPr>
        <p:spPr>
          <a:xfrm>
            <a:off x="9808442" y="4247585"/>
            <a:ext cx="239355" cy="1290968"/>
          </a:xfrm>
          <a:prstGeom prst="downArrow">
            <a:avLst/>
          </a:prstGeom>
          <a:solidFill>
            <a:srgbClr val="FFEEFF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0" name="角丸四角形 1059">
            <a:extLst>
              <a:ext uri="{FF2B5EF4-FFF2-40B4-BE49-F238E27FC236}">
                <a16:creationId xmlns:a16="http://schemas.microsoft.com/office/drawing/2014/main" id="{4415430D-06E3-BAE3-E346-3A14296B5AAE}"/>
              </a:ext>
            </a:extLst>
          </p:cNvPr>
          <p:cNvSpPr/>
          <p:nvPr/>
        </p:nvSpPr>
        <p:spPr>
          <a:xfrm>
            <a:off x="8825255" y="3716724"/>
            <a:ext cx="2187712" cy="532647"/>
          </a:xfrm>
          <a:prstGeom prst="roundRect">
            <a:avLst>
              <a:gd name="adj" fmla="val 0"/>
            </a:avLst>
          </a:prstGeom>
          <a:solidFill>
            <a:srgbClr val="FFEEFF">
              <a:alpha val="50000"/>
            </a:srgbClr>
          </a:solidFill>
          <a:ln w="19050"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rIns="0" rtlCol="0" anchor="ctr" anchorCtr="0"/>
          <a:lstStyle/>
          <a:p>
            <a:r>
              <a:rPr kumimoji="1" lang="en-US" altLang="ja-JP" sz="1050" dirty="0">
                <a:solidFill>
                  <a:schemeClr val="tx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Policy Description</a:t>
            </a:r>
          </a:p>
          <a:p>
            <a:r>
              <a:rPr lang="en-US" altLang="ja-JP" sz="1050" dirty="0">
                <a:solidFill>
                  <a:schemeClr val="tx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Language</a:t>
            </a:r>
            <a:endParaRPr kumimoji="1" lang="ja-JP" altLang="en-US" sz="1050">
              <a:solidFill>
                <a:schemeClr val="tx1"/>
              </a:solidFill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cxnSp>
        <p:nvCxnSpPr>
          <p:cNvPr id="1072" name="直線コネクタ 1071">
            <a:extLst>
              <a:ext uri="{FF2B5EF4-FFF2-40B4-BE49-F238E27FC236}">
                <a16:creationId xmlns:a16="http://schemas.microsoft.com/office/drawing/2014/main" id="{A50F54E7-3370-E0A5-33D0-098E0BB66D5C}"/>
              </a:ext>
            </a:extLst>
          </p:cNvPr>
          <p:cNvCxnSpPr>
            <a:cxnSpLocks/>
          </p:cNvCxnSpPr>
          <p:nvPr/>
        </p:nvCxnSpPr>
        <p:spPr>
          <a:xfrm>
            <a:off x="3271177" y="3269238"/>
            <a:ext cx="1067078" cy="326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3" name="角丸四角形 1072">
            <a:extLst>
              <a:ext uri="{FF2B5EF4-FFF2-40B4-BE49-F238E27FC236}">
                <a16:creationId xmlns:a16="http://schemas.microsoft.com/office/drawing/2014/main" id="{A66B2A4A-66E6-DCB0-BFE6-78750D93DED0}"/>
              </a:ext>
            </a:extLst>
          </p:cNvPr>
          <p:cNvSpPr/>
          <p:nvPr/>
        </p:nvSpPr>
        <p:spPr>
          <a:xfrm>
            <a:off x="9959925" y="2722005"/>
            <a:ext cx="1060931" cy="907405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Model-assisted</a:t>
            </a:r>
          </a:p>
          <a:p>
            <a:pPr algn="ctr"/>
            <a:r>
              <a:rPr lang="en-US" altLang="ja-JP" sz="1000" dirty="0">
                <a:solidFill>
                  <a:schemeClr val="tx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Fuzzing</a:t>
            </a:r>
            <a:endParaRPr kumimoji="1" lang="ja-JP" altLang="en-US" sz="1000">
              <a:solidFill>
                <a:schemeClr val="tx1"/>
              </a:solidFill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grpSp>
        <p:nvGrpSpPr>
          <p:cNvPr id="1087" name="グループ化 1086">
            <a:extLst>
              <a:ext uri="{FF2B5EF4-FFF2-40B4-BE49-F238E27FC236}">
                <a16:creationId xmlns:a16="http://schemas.microsoft.com/office/drawing/2014/main" id="{6728118A-9838-110D-C632-44E59AC7AD31}"/>
              </a:ext>
            </a:extLst>
          </p:cNvPr>
          <p:cNvGrpSpPr/>
          <p:nvPr/>
        </p:nvGrpSpPr>
        <p:grpSpPr>
          <a:xfrm>
            <a:off x="10014054" y="3237722"/>
            <a:ext cx="211756" cy="228865"/>
            <a:chOff x="12382901" y="2317323"/>
            <a:chExt cx="425116" cy="447816"/>
          </a:xfrm>
        </p:grpSpPr>
        <p:sp>
          <p:nvSpPr>
            <p:cNvPr id="1086" name="正方形/長方形 1085">
              <a:extLst>
                <a:ext uri="{FF2B5EF4-FFF2-40B4-BE49-F238E27FC236}">
                  <a16:creationId xmlns:a16="http://schemas.microsoft.com/office/drawing/2014/main" id="{3DF67B66-15AF-A9EF-7834-8C37BD68940C}"/>
                </a:ext>
              </a:extLst>
            </p:cNvPr>
            <p:cNvSpPr/>
            <p:nvPr/>
          </p:nvSpPr>
          <p:spPr>
            <a:xfrm>
              <a:off x="12382901" y="2317323"/>
              <a:ext cx="425116" cy="447816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85" name="グラフィックス 1084" descr="バイナリ型 枠線">
              <a:extLst>
                <a:ext uri="{FF2B5EF4-FFF2-40B4-BE49-F238E27FC236}">
                  <a16:creationId xmlns:a16="http://schemas.microsoft.com/office/drawing/2014/main" id="{F2268B4C-7F6C-3B95-7C3E-0C4AE2C25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382901" y="2340022"/>
              <a:ext cx="425116" cy="425116"/>
            </a:xfrm>
            <a:prstGeom prst="rect">
              <a:avLst/>
            </a:prstGeom>
          </p:spPr>
        </p:pic>
      </p:grpSp>
      <p:pic>
        <p:nvPicPr>
          <p:cNvPr id="2052" name="図 2051" descr="文字の書かれた紙&#10;&#10;自動的に生成された説明">
            <a:extLst>
              <a:ext uri="{FF2B5EF4-FFF2-40B4-BE49-F238E27FC236}">
                <a16:creationId xmlns:a16="http://schemas.microsoft.com/office/drawing/2014/main" id="{CA0FA7E6-B297-20CF-01DD-AB4567B2EDF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319662" y="3181443"/>
            <a:ext cx="341422" cy="341422"/>
          </a:xfrm>
          <a:prstGeom prst="rect">
            <a:avLst/>
          </a:prstGeom>
        </p:spPr>
      </p:pic>
      <p:pic>
        <p:nvPicPr>
          <p:cNvPr id="2054" name="図 2053" descr="図形, 矢印&#10;&#10;自動的に生成された説明">
            <a:extLst>
              <a:ext uri="{FF2B5EF4-FFF2-40B4-BE49-F238E27FC236}">
                <a16:creationId xmlns:a16="http://schemas.microsoft.com/office/drawing/2014/main" id="{9B39EC59-FEC5-F373-4931-390A9D35F9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0812498" y="3125795"/>
            <a:ext cx="171989" cy="171989"/>
          </a:xfrm>
          <a:prstGeom prst="rect">
            <a:avLst/>
          </a:prstGeom>
        </p:spPr>
      </p:pic>
      <p:pic>
        <p:nvPicPr>
          <p:cNvPr id="2056" name="グラフィックス 2055" descr="虫 枠線">
            <a:extLst>
              <a:ext uri="{FF2B5EF4-FFF2-40B4-BE49-F238E27FC236}">
                <a16:creationId xmlns:a16="http://schemas.microsoft.com/office/drawing/2014/main" id="{2EE6D7CE-A2A9-BD13-85D8-33114A96641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12499" y="3404097"/>
            <a:ext cx="159607" cy="159607"/>
          </a:xfrm>
          <a:prstGeom prst="rect">
            <a:avLst/>
          </a:prstGeom>
        </p:spPr>
      </p:pic>
      <p:cxnSp>
        <p:nvCxnSpPr>
          <p:cNvPr id="2062" name="直線矢印コネクタ 2061">
            <a:extLst>
              <a:ext uri="{FF2B5EF4-FFF2-40B4-BE49-F238E27FC236}">
                <a16:creationId xmlns:a16="http://schemas.microsoft.com/office/drawing/2014/main" id="{CEDF3A2E-9910-4F99-1D31-043CC7E5A88C}"/>
              </a:ext>
            </a:extLst>
          </p:cNvPr>
          <p:cNvCxnSpPr>
            <a:stCxn id="1086" idx="3"/>
            <a:endCxn id="2052" idx="1"/>
          </p:cNvCxnSpPr>
          <p:nvPr/>
        </p:nvCxnSpPr>
        <p:spPr>
          <a:xfrm flipV="1">
            <a:off x="10225810" y="3352154"/>
            <a:ext cx="93852" cy="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カギ線コネクタ 2064">
            <a:extLst>
              <a:ext uri="{FF2B5EF4-FFF2-40B4-BE49-F238E27FC236}">
                <a16:creationId xmlns:a16="http://schemas.microsoft.com/office/drawing/2014/main" id="{3D1658BB-C47F-A47C-A400-9AC32363DFBC}"/>
              </a:ext>
            </a:extLst>
          </p:cNvPr>
          <p:cNvCxnSpPr>
            <a:cxnSpLocks/>
            <a:stCxn id="2052" idx="3"/>
            <a:endCxn id="2056" idx="1"/>
          </p:cNvCxnSpPr>
          <p:nvPr/>
        </p:nvCxnSpPr>
        <p:spPr>
          <a:xfrm>
            <a:off x="10661084" y="3352154"/>
            <a:ext cx="151415" cy="131747"/>
          </a:xfrm>
          <a:prstGeom prst="bentConnector3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カギ線コネクタ 2066">
            <a:extLst>
              <a:ext uri="{FF2B5EF4-FFF2-40B4-BE49-F238E27FC236}">
                <a16:creationId xmlns:a16="http://schemas.microsoft.com/office/drawing/2014/main" id="{69E7FD9F-7A84-0974-871B-DE4B7BBE8BAF}"/>
              </a:ext>
            </a:extLst>
          </p:cNvPr>
          <p:cNvCxnSpPr>
            <a:cxnSpLocks/>
            <a:stCxn id="2052" idx="3"/>
            <a:endCxn id="2054" idx="1"/>
          </p:cNvCxnSpPr>
          <p:nvPr/>
        </p:nvCxnSpPr>
        <p:spPr>
          <a:xfrm flipV="1">
            <a:off x="10661084" y="3211790"/>
            <a:ext cx="151414" cy="1403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2" name="カギ線コネクタ 2071">
            <a:extLst>
              <a:ext uri="{FF2B5EF4-FFF2-40B4-BE49-F238E27FC236}">
                <a16:creationId xmlns:a16="http://schemas.microsoft.com/office/drawing/2014/main" id="{13CA35DD-D687-2607-2670-2535B4232EF1}"/>
              </a:ext>
            </a:extLst>
          </p:cNvPr>
          <p:cNvCxnSpPr>
            <a:cxnSpLocks/>
            <a:stCxn id="2054" idx="0"/>
            <a:endCxn id="1086" idx="0"/>
          </p:cNvCxnSpPr>
          <p:nvPr/>
        </p:nvCxnSpPr>
        <p:spPr>
          <a:xfrm rot="16200000" flipH="1" flipV="1">
            <a:off x="10453249" y="2792477"/>
            <a:ext cx="111927" cy="778561"/>
          </a:xfrm>
          <a:prstGeom prst="bentConnector3">
            <a:avLst>
              <a:gd name="adj1" fmla="val -22693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" name="カギ線コネクタ 2075">
            <a:extLst>
              <a:ext uri="{FF2B5EF4-FFF2-40B4-BE49-F238E27FC236}">
                <a16:creationId xmlns:a16="http://schemas.microsoft.com/office/drawing/2014/main" id="{5308AE97-4A94-F000-A3AF-C3B9EB7F5210}"/>
              </a:ext>
            </a:extLst>
          </p:cNvPr>
          <p:cNvCxnSpPr>
            <a:cxnSpLocks/>
            <a:stCxn id="113" idx="2"/>
            <a:endCxn id="1086" idx="2"/>
          </p:cNvCxnSpPr>
          <p:nvPr/>
        </p:nvCxnSpPr>
        <p:spPr>
          <a:xfrm rot="5400000" flipH="1" flipV="1">
            <a:off x="9607972" y="2989497"/>
            <a:ext cx="34869" cy="989049"/>
          </a:xfrm>
          <a:prstGeom prst="bentConnector3">
            <a:avLst>
              <a:gd name="adj1" fmla="val -200321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0" name="メモ 2079">
            <a:extLst>
              <a:ext uri="{FF2B5EF4-FFF2-40B4-BE49-F238E27FC236}">
                <a16:creationId xmlns:a16="http://schemas.microsoft.com/office/drawing/2014/main" id="{398E910E-2DEC-C208-1E1E-CC38764FDC55}"/>
              </a:ext>
            </a:extLst>
          </p:cNvPr>
          <p:cNvSpPr/>
          <p:nvPr/>
        </p:nvSpPr>
        <p:spPr>
          <a:xfrm>
            <a:off x="10184570" y="3771399"/>
            <a:ext cx="521544" cy="421377"/>
          </a:xfrm>
          <a:prstGeom prst="foldedCorner">
            <a:avLst>
              <a:gd name="adj" fmla="val 93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0" rtlCol="0" anchor="ctr">
            <a:spAutoFit/>
          </a:bodyPr>
          <a:lstStyle/>
          <a:p>
            <a:r>
              <a:rPr kumimoji="1" lang="en-US" altLang="ja-JP" sz="400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policy_class</a:t>
            </a:r>
            <a:r>
              <a:rPr kumimoji="1" lang="en-US" altLang="ja-JP" sz="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A {</a:t>
            </a:r>
          </a:p>
          <a:p>
            <a:r>
              <a:rPr kumimoji="1" lang="en-US" altLang="ja-JP" sz="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   </a:t>
            </a:r>
            <a:r>
              <a:rPr kumimoji="1" lang="en-US" altLang="ja-JP" sz="400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policy_class</a:t>
            </a:r>
            <a:r>
              <a:rPr kumimoji="1" lang="en-US" altLang="ja-JP" sz="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a {</a:t>
            </a:r>
          </a:p>
          <a:p>
            <a:r>
              <a:rPr kumimoji="1" lang="en-US" altLang="ja-JP" sz="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       allow X Y;</a:t>
            </a:r>
          </a:p>
          <a:p>
            <a:r>
              <a:rPr kumimoji="1" lang="en-US" altLang="ja-JP" sz="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       ...</a:t>
            </a:r>
          </a:p>
          <a:p>
            <a:r>
              <a:rPr kumimoji="1" lang="en-US" altLang="ja-JP" sz="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   }</a:t>
            </a:r>
          </a:p>
          <a:p>
            <a:r>
              <a:rPr kumimoji="1" lang="en-US" altLang="ja-JP" sz="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}</a:t>
            </a:r>
            <a:endParaRPr kumimoji="1" lang="ja-JP" altLang="en-US" sz="4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945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AE80DEDB-D796-4C32-B3BD-AC28C9E2296C}"/>
              </a:ext>
            </a:extLst>
          </p:cNvPr>
          <p:cNvGrpSpPr/>
          <p:nvPr/>
        </p:nvGrpSpPr>
        <p:grpSpPr>
          <a:xfrm>
            <a:off x="3683696" y="1066386"/>
            <a:ext cx="4788740" cy="2821001"/>
            <a:chOff x="3683696" y="1066386"/>
            <a:chExt cx="4788740" cy="2821001"/>
          </a:xfrm>
        </p:grpSpPr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F0E8FFCD-577F-3B01-BF63-65A9817F8F8F}"/>
                </a:ext>
              </a:extLst>
            </p:cNvPr>
            <p:cNvSpPr/>
            <p:nvPr/>
          </p:nvSpPr>
          <p:spPr>
            <a:xfrm>
              <a:off x="6863411" y="2482672"/>
              <a:ext cx="1609025" cy="978370"/>
            </a:xfrm>
            <a:prstGeom prst="rect">
              <a:avLst/>
            </a:prstGeom>
            <a:solidFill>
              <a:srgbClr val="FFEEFF">
                <a:alpha val="49804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 sz="1400">
                  <a:solidFill>
                    <a:srgbClr val="C00000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一貫した</a:t>
              </a:r>
              <a:endParaRPr kumimoji="1" lang="en-US" altLang="ja-JP" sz="1400" dirty="0">
                <a:solidFill>
                  <a:srgbClr val="C00000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  <a:p>
              <a:pPr algn="ctr"/>
              <a:r>
                <a:rPr kumimoji="1" lang="ja-JP" altLang="en-US">
                  <a:solidFill>
                    <a:srgbClr val="C00000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保護方針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91E6ABB0-CB51-8409-40A8-21BF4DA1A79B}"/>
                </a:ext>
              </a:extLst>
            </p:cNvPr>
            <p:cNvSpPr txBox="1"/>
            <p:nvPr/>
          </p:nvSpPr>
          <p:spPr>
            <a:xfrm>
              <a:off x="4030224" y="1066386"/>
              <a:ext cx="1980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ja-JP" altLang="en-US" sz="1400" dirty="0">
                  <a:solidFill>
                    <a:prstClr val="black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エッジ（末端）</a:t>
              </a:r>
            </a:p>
          </p:txBody>
        </p:sp>
        <p:sp>
          <p:nvSpPr>
            <p:cNvPr id="12" name="四角形: 角を丸くする 13">
              <a:extLst>
                <a:ext uri="{FF2B5EF4-FFF2-40B4-BE49-F238E27FC236}">
                  <a16:creationId xmlns:a16="http://schemas.microsoft.com/office/drawing/2014/main" id="{FC817693-8C64-6C86-146A-3A8EA15F99F5}"/>
                </a:ext>
              </a:extLst>
            </p:cNvPr>
            <p:cNvSpPr/>
            <p:nvPr/>
          </p:nvSpPr>
          <p:spPr>
            <a:xfrm>
              <a:off x="3854169" y="1415367"/>
              <a:ext cx="583882" cy="129772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50196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 b="1"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8EFB4562-1C55-81C7-2EB0-C4983EF5BB4C}"/>
                </a:ext>
              </a:extLst>
            </p:cNvPr>
            <p:cNvSpPr txBox="1"/>
            <p:nvPr/>
          </p:nvSpPr>
          <p:spPr>
            <a:xfrm>
              <a:off x="3898221" y="3579610"/>
              <a:ext cx="22365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ja-JP" altLang="en-US" sz="1400" b="1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クラウド（中央）</a:t>
              </a: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4F114868-3B94-5BA6-D984-500C98C06887}"/>
                </a:ext>
              </a:extLst>
            </p:cNvPr>
            <p:cNvSpPr txBox="1"/>
            <p:nvPr/>
          </p:nvSpPr>
          <p:spPr>
            <a:xfrm>
              <a:off x="7367647" y="3004519"/>
              <a:ext cx="950901" cy="427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ja-JP" altLang="en-US" sz="120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セキュリティ</a:t>
              </a:r>
              <a:endParaRPr lang="en-US" altLang="ja-JP" sz="1200" dirty="0"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ja-JP" altLang="en-US" sz="1200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ポリシー</a:t>
              </a:r>
            </a:p>
          </p:txBody>
        </p:sp>
        <p:sp>
          <p:nvSpPr>
            <p:cNvPr id="11" name="四角形: 角を丸くする 12">
              <a:extLst>
                <a:ext uri="{FF2B5EF4-FFF2-40B4-BE49-F238E27FC236}">
                  <a16:creationId xmlns:a16="http://schemas.microsoft.com/office/drawing/2014/main" id="{EB7E6240-7EAE-3883-46A6-EC2A90A5E465}"/>
                </a:ext>
              </a:extLst>
            </p:cNvPr>
            <p:cNvSpPr/>
            <p:nvPr/>
          </p:nvSpPr>
          <p:spPr>
            <a:xfrm>
              <a:off x="5602429" y="1415368"/>
              <a:ext cx="583882" cy="129772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50196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 b="1"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</p:txBody>
        </p:sp>
        <p:pic>
          <p:nvPicPr>
            <p:cNvPr id="5" name="Picture 6" descr="home automation Icon 1295762">
              <a:extLst>
                <a:ext uri="{FF2B5EF4-FFF2-40B4-BE49-F238E27FC236}">
                  <a16:creationId xmlns:a16="http://schemas.microsoft.com/office/drawing/2014/main" id="{A1064692-DAE5-D02C-6563-39ADE18684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4492" y="1436050"/>
              <a:ext cx="512513" cy="51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 descr="Smartphone Icon 193970">
              <a:extLst>
                <a:ext uri="{FF2B5EF4-FFF2-40B4-BE49-F238E27FC236}">
                  <a16:creationId xmlns:a16="http://schemas.microsoft.com/office/drawing/2014/main" id="{98C03B69-C403-822D-8B8A-27E8A16888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7125" y="1557387"/>
              <a:ext cx="379054" cy="379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11FF8DF0-E7ED-0281-BF99-138747AA5BEB}"/>
                </a:ext>
              </a:extLst>
            </p:cNvPr>
            <p:cNvSpPr txBox="1"/>
            <p:nvPr/>
          </p:nvSpPr>
          <p:spPr>
            <a:xfrm>
              <a:off x="4558575" y="1392197"/>
              <a:ext cx="923330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ja-JP" altLang="en-US" sz="1400">
                  <a:solidFill>
                    <a:srgbClr val="0070C0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強力な</a:t>
              </a:r>
              <a:endParaRPr kumimoji="1" lang="en-US" altLang="ja-JP" sz="1400" dirty="0">
                <a:solidFill>
                  <a:srgbClr val="0070C0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  <a:p>
              <a:pPr algn="ctr"/>
              <a:r>
                <a:rPr kumimoji="1" lang="ja-JP" altLang="en-US">
                  <a:solidFill>
                    <a:srgbClr val="0070C0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相互</a:t>
              </a:r>
              <a:r>
                <a:rPr kumimoji="1" lang="ja-JP" altLang="en-US" dirty="0">
                  <a:solidFill>
                    <a:srgbClr val="0070C0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隔離</a:t>
              </a:r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4C5E5960-9AA7-0675-CF5F-1601025F38C5}"/>
                </a:ext>
              </a:extLst>
            </p:cNvPr>
            <p:cNvCxnSpPr>
              <a:cxnSpLocks/>
            </p:cNvCxnSpPr>
            <p:nvPr/>
          </p:nvCxnSpPr>
          <p:spPr>
            <a:xfrm>
              <a:off x="4472729" y="1986193"/>
              <a:ext cx="1096456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四角形: 角を丸くする 15">
              <a:extLst>
                <a:ext uri="{FF2B5EF4-FFF2-40B4-BE49-F238E27FC236}">
                  <a16:creationId xmlns:a16="http://schemas.microsoft.com/office/drawing/2014/main" id="{B4955842-BB60-CF69-D121-22D1D7441913}"/>
                </a:ext>
              </a:extLst>
            </p:cNvPr>
            <p:cNvSpPr/>
            <p:nvPr/>
          </p:nvSpPr>
          <p:spPr>
            <a:xfrm>
              <a:off x="3683696" y="2391543"/>
              <a:ext cx="2679230" cy="1114415"/>
            </a:xfrm>
            <a:prstGeom prst="roundRect">
              <a:avLst>
                <a:gd name="adj" fmla="val 12874"/>
              </a:avLst>
            </a:prstGeom>
            <a:solidFill>
              <a:srgbClr val="E2F0E2">
                <a:alpha val="75000"/>
              </a:srgbClr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 sz="1400" b="1">
                  <a:solidFill>
                    <a:srgbClr val="26A52D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安全な</a:t>
              </a:r>
              <a:r>
                <a:rPr kumimoji="1" lang="ja-JP" altLang="en-US" b="1">
                  <a:solidFill>
                    <a:srgbClr val="26A52D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情報共有</a:t>
              </a:r>
              <a:endParaRPr kumimoji="1" lang="en-US" altLang="ja-JP" b="1" dirty="0">
                <a:solidFill>
                  <a:srgbClr val="26A52D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  <a:p>
              <a:pPr algn="ctr"/>
              <a:r>
                <a:rPr lang="en-US" altLang="ja-JP" sz="1200" b="1" dirty="0">
                  <a:solidFill>
                    <a:srgbClr val="26A52D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(</a:t>
              </a:r>
              <a:r>
                <a:rPr lang="ja-JP" altLang="en-US" sz="1200" b="1">
                  <a:solidFill>
                    <a:srgbClr val="26A52D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ビッグデータ・</a:t>
              </a:r>
              <a:r>
                <a:rPr lang="en-US" altLang="ja-JP" sz="1200" b="1" dirty="0">
                  <a:solidFill>
                    <a:srgbClr val="26A52D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AI</a:t>
              </a:r>
              <a:r>
                <a:rPr lang="ja-JP" altLang="en-US" sz="1200" b="1">
                  <a:solidFill>
                    <a:srgbClr val="26A52D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処理</a:t>
              </a:r>
              <a:r>
                <a:rPr lang="en-US" altLang="ja-JP" sz="1200" b="1" dirty="0">
                  <a:solidFill>
                    <a:srgbClr val="26A52D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)</a:t>
              </a:r>
              <a:endParaRPr kumimoji="1" lang="ja-JP" altLang="en-US" sz="1200" b="1">
                <a:solidFill>
                  <a:srgbClr val="26A52D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</p:txBody>
        </p:sp>
        <p:pic>
          <p:nvPicPr>
            <p:cNvPr id="8" name="Picture 12" descr="Cloud Computing Icon 883683">
              <a:extLst>
                <a:ext uri="{FF2B5EF4-FFF2-40B4-BE49-F238E27FC236}">
                  <a16:creationId xmlns:a16="http://schemas.microsoft.com/office/drawing/2014/main" id="{9EE3F0BA-87FF-AE78-C2B6-B69A86AACB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7496" y="2794841"/>
              <a:ext cx="805488" cy="805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6" descr="Policy Icon 2636410">
              <a:extLst>
                <a:ext uri="{FF2B5EF4-FFF2-40B4-BE49-F238E27FC236}">
                  <a16:creationId xmlns:a16="http://schemas.microsoft.com/office/drawing/2014/main" id="{44FB1D2D-B788-20FF-3B9D-DFB7CD19E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3074" y="2038637"/>
              <a:ext cx="257851" cy="257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6" descr="Policy Icon 2636410">
              <a:extLst>
                <a:ext uri="{FF2B5EF4-FFF2-40B4-BE49-F238E27FC236}">
                  <a16:creationId xmlns:a16="http://schemas.microsoft.com/office/drawing/2014/main" id="{2A2E3C4D-C3F4-7661-C312-A6C06071C4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5932" y="3042848"/>
              <a:ext cx="343440" cy="343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16" descr="Policy Icon 2636410">
              <a:extLst>
                <a:ext uri="{FF2B5EF4-FFF2-40B4-BE49-F238E27FC236}">
                  <a16:creationId xmlns:a16="http://schemas.microsoft.com/office/drawing/2014/main" id="{A1524696-3C53-7E68-031F-A4E059CEDA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9843" y="2038100"/>
              <a:ext cx="257851" cy="257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16" descr="Policy Icon 2636410">
              <a:extLst>
                <a:ext uri="{FF2B5EF4-FFF2-40B4-BE49-F238E27FC236}">
                  <a16:creationId xmlns:a16="http://schemas.microsoft.com/office/drawing/2014/main" id="{05BDFBA8-4BAA-3539-D88A-E70F7B0AE2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5042" y="3062494"/>
              <a:ext cx="304149" cy="304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DC3CB59E-2546-5B93-549C-0B0AA12EBDED}"/>
                </a:ext>
              </a:extLst>
            </p:cNvPr>
            <p:cNvCxnSpPr>
              <a:stCxn id="59" idx="3"/>
              <a:endCxn id="29" idx="1"/>
            </p:cNvCxnSpPr>
            <p:nvPr/>
          </p:nvCxnSpPr>
          <p:spPr>
            <a:xfrm>
              <a:off x="4307694" y="2167026"/>
              <a:ext cx="1495380" cy="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カギ線コネクタ 79">
              <a:extLst>
                <a:ext uri="{FF2B5EF4-FFF2-40B4-BE49-F238E27FC236}">
                  <a16:creationId xmlns:a16="http://schemas.microsoft.com/office/drawing/2014/main" id="{51DDB41C-490D-B3FC-8014-8EE986DD3BE0}"/>
                </a:ext>
              </a:extLst>
            </p:cNvPr>
            <p:cNvCxnSpPr>
              <a:stCxn id="29" idx="3"/>
              <a:endCxn id="35" idx="1"/>
            </p:cNvCxnSpPr>
            <p:nvPr/>
          </p:nvCxnSpPr>
          <p:spPr>
            <a:xfrm>
              <a:off x="6060925" y="2167563"/>
              <a:ext cx="1035007" cy="1047005"/>
            </a:xfrm>
            <a:prstGeom prst="bentConnector3">
              <a:avLst>
                <a:gd name="adj1" fmla="val 5374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92F21328-B102-9364-4196-D067B54F45EB}"/>
                </a:ext>
              </a:extLst>
            </p:cNvPr>
            <p:cNvCxnSpPr>
              <a:stCxn id="64" idx="3"/>
              <a:endCxn id="35" idx="1"/>
            </p:cNvCxnSpPr>
            <p:nvPr/>
          </p:nvCxnSpPr>
          <p:spPr>
            <a:xfrm flipV="1">
              <a:off x="5749191" y="3214568"/>
              <a:ext cx="1346741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610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DEB14C6-6F2E-0199-4181-9314E07A2F0A}"/>
              </a:ext>
            </a:extLst>
          </p:cNvPr>
          <p:cNvGrpSpPr/>
          <p:nvPr/>
        </p:nvGrpSpPr>
        <p:grpSpPr>
          <a:xfrm>
            <a:off x="3872351" y="2649085"/>
            <a:ext cx="720000" cy="720000"/>
            <a:chOff x="627394" y="2290847"/>
            <a:chExt cx="2196695" cy="1329655"/>
          </a:xfrm>
        </p:grpSpPr>
        <p:sp>
          <p:nvSpPr>
            <p:cNvPr id="3" name="四角形: 角を丸くする 13">
              <a:extLst>
                <a:ext uri="{FF2B5EF4-FFF2-40B4-BE49-F238E27FC236}">
                  <a16:creationId xmlns:a16="http://schemas.microsoft.com/office/drawing/2014/main" id="{B401B98D-0C47-9ED3-8CEB-C53CD545E007}"/>
                </a:ext>
              </a:extLst>
            </p:cNvPr>
            <p:cNvSpPr/>
            <p:nvPr/>
          </p:nvSpPr>
          <p:spPr>
            <a:xfrm>
              <a:off x="627531" y="2294939"/>
              <a:ext cx="2196558" cy="1325563"/>
            </a:xfrm>
            <a:prstGeom prst="roundRect">
              <a:avLst>
                <a:gd name="adj" fmla="val 14073"/>
              </a:avLst>
            </a:prstGeom>
            <a:noFill/>
            <a:ln w="127000" cap="rnd" cmpd="sng">
              <a:solidFill>
                <a:srgbClr val="0070C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72000" rIns="0" bIns="0" rtlCol="0" anchor="ctr" anchorCtr="0"/>
            <a:lstStyle/>
            <a:p>
              <a:pPr algn="ctr"/>
              <a:r>
                <a:rPr kumimoji="1" lang="en-US" altLang="ja-JP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OS</a:t>
              </a:r>
              <a:endParaRPr kumimoji="1" lang="ja-JP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</p:txBody>
        </p:sp>
        <p:sp>
          <p:nvSpPr>
            <p:cNvPr id="4" name="四角形: 角を丸くする 13">
              <a:extLst>
                <a:ext uri="{FF2B5EF4-FFF2-40B4-BE49-F238E27FC236}">
                  <a16:creationId xmlns:a16="http://schemas.microsoft.com/office/drawing/2014/main" id="{E030FA47-E9F6-3A0D-94C9-027D3F88E25B}"/>
                </a:ext>
              </a:extLst>
            </p:cNvPr>
            <p:cNvSpPr/>
            <p:nvPr/>
          </p:nvSpPr>
          <p:spPr>
            <a:xfrm>
              <a:off x="627394" y="2290847"/>
              <a:ext cx="2196558" cy="1325562"/>
            </a:xfrm>
            <a:prstGeom prst="roundRect">
              <a:avLst>
                <a:gd name="adj" fmla="val 14073"/>
              </a:avLst>
            </a:prstGeom>
            <a:noFill/>
            <a:ln w="38100" cap="rnd" cmpd="sng">
              <a:solidFill>
                <a:srgbClr val="00B05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72000" rIns="0" bIns="0" rtlCol="0" anchor="ctr" anchorCtr="0"/>
            <a:lstStyle/>
            <a:p>
              <a:pPr algn="ctr"/>
              <a:endParaRPr kumimoji="1" lang="ja-JP" altLang="en-US" sz="4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946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254</Words>
  <Application>Microsoft Macintosh PowerPoint</Application>
  <PresentationFormat>ワイド画面</PresentationFormat>
  <Paragraphs>100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UD Digi Kyokasho NK-B</vt:lpstr>
      <vt:lpstr>UD デジタル 教科書体 NK-R</vt:lpstr>
      <vt:lpstr>游ゴシック</vt:lpstr>
      <vt:lpstr>游ゴシック Light</vt:lpstr>
      <vt:lpstr>Arial</vt:lpstr>
      <vt:lpstr>Consolas</vt:lpstr>
      <vt:lpstr>Office テーマ</vt:lpstr>
      <vt:lpstr>形式的強化隔離実行オペレーティングシステム</vt:lpstr>
      <vt:lpstr>Formally-Reinforced Isolated Execution Operating System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品川　高廣</dc:creator>
  <cp:lastModifiedBy>品川　高廣</cp:lastModifiedBy>
  <cp:revision>14</cp:revision>
  <dcterms:created xsi:type="dcterms:W3CDTF">2023-12-15T08:19:49Z</dcterms:created>
  <dcterms:modified xsi:type="dcterms:W3CDTF">2023-12-26T03:47:40Z</dcterms:modified>
</cp:coreProperties>
</file>