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83" r:id="rId1"/>
  </p:sldMasterIdLst>
  <p:notesMasterIdLst>
    <p:notesMasterId r:id="rId21"/>
  </p:notesMasterIdLst>
  <p:sldIdLst>
    <p:sldId id="256" r:id="rId2"/>
    <p:sldId id="269" r:id="rId3"/>
    <p:sldId id="259" r:id="rId4"/>
    <p:sldId id="274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8" r:id="rId17"/>
    <p:sldId id="286" r:id="rId18"/>
    <p:sldId id="28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92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560A4-4ADD-4E69-9D69-B2017ADEBF66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27B81-8B6B-4D23-806F-9C5660B0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27B81-8B6B-4D23-806F-9C5660B03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27B81-8B6B-4D23-806F-9C5660B03A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27B81-8B6B-4D23-806F-9C5660B03A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6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4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5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30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1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9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3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AB13FA-15EE-42BD-9114-109AB3C7355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3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AB13FA-15EE-42BD-9114-109AB3C7355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7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4" r:id="rId1"/>
    <p:sldLayoutId id="2147484785" r:id="rId2"/>
    <p:sldLayoutId id="2147484786" r:id="rId3"/>
    <p:sldLayoutId id="2147484787" r:id="rId4"/>
    <p:sldLayoutId id="2147484788" r:id="rId5"/>
    <p:sldLayoutId id="2147484789" r:id="rId6"/>
    <p:sldLayoutId id="2147484790" r:id="rId7"/>
    <p:sldLayoutId id="2147484791" r:id="rId8"/>
    <p:sldLayoutId id="2147484792" r:id="rId9"/>
    <p:sldLayoutId id="2147484793" r:id="rId10"/>
    <p:sldLayoutId id="2147484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eetdk/USA.county.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57DD-B4F0-4654-9C1D-195150BB5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Predictive Model for the 2016 Presidential 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907E4-10D0-4FFB-942C-DFE343D60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Sujoy GAYEN</a:t>
            </a:r>
          </a:p>
          <a:p>
            <a:r>
              <a:rPr lang="en-US" dirty="0"/>
              <a:t>Springboard: Foundations of Data Science Workshop</a:t>
            </a:r>
          </a:p>
        </p:txBody>
      </p:sp>
    </p:spTree>
    <p:extLst>
      <p:ext uri="{BB962C8B-B14F-4D97-AF65-F5344CB8AC3E}">
        <p14:creationId xmlns:p14="http://schemas.microsoft.com/office/powerpoint/2010/main" val="121426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06F1-D441-405A-AC20-DD8F0C69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Percent_republican</a:t>
            </a:r>
            <a:r>
              <a:rPr lang="en-US" dirty="0"/>
              <a:t> vs </a:t>
            </a:r>
            <a:r>
              <a:rPr lang="en-US" dirty="0" err="1"/>
              <a:t>average_age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9B2FC0-8343-43F6-BF09-A3F34C921E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401" y="2014768"/>
            <a:ext cx="5209524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5795-3D01-4D0C-84E9-E6E78F22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Percent_republican</a:t>
            </a:r>
            <a:r>
              <a:rPr lang="en-US" dirty="0"/>
              <a:t> vs </a:t>
            </a:r>
            <a:r>
              <a:rPr lang="en-US" dirty="0" err="1"/>
              <a:t>percent_unemployed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9F3E96-5202-426D-81CB-010658F68B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401" y="2014768"/>
            <a:ext cx="5209524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9050-06BB-4814-BA7C-E8538D26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Percent_republican</a:t>
            </a:r>
            <a:r>
              <a:rPr lang="en-US" dirty="0"/>
              <a:t> vs </a:t>
            </a:r>
            <a:r>
              <a:rPr lang="en-US" dirty="0" err="1"/>
              <a:t>percent_uninsured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9BDFEA-1495-443A-B6B6-192BB29A82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401" y="2014768"/>
            <a:ext cx="5209524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2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5570-FC01-405D-9565-D362E81E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Percent_republican</a:t>
            </a:r>
            <a:r>
              <a:rPr lang="en-US" dirty="0"/>
              <a:t> vs. </a:t>
            </a:r>
            <a:r>
              <a:rPr lang="en-US" dirty="0" err="1"/>
              <a:t>average_income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CCBE3E-F3B2-4612-8E0A-8F363D3A18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401" y="2014768"/>
            <a:ext cx="5209524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3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9381-76D3-4DC9-9C56-F4AEEB1D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Linear Regression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846E2-ABCC-4FDC-8EAF-E7BC2ECB4065}"/>
              </a:ext>
            </a:extLst>
          </p:cNvPr>
          <p:cNvSpPr txBox="1"/>
          <p:nvPr/>
        </p:nvSpPr>
        <p:spPr>
          <a:xfrm>
            <a:off x="661182" y="2504049"/>
            <a:ext cx="107468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Divided data set into test set (80%) and training set (20%)</a:t>
            </a:r>
          </a:p>
          <a:p>
            <a:r>
              <a:rPr lang="en-US" dirty="0"/>
              <a:t>Initial model contained all 7 explanatory variables</a:t>
            </a:r>
          </a:p>
          <a:p>
            <a:r>
              <a:rPr lang="en-US" dirty="0" err="1"/>
              <a:t>Average_income</a:t>
            </a:r>
            <a:r>
              <a:rPr lang="en-US" dirty="0"/>
              <a:t> had wrong sign (model had positive coefficient, but in actuality correlation coefficient between </a:t>
            </a:r>
          </a:p>
          <a:p>
            <a:r>
              <a:rPr lang="en-US" dirty="0" err="1"/>
              <a:t>Average_income</a:t>
            </a:r>
            <a:r>
              <a:rPr lang="en-US" dirty="0"/>
              <a:t> and </a:t>
            </a:r>
            <a:r>
              <a:rPr lang="en-US" dirty="0" err="1"/>
              <a:t>percent_republican</a:t>
            </a:r>
            <a:r>
              <a:rPr lang="en-US" dirty="0"/>
              <a:t> is negative)</a:t>
            </a:r>
          </a:p>
          <a:p>
            <a:r>
              <a:rPr lang="en-US" dirty="0"/>
              <a:t>This is due to collinearity</a:t>
            </a:r>
          </a:p>
          <a:p>
            <a:r>
              <a:rPr lang="en-US" dirty="0"/>
              <a:t>Since </a:t>
            </a:r>
            <a:r>
              <a:rPr lang="en-US" dirty="0" err="1"/>
              <a:t>average_income</a:t>
            </a:r>
            <a:r>
              <a:rPr lang="en-US" dirty="0"/>
              <a:t> poorly correlated anyway, </a:t>
            </a:r>
            <a:r>
              <a:rPr lang="en-US" dirty="0" err="1"/>
              <a:t>average_income</a:t>
            </a:r>
            <a:r>
              <a:rPr lang="en-US" dirty="0"/>
              <a:t> removed from model</a:t>
            </a:r>
          </a:p>
        </p:txBody>
      </p:sp>
    </p:spTree>
    <p:extLst>
      <p:ext uri="{BB962C8B-B14F-4D97-AF65-F5344CB8AC3E}">
        <p14:creationId xmlns:p14="http://schemas.microsoft.com/office/powerpoint/2010/main" val="371999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BE3D-8057-42F1-B9A3-969AC020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7B93-57D7-4664-A814-0A8C3130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explanatory variables except </a:t>
            </a:r>
            <a:r>
              <a:rPr lang="en-US" dirty="0" err="1"/>
              <a:t>average_income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percent_uninsured</a:t>
            </a:r>
            <a:r>
              <a:rPr lang="en-US" dirty="0"/>
              <a:t> not significant in this </a:t>
            </a:r>
            <a:r>
              <a:rPr lang="en-US" dirty="0" err="1"/>
              <a:t>odel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Since </a:t>
            </a:r>
            <a:r>
              <a:rPr lang="en-US" dirty="0" err="1"/>
              <a:t>percent_uninsured</a:t>
            </a:r>
            <a:r>
              <a:rPr lang="en-US" dirty="0"/>
              <a:t> has high degree of collinearity with </a:t>
            </a:r>
            <a:r>
              <a:rPr lang="en-US" dirty="0" err="1"/>
              <a:t>percent_white</a:t>
            </a:r>
            <a:r>
              <a:rPr lang="en-US" dirty="0"/>
              <a:t> and has poor correlation with </a:t>
            </a:r>
            <a:r>
              <a:rPr lang="en-US" dirty="0" err="1"/>
              <a:t>percent_republican</a:t>
            </a:r>
            <a:r>
              <a:rPr lang="en-US" dirty="0"/>
              <a:t>, </a:t>
            </a:r>
            <a:r>
              <a:rPr lang="en-US" dirty="0" err="1"/>
              <a:t>percent_uninsured</a:t>
            </a:r>
            <a:r>
              <a:rPr lang="en-US" dirty="0"/>
              <a:t> removed from model</a:t>
            </a:r>
          </a:p>
        </p:txBody>
      </p:sp>
    </p:spTree>
    <p:extLst>
      <p:ext uri="{BB962C8B-B14F-4D97-AF65-F5344CB8AC3E}">
        <p14:creationId xmlns:p14="http://schemas.microsoft.com/office/powerpoint/2010/main" val="198844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05DC-AD67-4E2F-B136-D53D712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9A07-65C4-46B5-A73B-94D4240B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 explanatory variables (</a:t>
            </a:r>
            <a:r>
              <a:rPr lang="en-US" dirty="0" err="1"/>
              <a:t>average_income</a:t>
            </a:r>
            <a:r>
              <a:rPr lang="en-US" dirty="0"/>
              <a:t> and </a:t>
            </a:r>
            <a:r>
              <a:rPr lang="en-US" dirty="0" err="1"/>
              <a:t>percent_uninsured</a:t>
            </a:r>
            <a:r>
              <a:rPr lang="en-US" dirty="0"/>
              <a:t> removed)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explanatory variables in the final model are </a:t>
            </a:r>
            <a:r>
              <a:rPr lang="en-US" dirty="0" err="1"/>
              <a:t>average_age</a:t>
            </a:r>
            <a:r>
              <a:rPr lang="en-US" dirty="0"/>
              <a:t>, percent_republican_2012, </a:t>
            </a:r>
            <a:r>
              <a:rPr lang="en-US" dirty="0" err="1"/>
              <a:t>percent_degree</a:t>
            </a:r>
            <a:r>
              <a:rPr lang="en-US" dirty="0"/>
              <a:t>, </a:t>
            </a:r>
            <a:r>
              <a:rPr lang="en-US" dirty="0" err="1"/>
              <a:t>percent_unemployed</a:t>
            </a:r>
            <a:r>
              <a:rPr lang="en-US" dirty="0"/>
              <a:t>, and </a:t>
            </a:r>
            <a:r>
              <a:rPr lang="en-US" dirty="0" err="1"/>
              <a:t>percent_white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five variables significant with correct 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R2 has remained high at 0.9587 (unchanged from initial model)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SSE and RMSE negligibly increased from initial model</a:t>
            </a:r>
          </a:p>
        </p:txBody>
      </p:sp>
    </p:spTree>
    <p:extLst>
      <p:ext uri="{BB962C8B-B14F-4D97-AF65-F5344CB8AC3E}">
        <p14:creationId xmlns:p14="http://schemas.microsoft.com/office/powerpoint/2010/main" val="305693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EABA-EA8E-4DC7-9E18-941EF6C0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 on the Test Set using our training set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1F23-F360-4E7D-B5E6-2E273C3D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took this final model and used it on the test data set to create a new variable in the test data set, </a:t>
            </a:r>
            <a:r>
              <a:rPr lang="en-US" dirty="0" err="1"/>
              <a:t>predict_republican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This variable consisted of all the predicted values of the 2016 presidential election Republican percentage vote share using this model that was built using the training set. </a:t>
            </a:r>
          </a:p>
          <a:p>
            <a:pPr marL="0" indent="0">
              <a:buNone/>
            </a:pPr>
            <a:r>
              <a:rPr lang="en-US" dirty="0"/>
              <a:t>The correlation coefficient between the predicted 2016 presidential election Republican percentage vote share(</a:t>
            </a:r>
            <a:r>
              <a:rPr lang="en-US" dirty="0" err="1"/>
              <a:t>predict_republican</a:t>
            </a:r>
            <a:r>
              <a:rPr lang="en-US" dirty="0"/>
              <a:t>) and the actual percentage(</a:t>
            </a:r>
            <a:r>
              <a:rPr lang="en-US" dirty="0" err="1"/>
              <a:t>percent_republican</a:t>
            </a:r>
            <a:r>
              <a:rPr lang="en-US" dirty="0"/>
              <a:t>) in the test dataset was 0.974.</a:t>
            </a:r>
          </a:p>
          <a:p>
            <a:pPr marL="0" indent="0">
              <a:buNone/>
            </a:pPr>
            <a:r>
              <a:rPr lang="en-US" dirty="0"/>
              <a:t> R-squared value was 0.974^2=0.949. </a:t>
            </a:r>
          </a:p>
          <a:p>
            <a:pPr marL="0" indent="0">
              <a:buNone/>
            </a:pPr>
            <a:r>
              <a:rPr lang="en-US" dirty="0"/>
              <a:t>The high R and R-squared values indicate that this final predictive model is a good fit for the test data.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3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0640-3CFB-4D4F-B65A-5AEDD17A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867A-28FB-412E-B908-E6BDB806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 that are positively correlated with </a:t>
            </a:r>
            <a:r>
              <a:rPr lang="en-US" dirty="0" err="1"/>
              <a:t>percent_republican</a:t>
            </a:r>
            <a:r>
              <a:rPr lang="en-US" dirty="0"/>
              <a:t>: </a:t>
            </a:r>
            <a:r>
              <a:rPr lang="en-US" dirty="0" err="1"/>
              <a:t>percent_republican</a:t>
            </a:r>
            <a:r>
              <a:rPr lang="en-US" dirty="0"/>
              <a:t> 2012, </a:t>
            </a:r>
            <a:r>
              <a:rPr lang="en-US" dirty="0" err="1"/>
              <a:t>percent_white</a:t>
            </a:r>
            <a:r>
              <a:rPr lang="en-US" dirty="0"/>
              <a:t>, and </a:t>
            </a:r>
            <a:r>
              <a:rPr lang="en-US" dirty="0" err="1"/>
              <a:t>average_age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Variables that are negatively correlated with </a:t>
            </a:r>
            <a:r>
              <a:rPr lang="en-US" dirty="0" err="1"/>
              <a:t>percent_republican</a:t>
            </a:r>
            <a:r>
              <a:rPr lang="en-US" dirty="0"/>
              <a:t>: </a:t>
            </a:r>
            <a:r>
              <a:rPr lang="en-US" dirty="0" err="1"/>
              <a:t>percent_degree</a:t>
            </a:r>
            <a:r>
              <a:rPr lang="en-US" dirty="0"/>
              <a:t>, </a:t>
            </a:r>
            <a:r>
              <a:rPr lang="en-US" dirty="0" err="1"/>
              <a:t>percent_unemployed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With regards to overall voter turnout strategy, Republican political operatives should focus on counties where a larger percentage of the population is elderly, white, lacking an educational degree, and employed. </a:t>
            </a:r>
          </a:p>
          <a:p>
            <a:pPr marL="0" indent="0">
              <a:buNone/>
            </a:pPr>
            <a:r>
              <a:rPr lang="en-US" dirty="0"/>
              <a:t>On the other hand, Democrats should be focusing on counties where a larger percentage of the population is young, non-white, college-educated or higher, and unemployed.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2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0D96-BF5E-40AD-96AA-7040C66A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7C13-3E3D-4168-AC0E-2457C748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3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3A89-0D20-407E-84CD-9BB7DEE6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CA1A-5B38-4E26-9999-44F08126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Results of 2016 presidential election surprising</a:t>
            </a:r>
          </a:p>
          <a:p>
            <a:r>
              <a:rPr lang="en-US" dirty="0"/>
              <a:t>Appears that Trump won unusually high number of white working class vote in key states that have often voted Democratic in prior elections</a:t>
            </a:r>
          </a:p>
          <a:p>
            <a:r>
              <a:rPr lang="en-US" sz="2000" dirty="0"/>
              <a:t>Leading to an electoral college </a:t>
            </a:r>
            <a:r>
              <a:rPr lang="en-US" dirty="0"/>
              <a:t>victory despite a popular vote loss</a:t>
            </a:r>
          </a:p>
          <a:p>
            <a:r>
              <a:rPr lang="en-US" sz="2000" dirty="0"/>
              <a:t>Goal of this project to develop a predictive model for vote share for each of the 2 major parties that could potentially be used in future presidential elections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8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93BB-797B-4142-967C-A19DA70B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D871-FD9C-470A-9D02-75EFF71E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3"/>
              </a:rPr>
              <a:t>https://github.com/Deleetdk/USA.county.data</a:t>
            </a:r>
            <a:endParaRPr lang="en-US" dirty="0"/>
          </a:p>
          <a:p>
            <a:r>
              <a:rPr lang="en-US" dirty="0"/>
              <a:t>A good portion of this data came from the New York Time’s 2016 presidential election county-by-county-analysis.</a:t>
            </a:r>
          </a:p>
          <a:p>
            <a:r>
              <a:rPr lang="en-US" dirty="0"/>
              <a:t>The overall dataset includes 13 attributes for 3145 observations.</a:t>
            </a:r>
          </a:p>
          <a:p>
            <a:r>
              <a:rPr lang="en-US" dirty="0"/>
              <a:t>The observations come from each county in the United States.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529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A971-9E5F-4AC9-93F6-E0F4DE36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87" y="-782538"/>
            <a:ext cx="10058400" cy="1450757"/>
          </a:xfrm>
        </p:spPr>
        <p:txBody>
          <a:bodyPr/>
          <a:lstStyle/>
          <a:p>
            <a:r>
              <a:rPr lang="en-US" dirty="0"/>
              <a:t>Dataset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B989-0603-4131-8945-BDD2550D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696353"/>
            <a:ext cx="11240085" cy="577880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Fips</a:t>
            </a:r>
            <a:r>
              <a:rPr lang="en-US" dirty="0"/>
              <a:t>: 4 digit county identification number</a:t>
            </a:r>
          </a:p>
          <a:p>
            <a:pPr lvl="0"/>
            <a:r>
              <a:rPr lang="en-US" dirty="0"/>
              <a:t>Name of the county</a:t>
            </a:r>
          </a:p>
          <a:p>
            <a:pPr lvl="0"/>
            <a:r>
              <a:rPr lang="en-US" dirty="0"/>
              <a:t>Average age of the inhabitants of the county: variable name is </a:t>
            </a:r>
            <a:r>
              <a:rPr lang="en-US" dirty="0" err="1"/>
              <a:t>average_age</a:t>
            </a:r>
            <a:endParaRPr lang="en-US" dirty="0"/>
          </a:p>
          <a:p>
            <a:pPr lvl="0"/>
            <a:r>
              <a:rPr lang="en-US" dirty="0"/>
              <a:t>Percentage of the population of the county that is white: </a:t>
            </a:r>
            <a:r>
              <a:rPr lang="en-US" dirty="0" err="1"/>
              <a:t>percent_white</a:t>
            </a:r>
            <a:endParaRPr lang="en-US" dirty="0"/>
          </a:p>
          <a:p>
            <a:pPr lvl="0"/>
            <a:r>
              <a:rPr lang="en-US" dirty="0"/>
              <a:t>Percentage of the population that lacks health insurance: </a:t>
            </a:r>
            <a:r>
              <a:rPr lang="en-US" dirty="0" err="1"/>
              <a:t>percent_uninsured</a:t>
            </a:r>
            <a:endParaRPr lang="en-US" dirty="0"/>
          </a:p>
          <a:p>
            <a:pPr lvl="0"/>
            <a:r>
              <a:rPr lang="en-US" dirty="0"/>
              <a:t>Percentage of the population that has an educational degree: </a:t>
            </a:r>
            <a:r>
              <a:rPr lang="en-US" dirty="0" err="1"/>
              <a:t>percent_degree</a:t>
            </a:r>
            <a:endParaRPr lang="en-US" dirty="0"/>
          </a:p>
          <a:p>
            <a:pPr lvl="0"/>
            <a:r>
              <a:rPr lang="en-US" dirty="0"/>
              <a:t>Average income of the inhabitants of the county: </a:t>
            </a:r>
            <a:r>
              <a:rPr lang="en-US" dirty="0" err="1"/>
              <a:t>average_income</a:t>
            </a:r>
            <a:endParaRPr lang="en-US" dirty="0"/>
          </a:p>
          <a:p>
            <a:pPr lvl="0"/>
            <a:r>
              <a:rPr lang="en-US" dirty="0"/>
              <a:t>State that the county is located in</a:t>
            </a:r>
          </a:p>
          <a:p>
            <a:pPr lvl="0"/>
            <a:r>
              <a:rPr lang="en-US" dirty="0"/>
              <a:t>Percentage of the population of the county that voted for Republican candidate Donald Trump in 2016 presidential election: </a:t>
            </a:r>
            <a:r>
              <a:rPr lang="en-US" dirty="0" err="1"/>
              <a:t>percent_republican</a:t>
            </a:r>
            <a:endParaRPr lang="en-US" dirty="0"/>
          </a:p>
          <a:p>
            <a:pPr lvl="0"/>
            <a:r>
              <a:rPr lang="en-US" dirty="0"/>
              <a:t>Percentage of the population of the county that voted for Democrat candidate Hillary Clinton in 2016 presidential election: </a:t>
            </a:r>
            <a:r>
              <a:rPr lang="en-US" dirty="0" err="1"/>
              <a:t>percent_democrat</a:t>
            </a:r>
            <a:endParaRPr lang="en-US" dirty="0"/>
          </a:p>
          <a:p>
            <a:pPr lvl="0"/>
            <a:r>
              <a:rPr lang="en-US" dirty="0"/>
              <a:t>Percentage of the population of the county that voted for Republican candidate Mitt Romney in 2012 presidential election: percent_republican_2012</a:t>
            </a:r>
          </a:p>
          <a:p>
            <a:pPr lvl="0"/>
            <a:r>
              <a:rPr lang="en-US" dirty="0"/>
              <a:t>Percentage of the population of the county that voted for Democrat candidate Barack Obama in 2012 presidential election: percent_democrat_2012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3235-D72D-4AB7-B7D4-0C71913D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0A851D-4F66-4441-B582-6FC08BCE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observations with missing values for the variables of county name and the percentage share of the Republican and Democratic vote share in both the 2012 and 2016 presidential elections </a:t>
            </a:r>
          </a:p>
          <a:p>
            <a:r>
              <a:rPr lang="en-US" dirty="0"/>
              <a:t>29 of these 32 missing observations are in the state of Alaska, which does not release county data for its presidential elections. </a:t>
            </a:r>
          </a:p>
          <a:p>
            <a:r>
              <a:rPr lang="en-US" dirty="0"/>
              <a:t>Decision was made to not include these 32 missing observations in our analysis. </a:t>
            </a:r>
          </a:p>
        </p:txBody>
      </p:sp>
    </p:spTree>
    <p:extLst>
      <p:ext uri="{BB962C8B-B14F-4D97-AF65-F5344CB8AC3E}">
        <p14:creationId xmlns:p14="http://schemas.microsoft.com/office/powerpoint/2010/main" val="59527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6E2B-6483-47ED-8C7D-D5A84E02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</a:t>
            </a:r>
            <a:r>
              <a:rPr lang="en-US" dirty="0" err="1"/>
              <a:t>percent_republican</a:t>
            </a:r>
            <a:r>
              <a:rPr lang="en-US" dirty="0"/>
              <a:t> and explanatory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C905-C85C-4B4D-8657-1E6BCB82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/>
              <a:t>#</a:t>
            </a:r>
            <a:r>
              <a:rPr lang="en-US" dirty="0" err="1"/>
              <a:t>average_age</a:t>
            </a:r>
            <a:r>
              <a:rPr lang="en-US" dirty="0"/>
              <a:t>                                  	0.3325677            </a:t>
            </a:r>
          </a:p>
          <a:p>
            <a:pPr latinLnBrk="1"/>
            <a:r>
              <a:rPr lang="en-US" dirty="0"/>
              <a:t>#percent_republican_2012          	0.9347904</a:t>
            </a:r>
          </a:p>
          <a:p>
            <a:pPr latinLnBrk="1"/>
            <a:r>
              <a:rPr lang="en-US" dirty="0"/>
              <a:t>#</a:t>
            </a:r>
            <a:r>
              <a:rPr lang="en-US" dirty="0" err="1"/>
              <a:t>percent_white</a:t>
            </a:r>
            <a:r>
              <a:rPr lang="en-US" dirty="0"/>
              <a:t>                   	0.5365550    </a:t>
            </a:r>
          </a:p>
          <a:p>
            <a:pPr latinLnBrk="1"/>
            <a:r>
              <a:rPr lang="en-US" dirty="0"/>
              <a:t>#</a:t>
            </a:r>
            <a:r>
              <a:rPr lang="en-US" dirty="0" err="1"/>
              <a:t>percent_uninsured</a:t>
            </a:r>
            <a:r>
              <a:rPr lang="en-US" dirty="0"/>
              <a:t>                	0.1950089            </a:t>
            </a:r>
          </a:p>
          <a:p>
            <a:pPr latinLnBrk="1"/>
            <a:r>
              <a:rPr lang="en-US" dirty="0"/>
              <a:t>#</a:t>
            </a:r>
            <a:r>
              <a:rPr lang="en-US" dirty="0" err="1"/>
              <a:t>percent_degree</a:t>
            </a:r>
            <a:r>
              <a:rPr lang="en-US" dirty="0"/>
              <a:t>                  	-0.4936432             </a:t>
            </a:r>
          </a:p>
          <a:p>
            <a:pPr latinLnBrk="1"/>
            <a:r>
              <a:rPr lang="en-US" dirty="0"/>
              <a:t>#</a:t>
            </a:r>
            <a:r>
              <a:rPr lang="en-US" dirty="0" err="1"/>
              <a:t>percent_unemployed</a:t>
            </a:r>
            <a:r>
              <a:rPr lang="en-US" dirty="0"/>
              <a:t>              	-0.2728920            </a:t>
            </a:r>
          </a:p>
          <a:p>
            <a:pPr latinLnBrk="1"/>
            <a:r>
              <a:rPr lang="en-US" dirty="0"/>
              <a:t>#</a:t>
            </a:r>
            <a:r>
              <a:rPr lang="en-US" dirty="0" err="1"/>
              <a:t>average_income</a:t>
            </a:r>
            <a:r>
              <a:rPr lang="en-US" dirty="0"/>
              <a:t>                  	-0.1996266   </a:t>
            </a:r>
          </a:p>
          <a:p>
            <a:pPr latinLnBrk="1"/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7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3D6D-D0D3-4559-98BD-5A83FD4A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Percent_republican</a:t>
            </a:r>
            <a:r>
              <a:rPr lang="en-US" dirty="0"/>
              <a:t> vs. percent_republican_2012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C42AA8-B8C0-49FC-B8AC-93C86899EE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8835"/>
            <a:ext cx="5209524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1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85FA-94AC-44B9-BCF7-E822956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Percent_republican</a:t>
            </a:r>
            <a:r>
              <a:rPr lang="en-US" dirty="0"/>
              <a:t> vs. </a:t>
            </a:r>
            <a:r>
              <a:rPr lang="en-US" dirty="0" err="1"/>
              <a:t>percent_white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9243AC-711D-4400-923F-160027D742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01" y="2014768"/>
            <a:ext cx="5209524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4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EC23-68AB-4BC1-9BDA-2DC8CF59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Percent_republican</a:t>
            </a:r>
            <a:r>
              <a:rPr lang="en-US" dirty="0"/>
              <a:t> vs </a:t>
            </a:r>
            <a:r>
              <a:rPr lang="en-US" dirty="0" err="1"/>
              <a:t>percent_degree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D6E99-CA7B-4089-9350-CE90B0E5AF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401" y="2014768"/>
            <a:ext cx="5209524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684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11825</TotalTime>
  <Words>896</Words>
  <Application>Microsoft Office PowerPoint</Application>
  <PresentationFormat>Widescreen</PresentationFormat>
  <Paragraphs>78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A Predictive Model for the 2016 Presidential Election</vt:lpstr>
      <vt:lpstr>Background</vt:lpstr>
      <vt:lpstr>The Dataset</vt:lpstr>
      <vt:lpstr>Dataset Variables</vt:lpstr>
      <vt:lpstr>Data Wrangling</vt:lpstr>
      <vt:lpstr>Correlation between percent_republican and explanatory variables</vt:lpstr>
      <vt:lpstr>Percent_republican vs. percent_republican_2012</vt:lpstr>
      <vt:lpstr>Percent_republican vs. percent_white</vt:lpstr>
      <vt:lpstr>Percent_republican vs percent_degree</vt:lpstr>
      <vt:lpstr>Percent_republican vs average_age</vt:lpstr>
      <vt:lpstr>Percent_republican vs percent_unemployed</vt:lpstr>
      <vt:lpstr>Percent_republican vs percent_uninsured</vt:lpstr>
      <vt:lpstr>Percent_republican vs. average_income</vt:lpstr>
      <vt:lpstr>Initial Linear Regression Model</vt:lpstr>
      <vt:lpstr>Linear Regression Model 2</vt:lpstr>
      <vt:lpstr>Final Regression Model</vt:lpstr>
      <vt:lpstr>Making Predictions on the Test Set using our training set model</vt:lpstr>
      <vt:lpstr>Interpretations and Conclusions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Hemzacek</dc:creator>
  <cp:lastModifiedBy>Sujoy Gayen</cp:lastModifiedBy>
  <cp:revision>58</cp:revision>
  <dcterms:created xsi:type="dcterms:W3CDTF">2017-09-15T00:19:49Z</dcterms:created>
  <dcterms:modified xsi:type="dcterms:W3CDTF">2017-12-22T00:56:00Z</dcterms:modified>
</cp:coreProperties>
</file>