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58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50AF35-E1C4-4F2A-8406-C154DB13D3CE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18B179-6CB9-458A-BB04-2F29488D7C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Electric Pump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ThingsGoSocial</a:t>
            </a:r>
            <a:r>
              <a:rPr lang="en-US" sz="1800" dirty="0" smtClean="0"/>
              <a:t> Internship </a:t>
            </a:r>
            <a:r>
              <a:rPr lang="en-US" sz="1800" dirty="0" smtClean="0"/>
              <a:t>A</a:t>
            </a:r>
            <a:r>
              <a:rPr lang="en-US" sz="1800" dirty="0" smtClean="0"/>
              <a:t>pplication Project Report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points could be used for better results</a:t>
            </a:r>
          </a:p>
          <a:p>
            <a:r>
              <a:rPr lang="en-US" dirty="0" smtClean="0"/>
              <a:t>Discriminate Component Analysis (DCA) could also be performed</a:t>
            </a:r>
          </a:p>
          <a:p>
            <a:r>
              <a:rPr lang="en-US" dirty="0" smtClean="0"/>
              <a:t>More machine learning models could be used to check for better accuracy</a:t>
            </a:r>
          </a:p>
          <a:p>
            <a:r>
              <a:rPr lang="en-US" dirty="0" smtClean="0"/>
              <a:t>Date-Time series Analysis could be performed on the given dataset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5105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5715000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BY-</a:t>
            </a:r>
          </a:p>
          <a:p>
            <a:r>
              <a:rPr lang="en-US" dirty="0" smtClean="0"/>
              <a:t>SAATWIK BISARIA</a:t>
            </a:r>
          </a:p>
          <a:p>
            <a:r>
              <a:rPr lang="en-US" dirty="0" smtClean="0"/>
              <a:t>B.TECH IT</a:t>
            </a:r>
          </a:p>
          <a:p>
            <a:r>
              <a:rPr lang="en-US" dirty="0" smtClean="0"/>
              <a:t>BVCOE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 </a:t>
            </a:r>
            <a:r>
              <a:rPr lang="en-US" dirty="0" smtClean="0"/>
              <a:t>electrical engineering,</a:t>
            </a:r>
            <a:r>
              <a:rPr lang="en-US" dirty="0" smtClean="0"/>
              <a:t> </a:t>
            </a:r>
            <a:r>
              <a:rPr lang="en-US" b="1" dirty="0" smtClean="0"/>
              <a:t>three-phase</a:t>
            </a:r>
            <a:r>
              <a:rPr lang="en-US" dirty="0" smtClean="0"/>
              <a:t> electric power systems have at least three conductors carrying </a:t>
            </a:r>
            <a:r>
              <a:rPr lang="en-US" dirty="0" smtClean="0"/>
              <a:t>AC voltages </a:t>
            </a:r>
            <a:r>
              <a:rPr lang="en-US" dirty="0" smtClean="0"/>
              <a:t>that are offset in time by one-third of the period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 three-phase system may be arranged in delta (∆) or star (Y)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PHASE SYSTEMS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is positive correlation between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voltage </a:t>
            </a:r>
            <a:r>
              <a:rPr lang="en-US" dirty="0" err="1" smtClean="0"/>
              <a:t>yb</a:t>
            </a:r>
            <a:r>
              <a:rPr lang="en-US" dirty="0" smtClean="0"/>
              <a:t> and voltage </a:t>
            </a:r>
            <a:r>
              <a:rPr lang="en-US" dirty="0" err="1" smtClean="0"/>
              <a:t>br</a:t>
            </a:r>
            <a:r>
              <a:rPr lang="en-US" dirty="0" smtClean="0"/>
              <a:t> , voltage </a:t>
            </a:r>
            <a:r>
              <a:rPr lang="en-US" dirty="0" smtClean="0"/>
              <a:t>R , voltage Y, voltage B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voltage </a:t>
            </a:r>
            <a:r>
              <a:rPr lang="en-US" dirty="0" err="1" smtClean="0"/>
              <a:t>br</a:t>
            </a:r>
            <a:r>
              <a:rPr lang="en-US" dirty="0" smtClean="0"/>
              <a:t> and voltage </a:t>
            </a:r>
            <a:r>
              <a:rPr lang="en-US" dirty="0" err="1" smtClean="0"/>
              <a:t>yb</a:t>
            </a:r>
            <a:r>
              <a:rPr lang="en-US" dirty="0" smtClean="0"/>
              <a:t> , voltage </a:t>
            </a:r>
            <a:r>
              <a:rPr lang="en-US" dirty="0" smtClean="0"/>
              <a:t>R , voltage Y, voltage B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voltage </a:t>
            </a:r>
            <a:r>
              <a:rPr lang="en-US" dirty="0" smtClean="0"/>
              <a:t>R and voltage </a:t>
            </a:r>
            <a:r>
              <a:rPr lang="en-US" dirty="0" err="1" smtClean="0"/>
              <a:t>yb</a:t>
            </a:r>
            <a:r>
              <a:rPr lang="en-US" dirty="0" smtClean="0"/>
              <a:t> , voltage </a:t>
            </a:r>
            <a:r>
              <a:rPr lang="en-US" dirty="0" err="1" smtClean="0"/>
              <a:t>br</a:t>
            </a:r>
            <a:r>
              <a:rPr lang="en-US" dirty="0" smtClean="0"/>
              <a:t> , voltage Y, voltage B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voltage </a:t>
            </a:r>
            <a:r>
              <a:rPr lang="en-US" dirty="0" smtClean="0"/>
              <a:t>Y and voltage </a:t>
            </a:r>
            <a:r>
              <a:rPr lang="en-US" dirty="0" err="1" smtClean="0"/>
              <a:t>yb</a:t>
            </a:r>
            <a:r>
              <a:rPr lang="en-US" dirty="0" smtClean="0"/>
              <a:t> , voltage </a:t>
            </a:r>
            <a:r>
              <a:rPr lang="en-US" dirty="0" err="1" smtClean="0"/>
              <a:t>br</a:t>
            </a:r>
            <a:r>
              <a:rPr lang="en-US" dirty="0" smtClean="0"/>
              <a:t> , voltage R, voltage B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voltage </a:t>
            </a:r>
            <a:r>
              <a:rPr lang="en-US" dirty="0" smtClean="0"/>
              <a:t>B and voltage </a:t>
            </a:r>
            <a:r>
              <a:rPr lang="en-US" dirty="0" err="1" smtClean="0"/>
              <a:t>yb</a:t>
            </a:r>
            <a:r>
              <a:rPr lang="en-US" dirty="0" smtClean="0"/>
              <a:t> , voltage </a:t>
            </a:r>
            <a:r>
              <a:rPr lang="en-US" dirty="0" err="1" smtClean="0"/>
              <a:t>br</a:t>
            </a:r>
            <a:r>
              <a:rPr lang="en-US" dirty="0" smtClean="0"/>
              <a:t> , voltage R, voltage </a:t>
            </a:r>
            <a:r>
              <a:rPr lang="en-US" dirty="0" smtClean="0"/>
              <a:t>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 smtClean="0"/>
              <a:t>phase star connection phase Voltage and Line voltage have different values Ratio of line to phase voltage is √3 While in delta connection line and phase voltage is same Generally line voltage is 400V and phase voltage is 230V (which we used for residential purpose)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Power : average power of system by taking average voltage and current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Instantaneous Power: Power at a particular instance</a:t>
            </a:r>
          </a:p>
          <a:p>
            <a:pPr>
              <a:buNone/>
            </a:pPr>
            <a:r>
              <a:rPr lang="en-US" dirty="0" smtClean="0"/>
              <a:t>  the instantaneous power, 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p</a:t>
            </a:r>
            <a:r>
              <a:rPr lang="en-US" dirty="0" smtClean="0"/>
              <a:t> = </a:t>
            </a:r>
            <a:r>
              <a:rPr lang="en-US" dirty="0" smtClean="0"/>
              <a:t>E(1)</a:t>
            </a:r>
            <a:r>
              <a:rPr lang="en-US" dirty="0" smtClean="0"/>
              <a:t>I</a:t>
            </a:r>
            <a:r>
              <a:rPr lang="en-US" dirty="0" smtClean="0"/>
              <a:t>(1</a:t>
            </a:r>
            <a:r>
              <a:rPr lang="en-US" dirty="0" smtClean="0"/>
              <a:t>) + V</a:t>
            </a:r>
            <a:r>
              <a:rPr lang="en-US" dirty="0" smtClean="0"/>
              <a:t>(2)I(2</a:t>
            </a:r>
            <a:r>
              <a:rPr lang="en-US" dirty="0" smtClean="0"/>
              <a:t>) + </a:t>
            </a:r>
            <a:r>
              <a:rPr lang="en-US" dirty="0" smtClean="0"/>
              <a:t>V(3)I(3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COLUMNS INTRODUCED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026" name="AutoShape 2" descr="data:image/png;base64,iVBORw0KGgoAAAANSUhEUgAAAZsAAAEKCAYAAADEovgeAAAABHNCSVQICAgIfAhkiAAAAAlwSFlzAAALEgAACxIB0t1+/AAAADl0RVh0U29mdHdhcmUAbWF0cGxvdGxpYiB2ZXJzaW9uIDMuMC4zLCBodHRwOi8vbWF0cGxvdGxpYi5vcmcvnQurowAAIABJREFUeJzt3XmcFPWd//HXhzkZGO7hHG4BxQMFRDxiNHigcaMxmmg20Riz/mLcNWZz6c9sNptfMCbm2NVEsyYaNfGIMTGaxAtR44UgCIpcMtwgMNzMDMz9+f3RNTPN0AUNUzVND+/n49GPqf52Vff321Ndn/oe9S1zd0REROLUKdMZEBGRjk/BRkREYqdgIyIisVOwERGR2CnYiIhI7BRsREQkdgo2IiISOwUbERGJnYKNiIjELjfTGWhvffr08WHDhmU6GyIiWWXu3Llb3L3kULc/4oLNsGHDmDNnTqazISKSVcxsdVu2VzOaiIjETsFGRERip2AjIiKxU7AREZHYKdiIiEjsFGxERCR2CjYiIhI7BRsRyZh31+7g7VXbMp0NaQdH3EWdInJ4aGx0Lv7lGwCsuv3jGc6NxE01GxHJiPc/3Bn62tptu9leVduOuZG4KdiISEZs2FndvOzue7129f2zueGRd9o7SwdU39CY6SxkLQUbEcmInbvrmpf31DXslb5iSxVvLt/Kwv3UftLxo+eW8LGfvMJf5q1v0/sAPDxrNUfd+iyX3v0GZeWVzF+7gzHfeZbVW6va/N5HAgUbEcmI7btrk5brWLN1N4/PWcu477/QnP7z6ctobPRUm4dKriXd88pyVmyp4qY/zGf9jj1pv8e9ry7nxUWb9kp7eclmAN5Zs4OvPjaPu2Yso6a+kZeWlB9U/o5UCjYiwqotVfz0haUHdUBuqx17Wmo2p9/+Emfe8TLfeuI9APp3K+QLpw3jxcWbmLd2e9rv+cuXy/joHa+wuaKGOa1GubUOHmHqGxq57ZklfOmhxOzwjY3O//5jOa8t28zA7oUALCuvZFl5JQDLN1eydGMF7s5bK7ayY7f6mlLRaDSRI1xjo3Pd7+bwwaZK8nI6ceOUUe3yuTuSmtEAivJzGNKriK+dO5rzj+3P++t38sCbq9hSWUt1XQOn3DaD2z55PB8/YQAASzbuIi+nEyNLugLwyKw13PH8UgBOnvYiAPk5nXjupo9w8S/eYPnmyubPamx03l23g5OG9NwnX6uSmsVmLN5Ery75/PDZJQBcc/pwjh3Yjc/+ZhZrtu0G4PdvreH3b61hZEkXlm+u4t8+dhRfP29MVF9Th6FgI3KE21JVwwebEgfi1gEgSss3V1LaszMFuTnBZ9XSp2s+3Tvn8YNLjufUkb33Wr9bYR4AFdX1fLCpgp176vjRc0uag83U/34NgD9dfyr9uhXyf59csM9n3vXZkxhR0pURfbvuFWzufW0Ftz+7hO98/BjGD+3J+CE9WbBuJ6P6dWXhh7ua17v2wb3vfXXRuAEM6N6ZkuICNlfU8Knxpby8tJwuBTms2JIIUn5wrX5HDAUbkSNc8sFxV3V0wWbJxl10MmN0v2I27NzDlJ/+gysnDWFbVQ0nD+vFjt11DO/ThT9++bSU2xcXJg5PFdV1LN6QCAC7a+v55ctlNCT143zqnpl7bffwl07htmcW8x8XjWXyiEQAG9mnCzNXbG1e553Viaa5H/x9MQCj+3Xlg02VfG7yEDqZpczPV84ayYDunQH4+adP5GuPz+fmC47mJ5efgJlR39DIUbc+S06n1Nsf6WILNmZ2P3ARUO7ux7V67RvAHUCJu28J0m4BrgUagBvd/fkgfQLwANAZeAb4qru7mRUADwETgK3AZ9x9VVzlEemo9go2e9IPNruq6zCgOKiB7KquY+nGCk4e1guAK+99i+2767h8Qil/nLsOgEdnrwHg+YWb6GRwyYmDQt+/axBsKqvrWb010WS1pbK2uakslbnfOYfeXQv4+40f2Su9X/dCNlfU4O6s2FLF1lbX8DTV7Gav3EYnM8YP6cE7a3ZQXJBLRU09ANeeMbx5/TNG9eHtW8/Z6z1ycxJd4KrYpBbnAIEHgKmtE81sMHAusCYpbSxwBXBssM3dZpYTvHwPcB0wKng0vee1wHZ3Pwr4OfCjWEohcgTZeYBgU1lTz5tlWwC46M7XOf57L1Bbn7j25F8fmcflv5rJxB+8yCfvfoPtQZNcU6BprdHh5OG9Qj8rL6cThXmdqKipZ9323fu8/si/nNJc+wH4xnmj6d21IOV79e6ST32js2tPPVN++g/mrk496OCDTZUs2VjB+cf257Vvnc2Mr3+0+bUeRfmhed2L2tFSiq1m4+6vmtmwFC/9HPgW8FRS2sXAY+5eA6w0szJgkpmtArq5+0wAM3sIuAR4Ntjme8H2TwC/MDPz1leHich+edK5+K7q+n1eX7JxF68v20J5RQ0rt1QxfdEm/vHNs5o7yM/40UvcOGUUr36QGBq8pbKGLZU1+7zPLRcczacnDubtVdv4+h/fpaK6njNHl+w3b8WFedz76op90m+cMorTRvbhzZs/xrrte3CHsQO7hb5Pry6JQLF4Y0t/zIShPbn148dw6d1vAnDv5ydw3e/mAvCpCaX0aRW40mkeM1PNJky79tmY2SeA9e7+ru3dLjoIeCvp+bogrS5Ybp3etM1aAHevN7OdQG9gSzy5F+mY9teMNn/tDi4J5i9L9uCbq5uXyytq+M5f3qdftwK2VtZSn9SfcsdlJ7Ctqpbzj+3P0N5FmBnnHdufv/TtSn5OJwb16LzfvFUnXew59dj+dC3M5dLxgzhtZB8gEYyOGZB3wDI21XiuuLflMHPVqUMZP6Qnr3/7bCqq6xnepwuFeZ244uQhewWaU0f0TvviUvXWhGu3YGNmRcCtwHmpXk6R5vtJ3982qT77OhJNcQwZMuSAeRU5kjT9aLrk57B+xx7+398WsWpLFR87pi/J11P2LMprbhq7/42VAPzqc+N5Z80OzhxVwklDerBg/U5++XIZ3zx/DN//6yKmHNOvuVaRrGm48oFUJNW06hoa+cnl4w6pjL1T5GFwryIASnsWNafN+4/zKMzbu3fhkX855aA+S20rqbVnzWYkMBxoqtWUAu+Y2SQSNZbBSeuWAh8G6aUp0knaZp2Z5QLdgZRzlbv7vcC9ABMnTtSuIJKkqeW5T3EBVVt3c9/riUCyamsVk5L6VH582TgefHMVu6rreG/dTvp1K+CsMX2ZetyA5nUmj+jdPALsietTjzI7FOeN7dema1d6tgo2V04azAmDuu+zXuf8nH3SLGR0WipmtlezpLRot2Dj7guAvk3Pg/6Yie6+xcyeBh4xs58BA0kMBJjt7g1mVmFmk4FZwFXAXcFbPA1cDcwELgNeUn+NyKG7+MRB3DljGQCnDO/F26u2NQ8xvumcUZw7th/nju1HeUU1j81ey/VnjSQvJ95JSF742pnU1jdyXIrAcDD6FRcwbnAP3l27A4AfXnpCFNnbh5rRwsU59PlR4Cygj5mtA/7T3e9Lta67LzSzx4FFQD1wg7s3NdZeT8vQ52eDB8B9wO+CwQTbSIxmE5GD1HSKVtqzM8/c+BEG9ejMwg07+eyvZ7Fq625uOHskN50zunn9vsWF7TbLwOh+xZG8T25OJ/7yldP43H2zuHzC4ANv0AY65U0tztFoVx7g9WGtnk8DpqVYbw5wXIr0auDytuVSRJoYLSO6Th3Rm3Gl3Xl33U5OGrzvlC7ZyMx4+EuTY/4MjUYLoxkERI5wTWfiyX0TZsbjXz6VWSu28ZFRfTKUs+xjmGo2IRRsRATYt7+hIDfngNfBSCvqtAmlWwyIHOE0eipa+j5TU7AROcK1NKNlNh8dgYE6bUIo2Igc4ZqvklawaTN9h+EUbESOcE2Xp5k6HCKhik1qCjYiIhFJjEZTuElFwUbkCKdmtOiY6aLOMAo2Ikc4HRylPSjYiBzxgj4bVW3azFCfTRgFGxGRiJhpBoEwCjYiR7jm62wym40OQd9hOAUbkSOcBghESzMIpKZgI3KEa6nZKNq0mUajhVKwETnCefMAgQxnpAPQVxhOwUZERGKnYCNyhNMAgegkRqOpHS0VBRuRI5xmfY6O7tQZTsFG5AjXMnpK0aat9A2GU7AREYmQWtFSU7AROcKpGS06ZqbrbEIo2GRAXUMjf3h7DfUNjZnOikgzxZq2M1SzCaNgkwGPzFrDt/+0gEdmr8l0VkSSajYKNxIfBZsM2FxRA8DiDRUZzolI0kWdGc5HR6DRaOEUbGKyq7qOpRsr9hpz/0bZFtbv2MOqrVUAlJUr2Ih0LJr1OUxupjOQTRobnS1VNfQtLjzgup+/bzbvrt3BA9ecTN/iQp6av57/fXXFXuvs3FOX1ueu2FzJkF5F5Obo3ECipwEC0dF3GE5Hr4PwyOw1TJo2g3lrtoeuM2vFVsZ851neXbsDgKfmf8iFd762T6ABqKiuP+Bnrtm6m4/99B9864n3Dj3jIvuhWZ+jpqpNKgo2aVqxuZKfTf8AgPteX9mcXl5Rzfvrd9LYmNjB7nh+KQ2NzmcmDqZ75zyenLe+ed27/3k8n5s8BIAx/YoPGGzW79jDmXe8DMCf561nzdbdkZZJBGhu6tWsz22n0Wjh1IyWphcXb2JbVS0A763bydX3z6aypp6lGyuorKmnd5d8zju2P/PW7uD6j47kG+eP4ZgBxfzm9ZUcM6AbXz9vNEf378bZY/oyfkhPVm2p4s6XymhodHI67f0jn75oE10Kcpi5fCsA+TmdqG1o5Mw7Xua9751Ht8K8di+/iByYaofhFGzS9KnxpVx0wkCenLeeO55fyppte9cytlbV8mgwlHnc4B4AfOH04Xzh9OF7rdc5P4dLx5fym9dWBNvVkGNG764F/O29D5m7eju/fWMVAMN6F3HGUX24+rRh/MtDcwCYu3o7Z4/pG2dR5QjTfCKuA2UkVLNJLbZmNDO738zKzez9pLQ7zGyJmb1nZk+aWY+k124xszIzW2pm5yelTzCzBcFrd1pwMYCZFZjZH4L0WWY2LK6yAPTuWsDAHp352NF7H+jHD+nBrRcew0NfnMQXThtGfm4nThrSI+RdWhQXJuL81/4wnwk/eJGvPDyXf31kXnOgAVi1dTfnHNOXAd1bBiTMWx3eXyRyKDTrc3QMzSAQJs6azQPAL4CHktKmA7e4e72Z/Qi4Bfi2mY0FrgCOBQYCL5rZaHdvAO4BrgPeAp4BpgLPAtcC2939KDO7AvgR8JkYywPAMQO6sfj7U3n2/Q28vWo7X50yiv5BMDhzdAlfP280xWk0czWt80ZZoqnsmQUb93r93s9PYNGGXXxqQil1DS07b0XNgQcViBycppunKdy0lelOnaFiq9m4+6vAtlZpL7h709HyLaA0WL4YeMzda9x9JVAGTDKzAUA3d5/piV7Mh4BLkrZ5MFh+Aphi7fRraWoK++GlxzcHmibpBBqArgUtcf7bU49mwffO46Wvf7Q57dyx/bjpnETg6lmUx5WTBgPakSV6qtlER99huEz22XwR+EOwPIhE8GmyLkirC5ZbpzdtsxYgqCntBHoDW1p/kJldR6J2xJAhQ6IrQRt0DZrRBnYv5JrTh1GYl0NxYR5f/uhIRvfrutdZppnxw0tP4O/vbchUdkUkTTofTC0jwcbMbgXqgYebklKs5vtJ3982+ya63wvcCzBx4sTDYl84aXAPHv7SKUwe0Xuv0Wg3X3B0BnMlRyJdZxOdxJ06M52Lw1O7Bxszuxq4CJjiLXO5rAMGJ61WCnwYpJemSE/eZp2Z5QLdadVsdzgzM04/qs9Bb6NbzkrUWprRFG0kPu16UaeZTQW+DXzC3ZPHDj8NXBGMMBsOjAJmu/sGoMLMJgf9MVcBTyVtc3WwfBnwknfwI7Em+ZM4NF/UqVgTCY1GSy22mo2ZPQqcBfQxs3XAf5IYfVYATA/6JN5y9y+7+0IzexxYRKJ57YZgJBrA9SRGtnUmMQrt2SD9PuB3ZlZGokZzRVxlOVzo6mSRw5sZOiMMEVuwcfcrUyTft5/1pwHTUqTPAY5LkV4NXN6WPGYb3QVQ4rC/TlA5OGp9CKe50bKIajYSB1e0iYz6vcIp2GQRnTVJHFpunqYDZRQ6eNfxIVOwySoaVikx0D4VGZ0QhlOwySKJMRXalSUeGo3WdvoKwynYZBH12Ugc1GUTLf1GU1OwySKa5E/i0HJbaIWbtkqMGJVUFGyyiKYvlzg0DxBQrGmzROuDfqOpKNhkEdVsRA5zCtihFGyyiC5OljjoFgPR0m80NQWbLKIZZSUOmvU5OhowGk7BRuQI55pCIDIaZBFuv8HGzHLM7MX2yowcmAYISNS0R0VLv9HU9htsgpmXd5tZ93bKj+yHZpSVOOmkvO10LVy4dGZ9rgYWmNl0oKop0d1vjC1XkpKmwpBYaIBAZDRiNFw6webvwUMyzNCdOiV6LdfZKNy0lSYzDXfAYOPuD5pZZ2CIuy9thzxJCNVsJA4a+hwt9dmkdsDRaGb2T8B84Lng+Ylm9nTcGZN9qT1Y5PCmZrRw6Qx9/h4wCdgB4O7zgeEx5klCaN4liUPL3GiZzYd0bOkEm3p339kqTce8DNC8SxKHlqtsFG2ioF9oaukMEHjfzD4L5JjZKOBG4M14syUpqc9GYtB0AqOaTdtplo9w6dRs/g04FqgBHgV2AjfFmSlJTVNhSBy0S0UnEa/1jaaSTs2mv7vfCtwad2Zk/xJ9NtqRRQ5Xqh2GSyfYPGBmg4C3gVeB19x9QbzZklQ0Gk3ioAEC0dJvNLV0rrM508zygZOBs4C/m1lXd+8Vd+ZkbxpWKfEI+mw0QKDNdC1cuAMGGzM7A/hI8OgB/A14LeZ8SQq6U6fEQTWb6Chgh0unGe0fwBzgh8Az7l4bb5ZERLKXLk9ILZ1g0xs4HTgTuNHMGoGZ7v4fseZM9qFmNImDbp4WHTWjhUunz2aHma0ABgOlwGlAXtwZk9S0I0vUWuZGU7RpKw3iCZdOn81yYCnwOvAr4Bo1pWWGLhiTOLTM+pzhjHQE+hJDpXNR5yh3v9Ddb3P319INNGZ2v5mVm9n7SWm9zGy6mS0L/vZMeu0WMyszs6Vmdn5S+gQzWxC8dqcF86CbWYGZ/SFIn2Vmw9IudZbSBWMSB53AREtfZ2rpBJuBZvZkEDg2mdmfzKw0je0eAKa2SrsZmOHuo4AZwXPMbCxwBYmZCqYCd5tZTrDNPcB1wKjg0fSe1wLb3f0o4OfAj9LIU1ZTn43ESefkbaf5C8OlE2x+CzwNDAQGAX8N0vbL3V8FtrVKvhh4MFh+ELgkKf0xd69x95VAGTDJzAYA3dx9pif+gw+12qbpvZ4ApjTVejoqdT5KHDRAIDr6DsOlE2xK3P237l4fPB4ASg7x8/q5+waA4G/fIH0QsDZpvXVB2qBguXX6Xtu4ez2JOdt6H2K+soLu1ClxaNmndKSU+KQTbLaY2efMLCd4fA7YGnE+Uu3lvp/0/W2z75ubXWdmc8xszubNmw8xi5mnmo3I4U2j0cKlE2y+CHwa2Bg8LgvSDsWmoGmM4G95kL6OxNDqJqXAh0F6aYr0vbYxs1ygO/s22wHg7ve6+0R3n1hScqiVsszTjixxUhNQ22my3HAHDDbuvsbdP+HuJcHjEndffYif9zRwdbB8NfBUUvoVwQiz4SQGAswOmtoqzGxy0B9zVattmt7rMuAl7+htTLpTp8Sg5TobaSt9h+EOGGzMbISZ/dXMNgcj0p4ysxFpbPcoMBMYY2brzOxa4HbgXDNbBpwbPMfdFwKPA4uA54Ab3L0heKvrgd+QGDSwHHg2SL8P6G1mZcC/E4xs68g00kXi0HKdjQ6VUdBPNLV0pqt5BPgl8Mng+RUkbqJ2yv42cvcrQ16aErL+NGBaivQ5wHEp0quBy/eXh45GxwKJg2o20dHlCeHS6bMxd/9d0mi036N+6oxQn43I4U1T/oRLp2bzspndDDxGIsh8hsQ9bXoBuHvKTnmJnjofJQ66xUC09BtNLZ1g85ng7/9plf5FEsHngP03Eg3VbCQOLdcSKNq0mZrRQqUz6/Pw9siIiGRG06AT1WzazlAfQ5h0+mzkMKHOR4mDdqnoKGCHU7DJIrottEgW0E80JQWbbKKajcRBAwQioxPCcOlc1GnB3GjfDZ4PMbNJ8WdNWlN7sMRBF3VGR19huHRqNncDpwJNF2lWkLjIU9qZKdpIDHRRZ7TU+pBaOkOfT3H38WY2D8Ddt5tZfsz5khQSVfTGTGdDREJoZvZw6dRs6oK7ZjqAmZWAjniZoNFoEgfdPC06uudUuHSCzZ3Ak0BfM5sGvA7cFmuuJCWdNUkcWprRFG3aSgE7XDoXdT5sZnNJTKBpwCXuvjj2nMk+dNYkcWgZIJDhjHQQ+oWmls5otJHASnf/JfA+iVsE9Ig9Z7IP1WwkDjp/iZa+z9TSaUb7E9BgZkeRuK/McBK3HZAM0I4scVHFpu00fDxcOsGm0d3rgUuB/3H3rwED4s2WpGK6U6fEoHmf0nEyEvqNppbuaLQrSdyS+W9BWl58WZIwBqraSPSaJuJUtGkz/UbDpRNsriFxUec0d19pZsOB38ebLUlFfTYSBw19jo5+o+HSGY22CLgx6flK4PY4MyUiIh3LAYONmY0CfgiMBQqb0t1dN01rZ7p5msRB09VER7/RcOk0o/0WuAeoB84GHgJ+F2emJDXdFlri0HLzNIWbttJvNFw6waazu88AzN1Xu/v3gI/Fmy1JRWdNEoeW20JLW+k7DJfORJzVZtYJWGZm/wqsB/rGmy1JRXOjSRy0T0VL32dq6dRsbgKKSAwSmAB8Hrg6zkxJGF1nI/FRK1rb6YQwXDqj0d4OFitJDIOWDEnsyNqTJVotzWiKNm2nE8Iw6YxGGw18ExiavL67q9+mnelQIHFwDUeTdpBOn80fgV8BvwYa4s2O7I+q6CKHN7U+hEsn2NS7+z2x50QOKHGnTu3IEg/12bSdvsJwocHGzHoFi381s6+QuIFaTdPr7r4t5rxJK6rZSBzUihYdBexw+6vZzCXRd9j09X0z6TUHNINAO9O8SxKHlpun6UgZBZ0QphY69Nndh7v7iOBv60ebAo2Zfc3MFprZ+2b2qJkVmlkvM5tuZsuCvz2T1r/FzMrMbKmZnZ+UPsHMFgSv3Wkd/NeiO3VKHFSziY6ausOlc6fOQjP7dzP7s5n9ycxuMrPCA223n/cbROKanYnufhyQA1wB3AzMcPdRwIzgOWY2Nnj9WGAqcLeZ5QRvdw9wHTAqeEw91HxlBdVsJAbap6Kjpu5w6VzU+RCJA/1dwC9ITMjZ1rnRcoHOZpZL4oLRD4GLgQeD1x8ELgmWLwYec/eaYMbpMmCSmQ0Aurn7TE+c7j+UtE2HlLhXRqZzIR1Vx24XkExLZzTaGHcfl/T8ZTN791A/0N3Xm9lPgDXAHuAFd3/BzPq5+4ZgnQ1m1jQlziDgraS3WBek1QXLrdP3YWbXkagBMWTIkEPNukiH1NKMpmjTVupXDZdOzWaemU1uemJmpwBvHOoHBn0xFwPDgYFAFzP73P42SZHm+0nfN9H9Xnef6O4TS0pKDjbLhw3dFlri0DJAIMMZ6QDUrxounZrNKcBVZrYmeD4EWGxmCwB39xMO8jPPAVa6+2YAM/szcBqwycwGBLWaAUB5sP46YHDS9qUkmt3WBcut0zusxKzP2pElWtqlIqSAHSqdYBN1p/saYLKZFZFoRpsCzAGqSEzweXvw96lg/aeBR8zsZyRqQqOA2e7eYGYVQa1rFnAViX6lDktVdJHDn36jqaUzEefqKD/Q3WeZ2RPAOyRuyDYPuBfoCjxuZteSCEiXB+svNLPHgUXB+je4e9O0OdcDDwCdgWeDR4el+9lInNSM1nYaxBMunZpN5Nz9P4H/bJVcQ6KWk2r9acC0FOlzgOMiz+BhSncBlDg036lTbUBtpn7VcOkMEJDDhGo2Eofm0WiKNRIjBZtsogvGJAbapaKjQTzhFGyyiJo5JE7au9pOg3jCKdhkEd0rQ+LQ0oymcNNW+gbDKdhkEUNnTRK95os6M5yPjkLng6kp2GQRTfIncdA+FR2NGA2nYJNFNH25xEmtaG2nEaPhFGyyiGo2EoemXUp9NhInBZssopEuEgudwURHJ4ShFGxEjnCOmtCiossTwinYZBXTWZNETvtUdBS0wynYZBHTLH8SEx0jo6Nr4VJTsMkiGukicXBcgwMiomvhwinYZBENEJA4uKtmExWNGA2nYJNFdMtZiYP2KGkPCjZZRDUbiYta0aKhC6/DKdhkEfXZSBwSzWiKNlFQM1o4BZssYqZmNImeo06bqKiGGE7BJsso1EjktFNFSl9nago2WcQ0rlJi4KhiEx1deB1GwSaLJDofRaKn5p9o6MLrcAo2WUR36pQ4uLsGCEjsFGyyiFrRJA7uqtlERSNGwynYZBENq5Q4aJeKjq6FC6dgk0U0f5XERXtWNNQcGU7BJsvo6mSJWqIZTQfJqKhfNTUFmyyi9mCJg+M6H4+ImtHCKdhkE+3IEgOdwERHJ4ThFGyyiCnaSFxUtZGYZSTYmFkPM3vCzJaY2WIzO9XMepnZdDNbFvztmbT+LWZWZmZLzez8pPQJZrYgeO1O6+ANz4kquqKNRK9D/3DakeYvDJepms3/AM+5+9HAOGAxcDMww91HATOC55jZWOAK4FhgKnC3meUE73MPcB0wKnhMbc9CtDdV0SUO7rpTZ5T0E02t3YONmXUDzgTuA3D3WnffAVwMPBis9iBwSbB8MfCYu9e4+0qgDJhkZgOAbu4+0xOnEg8lbdMhqfNR4uDoos6o6HsMl4mazQhgM/BbM5tnZr8xsy5AP3ffABD87RusPwhYm7T9uiBtULDcOr3D0p06JQ7apSKm7zOlTASbXGA8cI+7nwRUETSZhUh1rhA2UW3Kf7OZXWdmc8xszubNmw82v4cN1WwkLjohj4Ymyw2XiWCzDljn7rOC50+QCD6bgqYxgr/lSesPTtq+FPgwSC9Nkb4Pd7/X3Se6+8SSkpLICtLe1GcjcXDUZxMVTZYbrt2DjbtvBNaa2ZggaQqwCHgauDpIuxp4Klh+GrjCzArMbDicSDQZAAASxklEQVSJgQCzg6a2CjObHIxCuyppm45JBwSJgetGndIOcjP0uf8GPGxm+cAK4BoSge9xM7sWWANcDuDuC83scRIBqR64wd0bgve5HngA6Aw8Gzw6rKYDgkYPSZR0Hh4dzcweLiPBxt3nAxNTvDQlZP1pwLQU6XOA46LN3eGrKb5oSniJkvan6Ghm9nCaQSCLNM0oq31ZoqdoEwW1OIRTsMki2o8lHq59K0Ka5SM1BZsspNEuEiXtTtHRiNFwCjZZpHmAQEZzIR2NRqNFSNfChVKwySLJAwREoqRmNImbgk0Waep8VJuwRClx8zRFmyjoNiDhFGyykGo2EiUNfY6ObgMSTsEmi+iAIHHQoTE6+omGU7DJIs3X2ejoIBHTQTI6+n2mpmCTRZoHCOhcVCKUaEZTuImCZmYPl6m50eQQtMyNltFsSAfxyKw1PDRzFdt315LbSeedUdA9p8Ip2GSRlpqNSNt9/28Lqa5rZGjvIi44bkCmsyMdnIJNFmnps1G4kbbrW1xIz6I8/nLD6WpGi4ia0cKp7pxFVLORKO2qruOE0h4KNBHSdDXhFGyykHZmaavGRmfXnjq6d87LdFY6FgXuUAo2WcRUtZGIVNbW0+go2Ei7UbDJIjpnkqjs2lMHKNhELfluurI3DRDIQrrORtL1/vqdLPpwF0N6FzFhaE/ycjqxp7aBNVt3A9Ctsw4BUdLddMNpT8siHXXW57qGRnbXNux1ll1eUU1+Tid6FOW3a17KK6q577WVjB/akylH9yU3J7sq/zX1DWytrOWJuevo3jmPp+av5501OwAY0quImvoGNu2qaV6/m2o20k4UbLJIuvezqalvIMfskA6UjY1Op062z3Iq1XUNNLpTlJ/b/Py59zdSXlFN/+6dqayup1vnXM4e05cuBeG72g+fWcL9b6zkfz8/gSUbKnhpaTnvrt3BycN68st/Hk91bSNDehcddFkOlrvzz7+exbLySgBG9OnC508dyjnH9GNwr5bPX7apgkdnr+Xzpw7lmQUb+NwpQ+leFO1Bu7yimj21Dfxu5mpG9evKoB5FnDGqzz7r7alt4Ad/X0RhXg6LN+zizeVb91ln4tCe7Kqu44NNlc1pOZ2MXl3yOaqka6T5PtLp1u3hFGyySPMtBoKqzfRFm5ixeBNXTBrCz6d/wLDeRYzqV8z/vrqcXXvqGdOvmK1VNXz8hIEM7F7I4g27OGtMX15dtplXP9jMyJKujBvcg7dWbGXnnjp27alj465qLjphIOu372Hmiq1MObov54ztx9KNFVx4/AD++u6HDOvThdr6Rn792goAvnn+GPp3K+Sul5Y1n0W3NqRXEcWFudx0zmjOHduvOb2x0XngzZUA/J/fzQVgXGl3AN5etZ1J02YAcNsnj+cjo/rsddBPtnNPHWXllUwY2vOQv9/VW3ezrLySa04fxqIPd/Heup38118XccfzS/nCacPIz+3EgnU7mbGkHID730jk+1f/WM6pI3qzqaKGsk0VjOlfzDWnD+eC4/rjQEOjU5iXE/q57k59o1NRXc/n75vFuu172Bn0qSRbdfvHm5e3V9Vy/xsrueulsua0/NyWk4tThvdi3fY9rN+xh0+fPJhPnjSIVVuq2FPXwOCeRc01mpz9nEzIwWtpfXDUy7o3O9I6siZOnOhz5szJdDYOyUMzV/HdpxZy1alDKcrP5ZFZq9lVXd/m9x1R0oWSrgW8vWobjQexOxwzoBtrt+2msiaRhx5Fedx64TGM7NuVWSu2MXFYTzbtqubWJ9/nuEHdeKNsK58aX8pPPz2u+T2Wbqzg/P9+lYtPHEijw7fOH8PgXkWs3lrFNQ+8TZ+uBSzdWNF88B03uAfnje1HQXBgHdKriLdWbGs+8P/PFSdSUlzA6H7FzFi8ifzcThTl5zJ39XY+OrqE2vpG5q/dQUV1PZdNKOWlJZvoXpRPt8JcFqzbyW9eX8mL/34mR/Utpr6hkb/M/5CHZ63mvXU7aQi+nNxORnFhLtt37xsQLjlxIM8t3Eh1XSNj+hVT39jI8s1VnDqiN9ecPoy5q7czeWRvzh7Tl3fWbOe1D7bw/MKNLNm4i05m1Dc6k0f0onfXAnI7GR8dXcIjs9YwZ/V25n/3XApyc/jGH9/l7ws2AIlgceHxA7jrypP2ycv2qlp+9epyvnLWURoI0E7unLGMn03/gLJpF2RdE+yBmNlcd594yNsr2GSPZxds4PqH3wGgk8FRfbvyvX86lrdWbuPo/sWcNaaEZZsqqW90ThrcA4BGd8o2V7JxZzUf7qjmwTdXcdbRJXz5zJEs31zJruo6zh7TFzNjW1Ut3QpzWbW1irXb91CQ24nqugZq6hppcOflJZu5dPwgKqrrGNC9M+MG96CuoZF7XllOac/OXHTCwL3Orpu4O2bGFffO5K0V2yguzOVfzz6Kq08bxi1/XsCT89Y3H+BTWb21iteWbeHHzy2JJLjuz/ghPfjT9aftc6FjZU09rywtZ1xpDzrn59CrKL+5ibG+oZFHZ6/hjFElDO/ThfJd1by4uJz/++SC0M+ZPKIX76zZQW19Y3PasN5F3Hbp8Zw2cu/mshcWbuS6383lx5edwFPz1/NGWaKpbOLQnvz2mpMpLlQgOVzcNWMZP53+AcumXUBemsFmW1UtNfUNFBfm8WbZFk4d2Tv0f1pRXceqLbs5Pqj9tycFm4OUzcEGYNOuamrrG+mcn0OfrgWZzs5B+fx9s3ht2ZaUry2/7cIDNunU1jfywaYKuhTk0rtrPg0NzmNvr2XNtt1cNqGUsQO6cdMf5lFWXsnKLVWM7lfM5ooa8nM7MapfMeeO7cee2npOHtaLRof/mbGMHp3zuOrUoZRX1FBRXcdHR/elf/fCSMr78pJydtc28PETBlBd18B9r6/kkVlr6NUlnwXrd3LOMX356pTRHDeoGzt219Gtc17K76Cp9geJZpo7LhvH5BG9KO0Zfz+WHJxfvLSMn7zwAR/84IK9Try2VtbQq0s+ZkZDo7N9dy03/+k9Xi/bQnVd4z7vU5Sfw9Rj+1NUkENtfSMzFpeztaq2+fXbPnk8nz1lCJA4mVuwfieFeTkcVdI1ZT/rntoGOueHN+WmQ8HmIGV7sMlm0/6+iF+/tpL7rp5IWXklj85ew4c7qvnORcdw1anDIv2siuq6w/aM393ZvruOXl3SG2lXW9/ItQ++TZf8XL54xnAmDe8Vcw7lUP3y5TLueH4pXzlrJAW5OSzasJP+3Qp56K3VfGp8KRce35+fT1/GgvU7ASguyGXyyN5srayhorq+eXBKk05Gc/Nq57wcJgztyetliRO2Ib2KKCkuYHNFDWu2JYayjyvtTrfOeWzfXcvxg7pz6fhS5q3Zzo+fW0r/7oV8e+rR/NO4gYdUNgWbg6RgkznVdQ2s3FLFMQO6ZTorIrF4av56vvrY/P2uU1yYS0V1PZ8YN5Cff+bEvWqzyzdX8tLicj4zaTCrt+ymf/dC+nTNp9ETv58uBbnUNzTy1T/Mp3xXNfm5nehWmMexA7thZvz+rdVs2FnN0N5FbNpV3Vxr6lmUx+QRvfnsKUP4yKiSQyqbgs1BUrARkbi4O3e/spzxQ3pS39hI7y4F9OmaT0lxAYs3VLC1qoaThvSkS35ObBOg7q6tp3NeDrv21PNa2WaG9urCcYO6tfnzFGwOkoKNiMjBa2uw6Vhj80RE5LCkYCMiIrHLWLAxsxwzm2dmfwue9zKz6Wa2LPjbM2ndW8yszMyWmtn5SekTzGxB8NqdprtAiYgcljJZs/kqsDjp+c3ADHcfBcwInmNmY4ErgGOBqcDdZtY0YPwe4DpgVPCY2j5ZFxGRg5GRYGNmpcDHgd8kJV8MPBgsPwhckpT+mLvXuPtKoAyYZGYDgG7uPtMToxweStpGREQOI5mq2fw38C0g+dLZfu6+ASD42zdIHwSsTVpvXZA2KFhunS4iIoeZdg82ZnYRUO7uc9PdJEVa2JSqKcdxm9l1ZjbHzOZs3rw5zY8VEZGoZKJmczrwCTNbBTwGfMzMfg9sCprGCP6WB+uvAwYnbV8KfBikl6ZI34e73+vuE919YknJoV09KyIihy6jF3Wa2VnAN9z9IjO7A9jq7reb2c1AL3f/lpkdCzwCTAIGkhg8MMrdG8zsbeDfgFnAM8Bd7v7MAT5zM7D6ELPcB0g9k2R264jlUpmyR0csV0cs0xh3Tz01exoOp5un3Q48bmbXAmuAywHcfaGZPQ4sAuqBG9y9IdjmeuABoDPwbPDYL3c/5KqNmc1pyxW0h6uOWC6VKXt0xHJ11DK1ZfuMBht3fwV4JVjeCkwJWW8aMC1F+hzguPhyKCIiUdAMAiIiEjsFm4Nzb6YzEJOOWC6VKXt0xHKpTK0ccbM+i4hI+1PNRkREYqdgkyYzmxpMBFoWDM3OCmZ2v5mVm9n7SWkHPenp4cTMBpvZy2a22MwWmtlXg/SsLZeZFZrZbDN7NyjTfwXpWVumJlFMunu4MbNVwSTA85tGaWV7ucysh5k9YWZLgt/WqZGWyd31OMADyAGWAyOAfOBdYGym85Vm3s8ExgPvJ6X9GLg5WL4Z+FGwPDYoWwEwPChzTqbLkKJMA4DxwXIx8EGQ96wtF4kZMboGy3kkrh2bnM1lSirbv5O4Vu5vHWH/C/K6CujTKi2ry0ViTsovBcv5QI8oy6SaTXomAWXuvsLda0nMfHBxhvOUFnd/FdjWKvmgJj1tl4weBHff4O7vBMsVJGYPH0QWl8sTKoOnecHDyeIyQTST7rZXXiOQteUys24kTkzvA3D3WnffQYRlUrBJT9hkoNnqYCc9PWyZ2TDgJBI1gawuV9DcNJ/EVE3T3T3ry0Q0k+4ejhx4wczmmtl1QVo2l2sEsBn4bdDk+Rsz60KEZVKwSU/ak35muawqp5l1Bf4E3OTuu/a3aoq0w65c7t7g7ieSmOdvkpnt74Llw75MEU66ezg63d3HAxcAN5jZmftZNxvKlUuiuf0edz8JqCK4p1iIgy6Tgk16wiYDzVYHO+npYcfM8kgEmofd/c9BctaXCyBovniFxM0As7lMUU26e9hx9w+Dv+XAkySakLK5XOuAdUFtGuAJEsEnsjIp2KTnbWCUmQ03s3wSdw59OsN5aoungauD5auBp5LSrzCzAjMbTuLup7MzkL/9MjMj0ba82N1/lvRS1pbLzErMrEew3Bk4B1hCFpfJ3W9x91J3H0biN/OSu3+OLC4TgJl1MbPipmXgPOB9srhc7r4RWGtmY4KkKSTmo4yuTJkeAZEtD+BCEqOelgO3Zjo/B5HvR4ENQB2Js5Frgd4kZs9eFvztlbT+rUEZlwIXZDr/IWU6g0SV/T1gfvC4MJvLBZwAzAvK9D7w3SA9a8vUqnxn0TIaLavLRKJ/493gsbDpeNABynUiMCfYB/8C9IyyTJpBQEREYqdmNBERiZ2CjYiIxE7BRkREYqdgIyIisVOwERGR2CnYiLSRmX3ZzK46wDrfM7NvtGOezmqaZVnkcJCb6QyIZDMzy3X3X2U6H1Ezsxx3b8h0PqTjUM1GjnjBFeF/D+4l876ZfSZIn2Bm/wgmW3w+adqOV8zsNjP7B/DV5FqLmf2Lmb0dvNefzKzoAJ/9gJndaWZvmtkKM7ssSN+rZmJmvzCzLwTLq4LPn2lmc8xsfJC/5Wb25aS372ZmT5rZIjP7lZl1CrY/L9j2HTP7YzDHXNP7ftfMXgcuj+r7FQEFGxFIzEH2obuPc/fjgOeCudfuAi5z9wnA/cC0pG16uPtH3f2nrd7rz+5+sruPI3Hrg2vT+PwBJGZFuAi4Pc08r3X3U4HXgAeAy0jc/+b7SetMAr4OHA+MBC41sz7Ad4BzPDGR5BwS95tpUu3uZ7j7Y2nmQyQtakYTgQXAT8zsRySmVHktmHH5OGB6Yio2ckhM+9PkDyHvdZyZ/YDEjae6As+n8fl/cfdGYJGZ9Uszz01z8y0gcdO1CqDCzKqb5lgDZrv7CgAze5REQKsmceOrN4Jy5QMz0yiXSJso2MgRz90/MLMJJOZX+6GZvUBiJt+FQe0hlaqQ9AeAS9z93aDZ66w0slCTtNw0dXs9e7c8FIZs09hq+0Zaftet56Ly4P2nu/uVIXkJK5dIm6gZTY54ZjYQ2O3uvwd+QmJq9aVAiZmdGqyTZ2bHpvF2xcCGoBnun9uQrdXA2GBW3e4kZuE9WJOCmco7AZ8BXgfeAk43s6MAzKzIzEa3IZ8iaVHNRiTRp3GHmTWSmB37enevDTrr7wwO9rkk7jq58ADv9R8k7hq6mkQTV/GhZMjd15rZ4yRm4F1GYkbogzWTRB/Q8cCrwJPu3hjUuB41s4Jgve+QmNFcJDaa9VlERGKnZjQREYmdgo2IiMROwUZERGKnYCMiIrFTsBERkdgp2IiISOwUbEREJHYKNiIiErv/D8Jk1gpgInfm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ZsAAAEKCAYAAADEovgeAAAABHNCSVQICAgIfAhkiAAAAAlwSFlzAAALEgAACxIB0t1+/AAAADl0RVh0U29mdHdhcmUAbWF0cGxvdGxpYiB2ZXJzaW9uIDMuMC4zLCBodHRwOi8vbWF0cGxvdGxpYi5vcmcvnQurowAAIABJREFUeJzt3XmcFPWd//HXhzkZGO7hHG4BxQMFRDxiNHigcaMxmmg20Riz/mLcNWZz6c9sNptfMCbm2NVEsyYaNfGIMTGaxAtR44UgCIpcMtwgMNzMDMz9+f3RNTPN0AUNUzVND+/n49GPqf52Vff321Ndn/oe9S1zd0REROLUKdMZEBGRjk/BRkREYqdgIyIisVOwERGR2CnYiIhI7BRsREQkdgo2IiISOwUbERGJnYKNiIjELjfTGWhvffr08WHDhmU6GyIiWWXu3Llb3L3kULc/4oLNsGHDmDNnTqazISKSVcxsdVu2VzOaiIjETsFGRERip2AjIiKxU7AREZHYKdiIiEjsFGxERCR2CjYiIhI7BRsRyZh31+7g7VXbMp0NaQdH3EWdInJ4aGx0Lv7lGwCsuv3jGc6NxE01GxHJiPc/3Bn62tptu9leVduOuZG4KdiISEZs2FndvOzue7129f2zueGRd9o7SwdU39CY6SxkLQUbEcmInbvrmpf31DXslb5iSxVvLt/Kwv3UftLxo+eW8LGfvMJf5q1v0/sAPDxrNUfd+iyX3v0GZeWVzF+7gzHfeZbVW6va/N5HAgUbEcmI7btrk5brWLN1N4/PWcu477/QnP7z6ctobPRUm4dKriXd88pyVmyp4qY/zGf9jj1pv8e9ry7nxUWb9kp7eclmAN5Zs4OvPjaPu2Yso6a+kZeWlB9U/o5UCjYiwqotVfz0haUHdUBuqx17Wmo2p9/+Emfe8TLfeuI9APp3K+QLpw3jxcWbmLd2e9rv+cuXy/joHa+wuaKGOa1GubUOHmHqGxq57ZklfOmhxOzwjY3O//5jOa8t28zA7oUALCuvZFl5JQDLN1eydGMF7s5bK7ayY7f6mlLRaDSRI1xjo3Pd7+bwwaZK8nI6ceOUUe3yuTuSmtEAivJzGNKriK+dO5rzj+3P++t38sCbq9hSWUt1XQOn3DaD2z55PB8/YQAASzbuIi+nEyNLugLwyKw13PH8UgBOnvYiAPk5nXjupo9w8S/eYPnmyubPamx03l23g5OG9NwnX6uSmsVmLN5Ery75/PDZJQBcc/pwjh3Yjc/+ZhZrtu0G4PdvreH3b61hZEkXlm+u4t8+dhRfP29MVF9Th6FgI3KE21JVwwebEgfi1gEgSss3V1LaszMFuTnBZ9XSp2s+3Tvn8YNLjufUkb33Wr9bYR4AFdX1fLCpgp176vjRc0uag83U/34NgD9dfyr9uhXyf59csM9n3vXZkxhR0pURfbvuFWzufW0Ftz+7hO98/BjGD+3J+CE9WbBuJ6P6dWXhh7ua17v2wb3vfXXRuAEM6N6ZkuICNlfU8Knxpby8tJwuBTms2JIIUn5wrX5HDAUbkSNc8sFxV3V0wWbJxl10MmN0v2I27NzDlJ/+gysnDWFbVQ0nD+vFjt11DO/ThT9++bSU2xcXJg5PFdV1LN6QCAC7a+v55ctlNCT143zqnpl7bffwl07htmcW8x8XjWXyiEQAG9mnCzNXbG1e553Viaa5H/x9MQCj+3Xlg02VfG7yEDqZpczPV84ayYDunQH4+adP5GuPz+fmC47mJ5efgJlR39DIUbc+S06n1Nsf6WILNmZ2P3ARUO7ux7V67RvAHUCJu28J0m4BrgUagBvd/fkgfQLwANAZeAb4qru7mRUADwETgK3AZ9x9VVzlEemo9go2e9IPNruq6zCgOKiB7KquY+nGCk4e1guAK+99i+2767h8Qil/nLsOgEdnrwHg+YWb6GRwyYmDQt+/axBsKqvrWb010WS1pbK2uakslbnfOYfeXQv4+40f2Su9X/dCNlfU4O6s2FLF1lbX8DTV7Gav3EYnM8YP6cE7a3ZQXJBLRU09ANeeMbx5/TNG9eHtW8/Z6z1ycxJd4KrYpBbnAIEHgKmtE81sMHAusCYpbSxwBXBssM3dZpYTvHwPcB0wKng0vee1wHZ3Pwr4OfCjWEohcgTZeYBgU1lTz5tlWwC46M7XOf57L1Bbn7j25F8fmcflv5rJxB+8yCfvfoPtQZNcU6BprdHh5OG9Qj8rL6cThXmdqKipZ9323fu8/si/nNJc+wH4xnmj6d21IOV79e6ST32js2tPPVN++g/mrk496OCDTZUs2VjB+cf257Vvnc2Mr3+0+bUeRfmhed2L2tFSiq1m4+6vmtmwFC/9HPgW8FRS2sXAY+5eA6w0szJgkpmtArq5+0wAM3sIuAR4Ntjme8H2TwC/MDPz1leHich+edK5+K7q+n1eX7JxF68v20J5RQ0rt1QxfdEm/vHNs5o7yM/40UvcOGUUr36QGBq8pbKGLZU1+7zPLRcczacnDubtVdv4+h/fpaK6njNHl+w3b8WFedz76op90m+cMorTRvbhzZs/xrrte3CHsQO7hb5Pry6JQLF4Y0t/zIShPbn148dw6d1vAnDv5ydw3e/mAvCpCaX0aRW40mkeM1PNJky79tmY2SeA9e7+ru3dLjoIeCvp+bogrS5Ybp3etM1aAHevN7OdQG9gSzy5F+mY9teMNn/tDi4J5i9L9uCbq5uXyytq+M5f3qdftwK2VtZSn9SfcsdlJ7Ctqpbzj+3P0N5FmBnnHdufv/TtSn5OJwb16LzfvFUnXew59dj+dC3M5dLxgzhtZB8gEYyOGZB3wDI21XiuuLflMHPVqUMZP6Qnr3/7bCqq6xnepwuFeZ244uQhewWaU0f0TvviUvXWhGu3YGNmRcCtwHmpXk6R5vtJ3982qT77OhJNcQwZMuSAeRU5kjT9aLrk57B+xx7+398WsWpLFR87pi/J11P2LMprbhq7/42VAPzqc+N5Z80OzhxVwklDerBg/U5++XIZ3zx/DN//6yKmHNOvuVaRrGm48oFUJNW06hoa+cnl4w6pjL1T5GFwryIASnsWNafN+4/zKMzbu3fhkX855aA+S20rqbVnzWYkMBxoqtWUAu+Y2SQSNZbBSeuWAh8G6aUp0knaZp2Z5QLdgZRzlbv7vcC9ABMnTtSuIJKkqeW5T3EBVVt3c9/riUCyamsVk5L6VH582TgefHMVu6rreG/dTvp1K+CsMX2ZetyA5nUmj+jdPALsietTjzI7FOeN7dema1d6tgo2V04azAmDuu+zXuf8nH3SLGR0WipmtlezpLRot2Dj7guAvk3Pg/6Yie6+xcyeBh4xs58BA0kMBJjt7g1mVmFmk4FZwFXAXcFbPA1cDcwELgNeUn+NyKG7+MRB3DljGQCnDO/F26u2NQ8xvumcUZw7th/nju1HeUU1j81ey/VnjSQvJ95JSF742pnU1jdyXIrAcDD6FRcwbnAP3l27A4AfXnpCFNnbh5rRwsU59PlR4Cygj5mtA/7T3e9Lta67LzSzx4FFQD1wg7s3NdZeT8vQ52eDB8B9wO+CwQTbSIxmE5GD1HSKVtqzM8/c+BEG9ejMwg07+eyvZ7Fq625uOHskN50zunn9vsWF7TbLwOh+xZG8T25OJ/7yldP43H2zuHzC4ANv0AY65U0tztFoVx7g9WGtnk8DpqVYbw5wXIr0auDytuVSRJoYLSO6Th3Rm3Gl3Xl33U5OGrzvlC7ZyMx4+EuTY/4MjUYLoxkERI5wTWfiyX0TZsbjXz6VWSu28ZFRfTKUs+xjmGo2IRRsRATYt7+hIDfngNfBSCvqtAmlWwyIHOE0eipa+j5TU7AROcK1NKNlNh8dgYE6bUIo2Igc4ZqvklawaTN9h+EUbESOcE2Xp5k6HCKhik1qCjYiIhFJjEZTuElFwUbkCKdmtOiY6aLOMAo2Ikc4HRylPSjYiBzxgj4bVW3azFCfTRgFGxGRiJhpBoEwCjYiR7jm62wym40OQd9hOAUbkSOcBghESzMIpKZgI3KEa6nZKNq0mUajhVKwETnCefMAgQxnpAPQVxhOwUZERGKnYCNyhNMAgegkRqOpHS0VBRuRI5xmfY6O7tQZTsFG5AjXMnpK0aat9A2GU7AREYmQWtFSU7AROcKpGS06ZqbrbEIo2GRAXUMjf3h7DfUNjZnOikgzxZq2M1SzCaNgkwGPzFrDt/+0gEdmr8l0VkSSajYKNxIfBZsM2FxRA8DiDRUZzolI0kWdGc5HR6DRaOEUbGKyq7qOpRsr9hpz/0bZFtbv2MOqrVUAlJUr2Ih0LJr1OUxupjOQTRobnS1VNfQtLjzgup+/bzbvrt3BA9ecTN/iQp6av57/fXXFXuvs3FOX1ueu2FzJkF5F5Obo3ECipwEC0dF3GE5Hr4PwyOw1TJo2g3lrtoeuM2vFVsZ851neXbsDgKfmf8iFd762T6ABqKiuP+Bnrtm6m4/99B9864n3Dj3jIvuhWZ+jpqpNKgo2aVqxuZKfTf8AgPteX9mcXl5Rzfvrd9LYmNjB7nh+KQ2NzmcmDqZ75zyenLe+ed27/3k8n5s8BIAx/YoPGGzW79jDmXe8DMCf561nzdbdkZZJBGhu6tWsz22n0Wjh1IyWphcXb2JbVS0A763bydX3z6aypp6lGyuorKmnd5d8zju2P/PW7uD6j47kG+eP4ZgBxfzm9ZUcM6AbXz9vNEf378bZY/oyfkhPVm2p4s6XymhodHI67f0jn75oE10Kcpi5fCsA+TmdqG1o5Mw7Xua9751Ht8K8di+/iByYaofhFGzS9KnxpVx0wkCenLeeO55fyppte9cytlbV8mgwlHnc4B4AfOH04Xzh9OF7rdc5P4dLx5fym9dWBNvVkGNG764F/O29D5m7eju/fWMVAMN6F3HGUX24+rRh/MtDcwCYu3o7Z4/pG2dR5QjTfCKuA2UkVLNJLbZmNDO738zKzez9pLQ7zGyJmb1nZk+aWY+k124xszIzW2pm5yelTzCzBcFrd1pwMYCZFZjZH4L0WWY2LK6yAPTuWsDAHp352NF7H+jHD+nBrRcew0NfnMQXThtGfm4nThrSI+RdWhQXJuL81/4wnwk/eJGvPDyXf31kXnOgAVi1dTfnHNOXAd1bBiTMWx3eXyRyKDTrc3QMzSAQJs6azQPAL4CHktKmA7e4e72Z/Qi4Bfi2mY0FrgCOBQYCL5rZaHdvAO4BrgPeAp4BpgLPAtcC2939KDO7AvgR8JkYywPAMQO6sfj7U3n2/Q28vWo7X50yiv5BMDhzdAlfP280xWk0czWt80ZZoqnsmQUb93r93s9PYNGGXXxqQil1DS07b0XNgQcViBycppunKdy0lelOnaFiq9m4+6vAtlZpL7h709HyLaA0WL4YeMzda9x9JVAGTDKzAUA3d5/piV7Mh4BLkrZ5MFh+Aphi7fRraWoK++GlxzcHmibpBBqArgUtcf7bU49mwffO46Wvf7Q57dyx/bjpnETg6lmUx5WTBgPakSV6qtlER99huEz22XwR+EOwPIhE8GmyLkirC5ZbpzdtsxYgqCntBHoDW1p/kJldR6J2xJAhQ6IrQRt0DZrRBnYv5JrTh1GYl0NxYR5f/uhIRvfrutdZppnxw0tP4O/vbchUdkUkTTofTC0jwcbMbgXqgYebklKs5vtJ3982+ya63wvcCzBx4sTDYl84aXAPHv7SKUwe0Xuv0Wg3X3B0BnMlRyJdZxOdxJ06M52Lw1O7Bxszuxq4CJjiLXO5rAMGJ61WCnwYpJemSE/eZp2Z5QLdadVsdzgzM04/qs9Bb6NbzkrUWprRFG0kPu16UaeZTQW+DXzC3ZPHDj8NXBGMMBsOjAJmu/sGoMLMJgf9MVcBTyVtc3WwfBnwknfwI7Em+ZM4NF/UqVgTCY1GSy22mo2ZPQqcBfQxs3XAf5IYfVYATA/6JN5y9y+7+0IzexxYRKJ57YZgJBrA9SRGtnUmMQrt2SD9PuB3ZlZGokZzRVxlOVzo6mSRw5sZOiMMEVuwcfcrUyTft5/1pwHTUqTPAY5LkV4NXN6WPGYb3QVQ4rC/TlA5OGp9CKe50bKIajYSB1e0iYz6vcIp2GQRnTVJHFpunqYDZRQ6eNfxIVOwySoaVikx0D4VGZ0QhlOwySKJMRXalSUeGo3WdvoKwynYZBH12Ugc1GUTLf1GU1OwySKa5E/i0HJbaIWbtkqMGJVUFGyyiKYvlzg0DxBQrGmzROuDfqOpKNhkEdVsRA5zCtihFGyyiC5OljjoFgPR0m80NQWbLKIZZSUOmvU5OhowGk7BRuQI55pCIDIaZBFuv8HGzHLM7MX2yowcmAYISNS0R0VLv9HU9htsgpmXd5tZ93bKj+yHZpSVOOmkvO10LVy4dGZ9rgYWmNl0oKop0d1vjC1XkpKmwpBYaIBAZDRiNFw6webvwUMyzNCdOiV6LdfZKNy0lSYzDXfAYOPuD5pZZ2CIuy9thzxJCNVsJA4a+hwt9dmkdsDRaGb2T8B84Lng+Ylm9nTcGZN9qT1Y5PCmZrRw6Qx9/h4wCdgB4O7zgeEx5klCaN4liUPL3GiZzYd0bOkEm3p339kqTce8DNC8SxKHlqtsFG2ioF9oaukMEHjfzD4L5JjZKOBG4M14syUpqc9GYtB0AqOaTdtplo9w6dRs/g04FqgBHgV2AjfFmSlJTVNhSBy0S0UnEa/1jaaSTs2mv7vfCtwad2Zk/xJ9NtqRRQ5Xqh2GSyfYPGBmg4C3gVeB19x9QbzZklQ0Gk3ioAEC0dJvNLV0rrM508zygZOBs4C/m1lXd+8Vd+ZkbxpWKfEI+mw0QKDNdC1cuAMGGzM7A/hI8OgB/A14LeZ8SQq6U6fEQTWb6Chgh0unGe0fwBzgh8Az7l4bb5ZERLKXLk9ILZ1g0xs4HTgTuNHMGoGZ7v4fseZM9qFmNImDbp4WHTWjhUunz2aHma0ABgOlwGlAXtwZk9S0I0vUWuZGU7RpKw3iCZdOn81yYCnwOvAr4Bo1pWWGLhiTOLTM+pzhjHQE+hJDpXNR5yh3v9Ddb3P319INNGZ2v5mVm9n7SWm9zGy6mS0L/vZMeu0WMyszs6Vmdn5S+gQzWxC8dqcF86CbWYGZ/SFIn2Vmw9IudZbSBWMSB53AREtfZ2rpBJuBZvZkEDg2mdmfzKw0je0eAKa2SrsZmOHuo4AZwXPMbCxwBYmZCqYCd5tZTrDNPcB1wKjg0fSe1wLb3f0o4OfAj9LIU1ZTn43ESefkbaf5C8OlE2x+CzwNDAQGAX8N0vbL3V8FtrVKvhh4MFh+ELgkKf0xd69x95VAGTDJzAYA3dx9pif+gw+12qbpvZ4ApjTVejoqdT5KHDRAIDr6DsOlE2xK3P237l4fPB4ASg7x8/q5+waA4G/fIH0QsDZpvXVB2qBguXX6Xtu4ez2JOdt6H2K+soLu1ClxaNmndKSU+KQTbLaY2efMLCd4fA7YGnE+Uu3lvp/0/W2z75ubXWdmc8xszubNmw8xi5mnmo3I4U2j0cKlE2y+CHwa2Bg8LgvSDsWmoGmM4G95kL6OxNDqJqXAh0F6aYr0vbYxs1ygO/s22wHg7ve6+0R3n1hScqiVsszTjixxUhNQ22my3HAHDDbuvsbdP+HuJcHjEndffYif9zRwdbB8NfBUUvoVwQiz4SQGAswOmtoqzGxy0B9zVattmt7rMuAl7+htTLpTp8Sg5TobaSt9h+EOGGzMbISZ/dXMNgcj0p4ysxFpbPcoMBMYY2brzOxa4HbgXDNbBpwbPMfdFwKPA4uA54Ab3L0heKvrgd+QGDSwHHg2SL8P6G1mZcC/E4xs68g00kXi0HKdjQ6VUdBPNLV0pqt5BPgl8Mng+RUkbqJ2yv42cvcrQ16aErL+NGBaivQ5wHEp0quBy/eXh45GxwKJg2o20dHlCeHS6bMxd/9d0mi036N+6oxQn43I4U1T/oRLp2bzspndDDxGIsh8hsQ9bXoBuHvKTnmJnjofJQ66xUC09BtNLZ1g85ng7/9plf5FEsHngP03Eg3VbCQOLdcSKNq0mZrRQqUz6/Pw9siIiGRG06AT1WzazlAfQ5h0+mzkMKHOR4mDdqnoKGCHU7DJIrottEgW0E80JQWbbKKajcRBAwQioxPCcOlc1GnB3GjfDZ4PMbNJ8WdNWlN7sMRBF3VGR19huHRqNncDpwJNF2lWkLjIU9qZKdpIDHRRZ7TU+pBaOkOfT3H38WY2D8Ddt5tZfsz5khQSVfTGTGdDREJoZvZw6dRs6oK7ZjqAmZWAjniZoNFoEgfdPC06uudUuHSCzZ3Ak0BfM5sGvA7cFmuuJCWdNUkcWprRFG3aSgE7XDoXdT5sZnNJTKBpwCXuvjj2nMk+dNYkcWgZIJDhjHQQ+oWmls5otJHASnf/JfA+iVsE9Ig9Z7IP1WwkDjp/iZa+z9TSaUb7E9BgZkeRuK/McBK3HZAM0I4scVHFpu00fDxcOsGm0d3rgUuB/3H3rwED4s2WpGK6U6fEoHmf0nEyEvqNppbuaLQrSdyS+W9BWl58WZIwBqraSPSaJuJUtGkz/UbDpRNsriFxUec0d19pZsOB38ebLUlFfTYSBw19jo5+o+HSGY22CLgx6flK4PY4MyUiIh3LAYONmY0CfgiMBQqb0t1dN01rZ7p5msRB09VER7/RcOk0o/0WuAeoB84GHgJ+F2emJDXdFlri0HLzNIWbttJvNFw6waazu88AzN1Xu/v3gI/Fmy1JRWdNEoeW20JLW+k7DJfORJzVZtYJWGZm/wqsB/rGmy1JRXOjSRy0T0VL32dq6dRsbgKKSAwSmAB8Hrg6zkxJGF1nI/FRK1rb6YQwXDqj0d4OFitJDIOWDEnsyNqTJVotzWiKNm2nE8Iw6YxGGw18ExiavL67q9+mnelQIHFwDUeTdpBOn80fgV8BvwYa4s2O7I+q6CKHN7U+hEsn2NS7+z2x50QOKHGnTu3IEg/12bSdvsJwocHGzHoFi381s6+QuIFaTdPr7r4t5rxJK6rZSBzUihYdBexw+6vZzCXRd9j09X0z6TUHNINAO9O8SxKHlpun6UgZBZ0QphY69Nndh7v7iOBv60ebAo2Zfc3MFprZ+2b2qJkVmlkvM5tuZsuCvz2T1r/FzMrMbKmZnZ+UPsHMFgSv3Wkd/NeiO3VKHFSziY6ausOlc6fOQjP7dzP7s5n9ycxuMrPCA223n/cbROKanYnufhyQA1wB3AzMcPdRwIzgOWY2Nnj9WGAqcLeZ5QRvdw9wHTAqeEw91HxlBdVsJAbap6Kjpu5w6VzU+RCJA/1dwC9ITMjZ1rnRcoHOZpZL4oLRD4GLgQeD1x8ELgmWLwYec/eaYMbpMmCSmQ0Aurn7TE+c7j+UtE2HlLhXRqZzIR1Vx24XkExLZzTaGHcfl/T8ZTN791A/0N3Xm9lPgDXAHuAFd3/BzPq5+4ZgnQ1m1jQlziDgraS3WBek1QXLrdP3YWbXkagBMWTIkEPNukiH1NKMpmjTVupXDZdOzWaemU1uemJmpwBvHOoHBn0xFwPDgYFAFzP73P42SZHm+0nfN9H9Xnef6O4TS0pKDjbLhw3dFlri0DJAIMMZ6QDUrxounZrNKcBVZrYmeD4EWGxmCwB39xMO8jPPAVa6+2YAM/szcBqwycwGBLWaAUB5sP46YHDS9qUkmt3WBcut0zusxKzP2pElWtqlIqSAHSqdYBN1p/saYLKZFZFoRpsCzAGqSEzweXvw96lg/aeBR8zsZyRqQqOA2e7eYGYVQa1rFnAViX6lDktVdJHDn36jqaUzEefqKD/Q3WeZ2RPAOyRuyDYPuBfoCjxuZteSCEiXB+svNLPHgUXB+je4e9O0OdcDDwCdgWeDR4el+9lInNSM1nYaxBMunZpN5Nz9P4H/bJVcQ6KWk2r9acC0FOlzgOMiz+BhSncBlDg036lTbUBtpn7VcOkMEJDDhGo2Eofm0WiKNRIjBZtsogvGJAbapaKjQTzhFGyyiJo5JE7au9pOg3jCKdhkEd0rQ+LQ0oymcNNW+gbDKdhkEUNnTRK95os6M5yPjkLng6kp2GQRTfIncdA+FR2NGA2nYJNFNH25xEmtaG2nEaPhFGyyiGo2EoemXUp9NhInBZssopEuEgudwURHJ4ShFGxEjnCOmtCiossTwinYZBXTWZNETvtUdBS0wynYZBHTLH8SEx0jo6Nr4VJTsMkiGukicXBcgwMiomvhwinYZBENEJA4uKtmExWNGA2nYJNFdMtZiYP2KGkPCjZZRDUbiYta0aKhC6/DKdhkEfXZSBwSzWiKNlFQM1o4BZssYqZmNImeo06bqKiGGE7BJsso1EjktFNFSl9nago2WcQ0rlJi4KhiEx1deB1GwSaLJDofRaKn5p9o6MLrcAo2WUR36pQ4uLsGCEjsFGyyiFrRJA7uqtlERSNGwynYZBENq5Q4aJeKjq6FC6dgk0U0f5XERXtWNNQcGU7BJsvo6mSJWqIZTQfJqKhfNTUFmyyi9mCJg+M6H4+ImtHCKdhkE+3IEgOdwERHJ4ThFGyyiCnaSFxUtZGYZSTYmFkPM3vCzJaY2WIzO9XMepnZdDNbFvztmbT+LWZWZmZLzez8pPQJZrYgeO1O6+ANz4kquqKNRK9D/3DakeYvDJepms3/AM+5+9HAOGAxcDMww91HATOC55jZWOAK4FhgKnC3meUE73MPcB0wKnhMbc9CtDdV0SUO7rpTZ5T0E02t3YONmXUDzgTuA3D3WnffAVwMPBis9iBwSbB8MfCYu9e4+0qgDJhkZgOAbu4+0xOnEg8lbdMhqfNR4uDoos6o6HsMl4mazQhgM/BbM5tnZr8xsy5AP3ffABD87RusPwhYm7T9uiBtULDcOr3D0p06JQ7apSKm7zOlTASbXGA8cI+7nwRUETSZhUh1rhA2UW3Kf7OZXWdmc8xszubNmw82v4cN1WwkLjohj4Ymyw2XiWCzDljn7rOC50+QCD6bgqYxgr/lSesPTtq+FPgwSC9Nkb4Pd7/X3Se6+8SSkpLICtLe1GcjcXDUZxMVTZYbrt2DjbtvBNaa2ZggaQqwCHgauDpIuxp4Klh+GrjCzArMbDicSDQZAAASxklEQVSJgQCzg6a2CjObHIxCuyppm45JBwSJgetGndIOcjP0uf8GPGxm+cAK4BoSge9xM7sWWANcDuDuC83scRIBqR64wd0bgve5HngA6Aw8Gzw6rKYDgkYPSZR0Hh4dzcweLiPBxt3nAxNTvDQlZP1pwLQU6XOA46LN3eGrKb5oSniJkvan6Ghm9nCaQSCLNM0oq31ZoqdoEwW1OIRTsMki2o8lHq59K0Ka5SM1BZsspNEuEiXtTtHRiNFwCjZZpHmAQEZzIR2NRqNFSNfChVKwySLJAwREoqRmNImbgk0Waep8VJuwRClx8zRFmyjoNiDhFGyykGo2EiUNfY6ObgMSTsEmi+iAIHHQoTE6+omGU7DJIs3X2ejoIBHTQTI6+n2mpmCTRZoHCOhcVCKUaEZTuImCZmYPl6m50eQQtMyNltFsSAfxyKw1PDRzFdt315LbSeedUdA9p8Ip2GSRlpqNSNt9/28Lqa5rZGjvIi44bkCmsyMdnIJNFmnps1G4kbbrW1xIz6I8/nLD6WpGi4ia0cKp7pxFVLORKO2qruOE0h4KNBHSdDXhFGyykHZmaavGRmfXnjq6d87LdFY6FgXuUAo2WcRUtZGIVNbW0+go2Ei7UbDJIjpnkqjs2lMHKNhELfluurI3DRDIQrrORtL1/vqdLPpwF0N6FzFhaE/ycjqxp7aBNVt3A9Ctsw4BUdLddMNpT8siHXXW57qGRnbXNux1ll1eUU1+Tid6FOW3a17KK6q577WVjB/akylH9yU3J7sq/zX1DWytrOWJuevo3jmPp+av5501OwAY0quImvoGNu2qaV6/m2o20k4UbLJIuvezqalvIMfskA6UjY1Op062z3Iq1XUNNLpTlJ/b/Py59zdSXlFN/+6dqayup1vnXM4e05cuBeG72g+fWcL9b6zkfz8/gSUbKnhpaTnvrt3BycN68st/Hk91bSNDehcddFkOlrvzz7+exbLySgBG9OnC508dyjnH9GNwr5bPX7apgkdnr+Xzpw7lmQUb+NwpQ+leFO1Bu7yimj21Dfxu5mpG9evKoB5FnDGqzz7r7alt4Ad/X0RhXg6LN+zizeVb91ln4tCe7Kqu44NNlc1pOZ2MXl3yOaqka6T5PtLp1u3hFGyySPMtBoKqzfRFm5ixeBNXTBrCz6d/wLDeRYzqV8z/vrqcXXvqGdOvmK1VNXz8hIEM7F7I4g27OGtMX15dtplXP9jMyJKujBvcg7dWbGXnnjp27alj465qLjphIOu372Hmiq1MObov54ztx9KNFVx4/AD++u6HDOvThdr6Rn792goAvnn+GPp3K+Sul5Y1n0W3NqRXEcWFudx0zmjOHduvOb2x0XngzZUA/J/fzQVgXGl3AN5etZ1J02YAcNsnj+cjo/rsddBPtnNPHWXllUwY2vOQv9/VW3ezrLySa04fxqIPd/Heup38118XccfzS/nCacPIz+3EgnU7mbGkHID730jk+1f/WM6pI3qzqaKGsk0VjOlfzDWnD+eC4/rjQEOjU5iXE/q57k59o1NRXc/n75vFuu172Bn0qSRbdfvHm5e3V9Vy/xsrueulsua0/NyWk4tThvdi3fY9rN+xh0+fPJhPnjSIVVuq2FPXwOCeRc01mpz9nEzIwWtpfXDUy7o3O9I6siZOnOhz5szJdDYOyUMzV/HdpxZy1alDKcrP5ZFZq9lVXd/m9x1R0oWSrgW8vWobjQexOxwzoBtrt+2msiaRhx5Fedx64TGM7NuVWSu2MXFYTzbtqubWJ9/nuEHdeKNsK58aX8pPPz2u+T2Wbqzg/P9+lYtPHEijw7fOH8PgXkWs3lrFNQ+8TZ+uBSzdWNF88B03uAfnje1HQXBgHdKriLdWbGs+8P/PFSdSUlzA6H7FzFi8ifzcThTl5zJ39XY+OrqE2vpG5q/dQUV1PZdNKOWlJZvoXpRPt8JcFqzbyW9eX8mL/34mR/Utpr6hkb/M/5CHZ63mvXU7aQi+nNxORnFhLtt37xsQLjlxIM8t3Eh1XSNj+hVT39jI8s1VnDqiN9ecPoy5q7czeWRvzh7Tl3fWbOe1D7bw/MKNLNm4i05m1Dc6k0f0onfXAnI7GR8dXcIjs9YwZ/V25n/3XApyc/jGH9/l7ws2AIlgceHxA7jrypP2ycv2qlp+9epyvnLWURoI0E7unLGMn03/gLJpF2RdE+yBmNlcd594yNsr2GSPZxds4PqH3wGgk8FRfbvyvX86lrdWbuPo/sWcNaaEZZsqqW90ThrcA4BGd8o2V7JxZzUf7qjmwTdXcdbRJXz5zJEs31zJruo6zh7TFzNjW1Ut3QpzWbW1irXb91CQ24nqugZq6hppcOflJZu5dPwgKqrrGNC9M+MG96CuoZF7XllOac/OXHTCwL3Orpu4O2bGFffO5K0V2yguzOVfzz6Kq08bxi1/XsCT89Y3H+BTWb21iteWbeHHzy2JJLjuz/ghPfjT9aftc6FjZU09rywtZ1xpDzrn59CrKL+5ibG+oZFHZ6/hjFElDO/ThfJd1by4uJz/++SC0M+ZPKIX76zZQW19Y3PasN5F3Hbp8Zw2cu/mshcWbuS6383lx5edwFPz1/NGWaKpbOLQnvz2mpMpLlQgOVzcNWMZP53+AcumXUBemsFmW1UtNfUNFBfm8WbZFk4d2Tv0f1pRXceqLbs5Pqj9tycFm4OUzcEGYNOuamrrG+mcn0OfrgWZzs5B+fx9s3ht2ZaUry2/7cIDNunU1jfywaYKuhTk0rtrPg0NzmNvr2XNtt1cNqGUsQO6cdMf5lFWXsnKLVWM7lfM5ooa8nM7MapfMeeO7cee2npOHtaLRof/mbGMHp3zuOrUoZRX1FBRXcdHR/elf/fCSMr78pJydtc28PETBlBd18B9r6/kkVlr6NUlnwXrd3LOMX356pTRHDeoGzt219Gtc17K76Cp9geJZpo7LhvH5BG9KO0Zfz+WHJxfvLSMn7zwAR/84IK9Try2VtbQq0s+ZkZDo7N9dy03/+k9Xi/bQnVd4z7vU5Sfw9Rj+1NUkENtfSMzFpeztaq2+fXbPnk8nz1lCJA4mVuwfieFeTkcVdI1ZT/rntoGOueHN+WmQ8HmIGV7sMlm0/6+iF+/tpL7rp5IWXklj85ew4c7qvnORcdw1anDIv2siuq6w/aM393ZvruOXl3SG2lXW9/ItQ++TZf8XL54xnAmDe8Vcw7lUP3y5TLueH4pXzlrJAW5OSzasJP+3Qp56K3VfGp8KRce35+fT1/GgvU7ASguyGXyyN5srayhorq+eXBKk05Gc/Nq57wcJgztyetliRO2Ib2KKCkuYHNFDWu2JYayjyvtTrfOeWzfXcvxg7pz6fhS5q3Zzo+fW0r/7oV8e+rR/NO4gYdUNgWbg6RgkznVdQ2s3FLFMQO6ZTorIrF4av56vvrY/P2uU1yYS0V1PZ8YN5Cff+bEvWqzyzdX8tLicj4zaTCrt+ymf/dC+nTNp9ETv58uBbnUNzTy1T/Mp3xXNfm5nehWmMexA7thZvz+rdVs2FnN0N5FbNpV3Vxr6lmUx+QRvfnsKUP4yKiSQyqbgs1BUrARkbi4O3e/spzxQ3pS39hI7y4F9OmaT0lxAYs3VLC1qoaThvSkS35ObBOg7q6tp3NeDrv21PNa2WaG9urCcYO6tfnzFGwOkoKNiMjBa2uw6Vhj80RE5LCkYCMiIrHLWLAxsxwzm2dmfwue9zKz6Wa2LPjbM2ndW8yszMyWmtn5SekTzGxB8NqdprtAiYgcljJZs/kqsDjp+c3ADHcfBcwInmNmY4ErgGOBqcDdZtY0YPwe4DpgVPCY2j5ZFxGRg5GRYGNmpcDHgd8kJV8MPBgsPwhckpT+mLvXuPtKoAyYZGYDgG7uPtMToxweStpGREQOI5mq2fw38C0g+dLZfu6+ASD42zdIHwSsTVpvXZA2KFhunS4iIoeZdg82ZnYRUO7uc9PdJEVa2JSqKcdxm9l1ZjbHzOZs3rw5zY8VEZGoZKJmczrwCTNbBTwGfMzMfg9sCprGCP6WB+uvAwYnbV8KfBikl6ZI34e73+vuE919YknJoV09KyIihy6jF3Wa2VnAN9z9IjO7A9jq7reb2c1AL3f/lpkdCzwCTAIGkhg8MMrdG8zsbeDfgFnAM8Bd7v7MAT5zM7D6ELPcB0g9k2R264jlUpmyR0csV0cs0xh3Tz01exoOp5un3Q48bmbXAmuAywHcfaGZPQ4sAuqBG9y9IdjmeuABoDPwbPDYL3c/5KqNmc1pyxW0h6uOWC6VKXt0xHJ11DK1ZfuMBht3fwV4JVjeCkwJWW8aMC1F+hzguPhyKCIiUdAMAiIiEjsFm4Nzb6YzEJOOWC6VKXt0xHKpTK0ccbM+i4hI+1PNRkREYqdgkyYzmxpMBFoWDM3OCmZ2v5mVm9n7SWkHPenp4cTMBpvZy2a22MwWmtlXg/SsLZeZFZrZbDN7NyjTfwXpWVumJlFMunu4MbNVwSTA85tGaWV7ucysh5k9YWZLgt/WqZGWyd31OMADyAGWAyOAfOBdYGym85Vm3s8ExgPvJ6X9GLg5WL4Z+FGwPDYoWwEwPChzTqbLkKJMA4DxwXIx8EGQ96wtF4kZMboGy3kkrh2bnM1lSirbv5O4Vu5vHWH/C/K6CujTKi2ry0ViTsovBcv5QI8oy6SaTXomAWXuvsLda0nMfHBxhvOUFnd/FdjWKvmgJj1tl4weBHff4O7vBMsVJGYPH0QWl8sTKoOnecHDyeIyQTST7rZXXiOQteUys24kTkzvA3D3WnffQYRlUrBJT9hkoNnqYCc9PWyZ2TDgJBI1gawuV9DcNJ/EVE3T3T3ry0Q0k+4ejhx4wczmmtl1QVo2l2sEsBn4bdDk+Rsz60KEZVKwSU/ak35muawqp5l1Bf4E3OTuu/a3aoq0w65c7t7g7ieSmOdvkpnt74Llw75MEU66ezg63d3HAxcAN5jZmftZNxvKlUuiuf0edz8JqCK4p1iIgy6Tgk16wiYDzVYHO+npYcfM8kgEmofd/c9BctaXCyBovniFxM0As7lMUU26e9hx9w+Dv+XAkySakLK5XOuAdUFtGuAJEsEnsjIp2KTnbWCUmQ03s3wSdw59OsN5aoungauD5auBp5LSrzCzAjMbTuLup7MzkL/9MjMj0ba82N1/lvRS1pbLzErMrEew3Bk4B1hCFpfJ3W9x91J3H0biN/OSu3+OLC4TgJl1MbPipmXgPOB9srhc7r4RWGtmY4KkKSTmo4yuTJkeAZEtD+BCEqOelgO3Zjo/B5HvR4ENQB2Js5Frgd4kZs9eFvztlbT+rUEZlwIXZDr/IWU6g0SV/T1gfvC4MJvLBZwAzAvK9D7w3SA9a8vUqnxn0TIaLavLRKJ/493gsbDpeNABynUiMCfYB/8C9IyyTJpBQEREYqdmNBERiZ2CjYiIxE7BRkREYqdgIyIisVOwERGR2CnYiLSRmX3ZzK46wDrfM7NvtGOezmqaZVnkcJCb6QyIZDMzy3X3X2U6H1Ezsxx3b8h0PqTjUM1GjnjBFeF/D+4l876ZfSZIn2Bm/wgmW3w+adqOV8zsNjP7B/DV5FqLmf2Lmb0dvNefzKzoAJ/9gJndaWZvmtkKM7ssSN+rZmJmvzCzLwTLq4LPn2lmc8xsfJC/5Wb25aS372ZmT5rZIjP7lZl1CrY/L9j2HTP7YzDHXNP7ftfMXgcuj+r7FQEFGxFIzEH2obuPc/fjgOeCudfuAi5z9wnA/cC0pG16uPtH3f2nrd7rz+5+sruPI3Hrg2vT+PwBJGZFuAi4Pc08r3X3U4HXgAeAy0jc/+b7SetMAr4OHA+MBC41sz7Ad4BzPDGR5BwS95tpUu3uZ7j7Y2nmQyQtakYTgQXAT8zsRySmVHktmHH5OGB6Yio2ckhM+9PkDyHvdZyZ/YDEjae6As+n8fl/cfdGYJGZ9Uszz01z8y0gcdO1CqDCzKqb5lgDZrv7CgAze5REQKsmceOrN4Jy5QMz0yiXSJso2MgRz90/MLMJJOZX+6GZvUBiJt+FQe0hlaqQ9AeAS9z93aDZ66w0slCTtNw0dXs9e7c8FIZs09hq+0Zaftet56Ly4P2nu/uVIXkJK5dIm6gZTY54ZjYQ2O3uvwd+QmJq9aVAiZmdGqyTZ2bHpvF2xcCGoBnun9uQrdXA2GBW3e4kZuE9WJOCmco7AZ8BXgfeAk43s6MAzKzIzEa3IZ8iaVHNRiTRp3GHmTWSmB37enevDTrr7wwO9rkk7jq58ADv9R8k7hq6mkQTV/GhZMjd15rZ4yRm4F1GYkbogzWTRB/Q8cCrwJPu3hjUuB41s4Jgve+QmNFcJDaa9VlERGKnZjQREYmdgo2IiMROwUZERGKnYCMiIrFTsBERkdgp2IiISOwUbEREJHYKNiIiErv/D8Jk1gpgInfm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ZsAAAEKCAYAAADEovgeAAAABHNCSVQICAgIfAhkiAAAAAlwSFlzAAALEgAACxIB0t1+/AAAADl0RVh0U29mdHdhcmUAbWF0cGxvdGxpYiB2ZXJzaW9uIDMuMC4zLCBodHRwOi8vbWF0cGxvdGxpYi5vcmcvnQurowAAIABJREFUeJzt3XmcFPWd//HXhzkZGO7hHG4BxQMFRDxiNHigcaMxmmg20Riz/mLcNWZz6c9sNptfMCbm2NVEsyYaNfGIMTGaxAtR44UgCIpcMtwgMNzMDMz9+f3RNTPN0AUNUzVND+/n49GPqf52Vff321Ndn/oe9S1zd0REROLUKdMZEBGRjk/BRkREYqdgIyIisVOwERGR2CnYiIhI7BRsREQkdgo2IiISOwUbERGJnYKNiIjELjfTGWhvffr08WHDhmU6GyIiWWXu3Llb3L3kULc/4oLNsGHDmDNnTqazISKSVcxsdVu2VzOaiIjETsFGRERip2AjIiKxU7AREZHYKdiIiEjsFGxERCR2CjYiIhI7BRsRyZh31+7g7VXbMp0NaQdH3EWdInJ4aGx0Lv7lGwCsuv3jGc6NxE01GxHJiPc/3Bn62tptu9leVduOuZG4KdiISEZs2FndvOzue7129f2zueGRd9o7SwdU39CY6SxkLQUbEcmInbvrmpf31DXslb5iSxVvLt/Kwv3UftLxo+eW8LGfvMJf5q1v0/sAPDxrNUfd+iyX3v0GZeWVzF+7gzHfeZbVW6va/N5HAgUbEcmI7btrk5brWLN1N4/PWcu477/QnP7z6ctobPRUm4dKriXd88pyVmyp4qY/zGf9jj1pv8e9ry7nxUWb9kp7eclmAN5Zs4OvPjaPu2Yso6a+kZeWlB9U/o5UCjYiwqotVfz0haUHdUBuqx17Wmo2p9/+Emfe8TLfeuI9APp3K+QLpw3jxcWbmLd2e9rv+cuXy/joHa+wuaKGOa1GubUOHmHqGxq57ZklfOmhxOzwjY3O//5jOa8t28zA7oUALCuvZFl5JQDLN1eydGMF7s5bK7ayY7f6mlLRaDSRI1xjo3Pd7+bwwaZK8nI6ceOUUe3yuTuSmtEAivJzGNKriK+dO5rzj+3P++t38sCbq9hSWUt1XQOn3DaD2z55PB8/YQAASzbuIi+nEyNLugLwyKw13PH8UgBOnvYiAPk5nXjupo9w8S/eYPnmyubPamx03l23g5OG9NwnX6uSmsVmLN5Ery75/PDZJQBcc/pwjh3Yjc/+ZhZrtu0G4PdvreH3b61hZEkXlm+u4t8+dhRfP29MVF9Th6FgI3KE21JVwwebEgfi1gEgSss3V1LaszMFuTnBZ9XSp2s+3Tvn8YNLjufUkb33Wr9bYR4AFdX1fLCpgp176vjRc0uag83U/34NgD9dfyr9uhXyf59csM9n3vXZkxhR0pURfbvuFWzufW0Ftz+7hO98/BjGD+3J+CE9WbBuJ6P6dWXhh7ua17v2wb3vfXXRuAEM6N6ZkuICNlfU8Knxpby8tJwuBTms2JIIUn5wrX5HDAUbkSNc8sFxV3V0wWbJxl10MmN0v2I27NzDlJ/+gysnDWFbVQ0nD+vFjt11DO/ThT9++bSU2xcXJg5PFdV1LN6QCAC7a+v55ctlNCT143zqnpl7bffwl07htmcW8x8XjWXyiEQAG9mnCzNXbG1e553Viaa5H/x9MQCj+3Xlg02VfG7yEDqZpczPV84ayYDunQH4+adP5GuPz+fmC47mJ5efgJlR39DIUbc+S06n1Nsf6WILNmZ2P3ARUO7ux7V67RvAHUCJu28J0m4BrgUagBvd/fkgfQLwANAZeAb4qru7mRUADwETgK3AZ9x9VVzlEemo9go2e9IPNruq6zCgOKiB7KquY+nGCk4e1guAK+99i+2767h8Qil/nLsOgEdnrwHg+YWb6GRwyYmDQt+/axBsKqvrWb010WS1pbK2uakslbnfOYfeXQv4+40f2Su9X/dCNlfU4O6s2FLF1lbX8DTV7Gav3EYnM8YP6cE7a3ZQXJBLRU09ANeeMbx5/TNG9eHtW8/Z6z1ycxJd4KrYpBbnAIEHgKmtE81sMHAusCYpbSxwBXBssM3dZpYTvHwPcB0wKng0vee1wHZ3Pwr4OfCjWEohcgTZeYBgU1lTz5tlWwC46M7XOf57L1Bbn7j25F8fmcflv5rJxB+8yCfvfoPtQZNcU6BprdHh5OG9Qj8rL6cThXmdqKipZ9323fu8/si/nNJc+wH4xnmj6d21IOV79e6ST32js2tPPVN++g/mrk496OCDTZUs2VjB+cf257Vvnc2Mr3+0+bUeRfmhed2L2tFSiq1m4+6vmtmwFC/9HPgW8FRS2sXAY+5eA6w0szJgkpmtArq5+0wAM3sIuAR4Ntjme8H2TwC/MDPz1leHich+edK5+K7q+n1eX7JxF68v20J5RQ0rt1QxfdEm/vHNs5o7yM/40UvcOGUUr36QGBq8pbKGLZU1+7zPLRcczacnDubtVdv4+h/fpaK6njNHl+w3b8WFedz76op90m+cMorTRvbhzZs/xrrte3CHsQO7hb5Pry6JQLF4Y0t/zIShPbn148dw6d1vAnDv5ydw3e/mAvCpCaX0aRW40mkeM1PNJky79tmY2SeA9e7+ru3dLjoIeCvp+bogrS5Ybp3etM1aAHevN7OdQG9gSzy5F+mY9teMNn/tDi4J5i9L9uCbq5uXyytq+M5f3qdftwK2VtZSn9SfcsdlJ7Ctqpbzj+3P0N5FmBnnHdufv/TtSn5OJwb16LzfvFUnXew59dj+dC3M5dLxgzhtZB8gEYyOGZB3wDI21XiuuLflMHPVqUMZP6Qnr3/7bCqq6xnepwuFeZ244uQhewWaU0f0TvviUvXWhGu3YGNmRcCtwHmpXk6R5vtJ3982qT77OhJNcQwZMuSAeRU5kjT9aLrk57B+xx7+398WsWpLFR87pi/J11P2LMprbhq7/42VAPzqc+N5Z80OzhxVwklDerBg/U5++XIZ3zx/DN//6yKmHNOvuVaRrGm48oFUJNW06hoa+cnl4w6pjL1T5GFwryIASnsWNafN+4/zKMzbu3fhkX855aA+S20rqbVnzWYkMBxoqtWUAu+Y2SQSNZbBSeuWAh8G6aUp0knaZp2Z5QLdgZRzlbv7vcC9ABMnTtSuIJKkqeW5T3EBVVt3c9/riUCyamsVk5L6VH582TgefHMVu6rreG/dTvp1K+CsMX2ZetyA5nUmj+jdPALsietTjzI7FOeN7dema1d6tgo2V04azAmDuu+zXuf8nH3SLGR0WipmtlezpLRot2Dj7guAvk3Pg/6Yie6+xcyeBh4xs58BA0kMBJjt7g1mVmFmk4FZwFXAXcFbPA1cDcwELgNeUn+NyKG7+MRB3DljGQCnDO/F26u2NQ8xvumcUZw7th/nju1HeUU1j81ey/VnjSQvJ95JSF742pnU1jdyXIrAcDD6FRcwbnAP3l27A4AfXnpCFNnbh5rRwsU59PlR4Cygj5mtA/7T3e9Lta67LzSzx4FFQD1wg7s3NdZeT8vQ52eDB8B9wO+CwQTbSIxmE5GD1HSKVtqzM8/c+BEG9ejMwg07+eyvZ7Fq625uOHskN50zunn9vsWF7TbLwOh+xZG8T25OJ/7yldP43H2zuHzC4ANv0AY65U0tztFoVx7g9WGtnk8DpqVYbw5wXIr0auDytuVSRJoYLSO6Th3Rm3Gl3Xl33U5OGrzvlC7ZyMx4+EuTY/4MjUYLoxkERI5wTWfiyX0TZsbjXz6VWSu28ZFRfTKUs+xjmGo2IRRsRATYt7+hIDfngNfBSCvqtAmlWwyIHOE0eipa+j5TU7AROcK1NKNlNh8dgYE6bUIo2Igc4ZqvklawaTN9h+EUbESOcE2Xp5k6HCKhik1qCjYiIhFJjEZTuElFwUbkCKdmtOiY6aLOMAo2Ikc4HRylPSjYiBzxgj4bVW3azFCfTRgFGxGRiJhpBoEwCjYiR7jm62wym40OQd9hOAUbkSOcBghESzMIpKZgI3KEa6nZKNq0mUajhVKwETnCefMAgQxnpAPQVxhOwUZERGKnYCNyhNMAgegkRqOpHS0VBRuRI5xmfY6O7tQZTsFG5AjXMnpK0aat9A2GU7AREYmQWtFSU7AROcKpGS06ZqbrbEIo2GRAXUMjf3h7DfUNjZnOikgzxZq2M1SzCaNgkwGPzFrDt/+0gEdmr8l0VkSSajYKNxIfBZsM2FxRA8DiDRUZzolI0kWdGc5HR6DRaOEUbGKyq7qOpRsr9hpz/0bZFtbv2MOqrVUAlJUr2Ih0LJr1OUxupjOQTRobnS1VNfQtLjzgup+/bzbvrt3BA9ecTN/iQp6av57/fXXFXuvs3FOX1ueu2FzJkF5F5Obo3ECipwEC0dF3GE5Hr4PwyOw1TJo2g3lrtoeuM2vFVsZ851neXbsDgKfmf8iFd762T6ABqKiuP+Bnrtm6m4/99B9864n3Dj3jIvuhWZ+jpqpNKgo2aVqxuZKfTf8AgPteX9mcXl5Rzfvrd9LYmNjB7nh+KQ2NzmcmDqZ75zyenLe+ed27/3k8n5s8BIAx/YoPGGzW79jDmXe8DMCf561nzdbdkZZJBGhu6tWsz22n0Wjh1IyWphcXb2JbVS0A763bydX3z6aypp6lGyuorKmnd5d8zju2P/PW7uD6j47kG+eP4ZgBxfzm9ZUcM6AbXz9vNEf378bZY/oyfkhPVm2p4s6XymhodHI67f0jn75oE10Kcpi5fCsA+TmdqG1o5Mw7Xua9751Ht8K8di+/iByYaofhFGzS9KnxpVx0wkCenLeeO55fyppte9cytlbV8mgwlHnc4B4AfOH04Xzh9OF7rdc5P4dLx5fym9dWBNvVkGNG764F/O29D5m7eju/fWMVAMN6F3HGUX24+rRh/MtDcwCYu3o7Z4/pG2dR5QjTfCKuA2UkVLNJLbZmNDO738zKzez9pLQ7zGyJmb1nZk+aWY+k124xszIzW2pm5yelTzCzBcFrd1pwMYCZFZjZH4L0WWY2LK6yAPTuWsDAHp352NF7H+jHD+nBrRcew0NfnMQXThtGfm4nThrSI+RdWhQXJuL81/4wnwk/eJGvPDyXf31kXnOgAVi1dTfnHNOXAd1bBiTMWx3eXyRyKDTrc3QMzSAQJs6azQPAL4CHktKmA7e4e72Z/Qi4Bfi2mY0FrgCOBQYCL5rZaHdvAO4BrgPeAp4BpgLPAtcC2939KDO7AvgR8JkYywPAMQO6sfj7U3n2/Q28vWo7X50yiv5BMDhzdAlfP280xWk0czWt80ZZoqnsmQUb93r93s9PYNGGXXxqQil1DS07b0XNgQcViBycppunKdy0lelOnaFiq9m4+6vAtlZpL7h709HyLaA0WL4YeMzda9x9JVAGTDKzAUA3d5/piV7Mh4BLkrZ5MFh+Aphi7fRraWoK++GlxzcHmibpBBqArgUtcf7bU49mwffO46Wvf7Q57dyx/bjpnETg6lmUx5WTBgPakSV6qtlER99huEz22XwR+EOwPIhE8GmyLkirC5ZbpzdtsxYgqCntBHoDW1p/kJldR6J2xJAhQ6IrQRt0DZrRBnYv5JrTh1GYl0NxYR5f/uhIRvfrutdZppnxw0tP4O/vbchUdkUkTTofTC0jwcbMbgXqgYebklKs5vtJ3982+ya63wvcCzBx4sTDYl84aXAPHv7SKUwe0Xuv0Wg3X3B0BnMlRyJdZxOdxJ06M52Lw1O7Bxszuxq4CJjiLXO5rAMGJ61WCnwYpJemSE/eZp2Z5QLdadVsdzgzM04/qs9Bb6NbzkrUWprRFG0kPu16UaeZTQW+DXzC3ZPHDj8NXBGMMBsOjAJmu/sGoMLMJgf9MVcBTyVtc3WwfBnwknfwI7Em+ZM4NF/UqVgTCY1GSy22mo2ZPQqcBfQxs3XAf5IYfVYATA/6JN5y9y+7+0IzexxYRKJ57YZgJBrA9SRGtnUmMQrt2SD9PuB3ZlZGokZzRVxlOVzo6mSRw5sZOiMMEVuwcfcrUyTft5/1pwHTUqTPAY5LkV4NXN6WPGYb3QVQ4rC/TlA5OGp9CKe50bKIajYSB1e0iYz6vcIp2GQRnTVJHFpunqYDZRQ6eNfxIVOwySoaVikx0D4VGZ0QhlOwySKJMRXalSUeGo3WdvoKwynYZBH12Ugc1GUTLf1GU1OwySKa5E/i0HJbaIWbtkqMGJVUFGyyiKYvlzg0DxBQrGmzROuDfqOpKNhkEdVsRA5zCtihFGyyiC5OljjoFgPR0m80NQWbLKIZZSUOmvU5OhowGk7BRuQI55pCIDIaZBFuv8HGzHLM7MX2yowcmAYISNS0R0VLv9HU9htsgpmXd5tZ93bKj+yHZpSVOOmkvO10LVy4dGZ9rgYWmNl0oKop0d1vjC1XkpKmwpBYaIBAZDRiNFw6webvwUMyzNCdOiV6LdfZKNy0lSYzDXfAYOPuD5pZZ2CIuy9thzxJCNVsJA4a+hwt9dmkdsDRaGb2T8B84Lng+Ylm9nTcGZN9qT1Y5PCmZrRw6Qx9/h4wCdgB4O7zgeEx5klCaN4liUPL3GiZzYd0bOkEm3p339kqTce8DNC8SxKHlqtsFG2ioF9oaukMEHjfzD4L5JjZKOBG4M14syUpqc9GYtB0AqOaTdtplo9w6dRs/g04FqgBHgV2AjfFmSlJTVNhSBy0S0UnEa/1jaaSTs2mv7vfCtwad2Zk/xJ9NtqRRQ5Xqh2GSyfYPGBmg4C3gVeB19x9QbzZklQ0Gk3ioAEC0dJvNLV0rrM508zygZOBs4C/m1lXd+8Vd+ZkbxpWKfEI+mw0QKDNdC1cuAMGGzM7A/hI8OgB/A14LeZ8SQq6U6fEQTWb6Chgh0unGe0fwBzgh8Az7l4bb5ZERLKXLk9ILZ1g0xs4HTgTuNHMGoGZ7v4fseZM9qFmNImDbp4WHTWjhUunz2aHma0ABgOlwGlAXtwZk9S0I0vUWuZGU7RpKw3iCZdOn81yYCnwOvAr4Bo1pWWGLhiTOLTM+pzhjHQE+hJDpXNR5yh3v9Ddb3P319INNGZ2v5mVm9n7SWm9zGy6mS0L/vZMeu0WMyszs6Vmdn5S+gQzWxC8dqcF86CbWYGZ/SFIn2Vmw9IudZbSBWMSB53AREtfZ2rpBJuBZvZkEDg2mdmfzKw0je0eAKa2SrsZmOHuo4AZwXPMbCxwBYmZCqYCd5tZTrDNPcB1wKjg0fSe1wLb3f0o4OfAj9LIU1ZTn43ESefkbaf5C8OlE2x+CzwNDAQGAX8N0vbL3V8FtrVKvhh4MFh+ELgkKf0xd69x95VAGTDJzAYA3dx9pif+gw+12qbpvZ4ApjTVejoqdT5KHDRAIDr6DsOlE2xK3P237l4fPB4ASg7x8/q5+waA4G/fIH0QsDZpvXVB2qBguXX6Xtu4ez2JOdt6H2K+soLu1ClxaNmndKSU+KQTbLaY2efMLCd4fA7YGnE+Uu3lvp/0/W2z75ubXWdmc8xszubNmw8xi5mnmo3I4U2j0cKlE2y+CHwa2Bg8LgvSDsWmoGmM4G95kL6OxNDqJqXAh0F6aYr0vbYxs1ygO/s22wHg7ve6+0R3n1hScqiVsszTjixxUhNQ22my3HAHDDbuvsbdP+HuJcHjEndffYif9zRwdbB8NfBUUvoVwQiz4SQGAswOmtoqzGxy0B9zVattmt7rMuAl7+htTLpTp8Sg5TobaSt9h+EOGGzMbISZ/dXMNgcj0p4ysxFpbPcoMBMYY2brzOxa4HbgXDNbBpwbPMfdFwKPA4uA54Ab3L0heKvrgd+QGDSwHHg2SL8P6G1mZcC/E4xs68g00kXi0HKdjQ6VUdBPNLV0pqt5BPgl8Mng+RUkbqJ2yv42cvcrQ16aErL+NGBaivQ5wHEp0quBy/eXh45GxwKJg2o20dHlCeHS6bMxd/9d0mi036N+6oxQn43I4U1T/oRLp2bzspndDDxGIsh8hsQ9bXoBuHvKTnmJnjofJQ66xUC09BtNLZ1g85ng7/9plf5FEsHngP03Eg3VbCQOLdcSKNq0mZrRQqUz6/Pw9siIiGRG06AT1WzazlAfQ5h0+mzkMKHOR4mDdqnoKGCHU7DJIrottEgW0E80JQWbbKKajcRBAwQioxPCcOlc1GnB3GjfDZ4PMbNJ8WdNWlN7sMRBF3VGR19huHRqNncDpwJNF2lWkLjIU9qZKdpIDHRRZ7TU+pBaOkOfT3H38WY2D8Ddt5tZfsz5khQSVfTGTGdDREJoZvZw6dRs6oK7ZjqAmZWAjniZoNFoEgfdPC06uudUuHSCzZ3Ak0BfM5sGvA7cFmuuJCWdNUkcWprRFG3aSgE7XDoXdT5sZnNJTKBpwCXuvjj2nMk+dNYkcWgZIJDhjHQQ+oWmls5otJHASnf/JfA+iVsE9Ig9Z7IP1WwkDjp/iZa+z9TSaUb7E9BgZkeRuK/McBK3HZAM0I4scVHFpu00fDxcOsGm0d3rgUuB/3H3rwED4s2WpGK6U6fEoHmf0nEyEvqNppbuaLQrSdyS+W9BWl58WZIwBqraSPSaJuJUtGkz/UbDpRNsriFxUec0d19pZsOB38ebLUlFfTYSBw19jo5+o+HSGY22CLgx6flK4PY4MyUiIh3LAYONmY0CfgiMBQqb0t1dN01rZ7p5msRB09VER7/RcOk0o/0WuAeoB84GHgJ+F2emJDXdFlri0HLzNIWbttJvNFw6waazu88AzN1Xu/v3gI/Fmy1JRWdNEoeW20JLW+k7DJfORJzVZtYJWGZm/wqsB/rGmy1JRXOjSRy0T0VL32dq6dRsbgKKSAwSmAB8Hrg6zkxJGF1nI/FRK1rb6YQwXDqj0d4OFitJDIOWDEnsyNqTJVotzWiKNm2nE8Iw6YxGGw18ExiavL67q9+mnelQIHFwDUeTdpBOn80fgV8BvwYa4s2O7I+q6CKHN7U+hEsn2NS7+z2x50QOKHGnTu3IEg/12bSdvsJwocHGzHoFi381s6+QuIFaTdPr7r4t5rxJK6rZSBzUihYdBexw+6vZzCXRd9j09X0z6TUHNINAO9O8SxKHlpun6UgZBZ0QphY69Nndh7v7iOBv60ebAo2Zfc3MFprZ+2b2qJkVmlkvM5tuZsuCvz2T1r/FzMrMbKmZnZ+UPsHMFgSv3Wkd/NeiO3VKHFSziY6ausOlc6fOQjP7dzP7s5n9ycxuMrPCA223n/cbROKanYnufhyQA1wB3AzMcPdRwIzgOWY2Nnj9WGAqcLeZ5QRvdw9wHTAqeEw91HxlBdVsJAbap6Kjpu5w6VzU+RCJA/1dwC9ITMjZ1rnRcoHOZpZL4oLRD4GLgQeD1x8ELgmWLwYec/eaYMbpMmCSmQ0Aurn7TE+c7j+UtE2HlLhXRqZzIR1Vx24XkExLZzTaGHcfl/T8ZTN791A/0N3Xm9lPgDXAHuAFd3/BzPq5+4ZgnQ1m1jQlziDgraS3WBek1QXLrdP3YWbXkagBMWTIkEPNukiH1NKMpmjTVupXDZdOzWaemU1uemJmpwBvHOoHBn0xFwPDgYFAFzP73P42SZHm+0nfN9H9Xnef6O4TS0pKDjbLhw3dFlri0DJAIMMZ6QDUrxounZrNKcBVZrYmeD4EWGxmCwB39xMO8jPPAVa6+2YAM/szcBqwycwGBLWaAUB5sP46YHDS9qUkmt3WBcut0zusxKzP2pElWtqlIqSAHSqdYBN1p/saYLKZFZFoRpsCzAGqSEzweXvw96lg/aeBR8zsZyRqQqOA2e7eYGYVQa1rFnAViX6lDktVdJHDn36jqaUzEefqKD/Q3WeZ2RPAOyRuyDYPuBfoCjxuZteSCEiXB+svNLPHgUXB+je4e9O0OdcDDwCdgWeDR4el+9lInNSM1nYaxBMunZpN5Nz9P4H/bJVcQ6KWk2r9acC0FOlzgOMiz+BhSncBlDg036lTbUBtpn7VcOkMEJDDhGo2Eofm0WiKNRIjBZtsogvGJAbapaKjQTzhFGyyiJo5JE7au9pOg3jCKdhkEd0rQ+LQ0oymcNNW+gbDKdhkEUNnTRK95os6M5yPjkLng6kp2GQRTfIncdA+FR2NGA2nYJNFNH25xEmtaG2nEaPhFGyyiGo2EoemXUp9NhInBZssopEuEgudwURHJ4ShFGxEjnCOmtCiossTwinYZBXTWZNETvtUdBS0wynYZBHTLH8SEx0jo6Nr4VJTsMkiGukicXBcgwMiomvhwinYZBENEJA4uKtmExWNGA2nYJNFdMtZiYP2KGkPCjZZRDUbiYta0aKhC6/DKdhkEfXZSBwSzWiKNlFQM1o4BZssYqZmNImeo06bqKiGGE7BJsso1EjktFNFSl9nago2WcQ0rlJi4KhiEx1deB1GwSaLJDofRaKn5p9o6MLrcAo2WUR36pQ4uLsGCEjsFGyyiFrRJA7uqtlERSNGwynYZBENq5Q4aJeKjq6FC6dgk0U0f5XERXtWNNQcGU7BJsvo6mSJWqIZTQfJqKhfNTUFmyyi9mCJg+M6H4+ImtHCKdhkE+3IEgOdwERHJ4ThFGyyiCnaSFxUtZGYZSTYmFkPM3vCzJaY2WIzO9XMepnZdDNbFvztmbT+LWZWZmZLzez8pPQJZrYgeO1O6+ANz4kquqKNRK9D/3DakeYvDJepms3/AM+5+9HAOGAxcDMww91HATOC55jZWOAK4FhgKnC3meUE73MPcB0wKnhMbc9CtDdV0SUO7rpTZ5T0E02t3YONmXUDzgTuA3D3WnffAVwMPBis9iBwSbB8MfCYu9e4+0qgDJhkZgOAbu4+0xOnEg8lbdMhqfNR4uDoos6o6HsMl4mazQhgM/BbM5tnZr8xsy5AP3ffABD87RusPwhYm7T9uiBtULDcOr3D0p06JQ7apSKm7zOlTASbXGA8cI+7nwRUETSZhUh1rhA2UW3Kf7OZXWdmc8xszubNmw82v4cN1WwkLjohj4Ymyw2XiWCzDljn7rOC50+QCD6bgqYxgr/lSesPTtq+FPgwSC9Nkb4Pd7/X3Se6+8SSkpLICtLe1GcjcXDUZxMVTZYbrt2DjbtvBNaa2ZggaQqwCHgauDpIuxp4Klh+GrjCzArMbDicSDQZAAASxklEQVSJgQCzg6a2CjObHIxCuyppm45JBwSJgetGndIOcjP0uf8GPGxm+cAK4BoSge9xM7sWWANcDuDuC83scRIBqR64wd0bgve5HngA6Aw8Gzw6rKYDgkYPSZR0Hh4dzcweLiPBxt3nAxNTvDQlZP1pwLQU6XOA46LN3eGrKb5oSniJkvan6Ghm9nCaQSCLNM0oq31ZoqdoEwW1OIRTsMki2o8lHq59K0Ka5SM1BZsspNEuEiXtTtHRiNFwCjZZpHmAQEZzIR2NRqNFSNfChVKwySLJAwREoqRmNImbgk0Waep8VJuwRClx8zRFmyjoNiDhFGyykGo2EiUNfY6ObgMSTsEmi+iAIHHQoTE6+omGU7DJIs3X2ejoIBHTQTI6+n2mpmCTRZoHCOhcVCKUaEZTuImCZmYPl6m50eQQtMyNltFsSAfxyKw1PDRzFdt315LbSeedUdA9p8Ip2GSRlpqNSNt9/28Lqa5rZGjvIi44bkCmsyMdnIJNFmnps1G4kbbrW1xIz6I8/nLD6WpGi4ia0cKp7pxFVLORKO2qruOE0h4KNBHSdDXhFGyykHZmaavGRmfXnjq6d87LdFY6FgXuUAo2WcRUtZGIVNbW0+go2Ei7UbDJIjpnkqjs2lMHKNhELfluurI3DRDIQrrORtL1/vqdLPpwF0N6FzFhaE/ycjqxp7aBNVt3A9Ctsw4BUdLddMNpT8siHXXW57qGRnbXNux1ll1eUU1+Tid6FOW3a17KK6q577WVjB/akylH9yU3J7sq/zX1DWytrOWJuevo3jmPp+av5501OwAY0quImvoGNu2qaV6/m2o20k4UbLJIuvezqalvIMfskA6UjY1Op062z3Iq1XUNNLpTlJ/b/Py59zdSXlFN/+6dqayup1vnXM4e05cuBeG72g+fWcL9b6zkfz8/gSUbKnhpaTnvrt3BycN68st/Hk91bSNDehcddFkOlrvzz7+exbLySgBG9OnC508dyjnH9GNwr5bPX7apgkdnr+Xzpw7lmQUb+NwpQ+leFO1Bu7yimj21Dfxu5mpG9evKoB5FnDGqzz7r7alt4Ad/X0RhXg6LN+zizeVb91ln4tCe7Kqu44NNlc1pOZ2MXl3yOaqka6T5PtLp1u3hFGyySPMtBoKqzfRFm5ixeBNXTBrCz6d/wLDeRYzqV8z/vrqcXXvqGdOvmK1VNXz8hIEM7F7I4g27OGtMX15dtplXP9jMyJKujBvcg7dWbGXnnjp27alj465qLjphIOu372Hmiq1MObov54ztx9KNFVx4/AD++u6HDOvThdr6Rn792goAvnn+GPp3K+Sul5Y1n0W3NqRXEcWFudx0zmjOHduvOb2x0XngzZUA/J/fzQVgXGl3AN5etZ1J02YAcNsnj+cjo/rsddBPtnNPHWXllUwY2vOQv9/VW3ezrLySa04fxqIPd/Heup38118XccfzS/nCacPIz+3EgnU7mbGkHID730jk+1f/WM6pI3qzqaKGsk0VjOlfzDWnD+eC4/rjQEOjU5iXE/q57k59o1NRXc/n75vFuu172Bn0qSRbdfvHm5e3V9Vy/xsrueulsua0/NyWk4tThvdi3fY9rN+xh0+fPJhPnjSIVVuq2FPXwOCeRc01mpz9nEzIwWtpfXDUy7o3O9I6siZOnOhz5szJdDYOyUMzV/HdpxZy1alDKcrP5ZFZq9lVXd/m9x1R0oWSrgW8vWobjQexOxwzoBtrt+2msiaRhx5Fedx64TGM7NuVWSu2MXFYTzbtqubWJ9/nuEHdeKNsK58aX8pPPz2u+T2Wbqzg/P9+lYtPHEijw7fOH8PgXkWs3lrFNQ+8TZ+uBSzdWNF88B03uAfnje1HQXBgHdKriLdWbGs+8P/PFSdSUlzA6H7FzFi8ifzcThTl5zJ39XY+OrqE2vpG5q/dQUV1PZdNKOWlJZvoXpRPt8JcFqzbyW9eX8mL/34mR/Utpr6hkb/M/5CHZ63mvXU7aQi+nNxORnFhLtt37xsQLjlxIM8t3Eh1XSNj+hVT39jI8s1VnDqiN9ecPoy5q7czeWRvzh7Tl3fWbOe1D7bw/MKNLNm4i05m1Dc6k0f0onfXAnI7GR8dXcIjs9YwZ/V25n/3XApyc/jGH9/l7ws2AIlgceHxA7jrypP2ycv2qlp+9epyvnLWURoI0E7unLGMn03/gLJpF2RdE+yBmNlcd594yNsr2GSPZxds4PqH3wGgk8FRfbvyvX86lrdWbuPo/sWcNaaEZZsqqW90ThrcA4BGd8o2V7JxZzUf7qjmwTdXcdbRJXz5zJEs31zJruo6zh7TFzNjW1Ut3QpzWbW1irXb91CQ24nqugZq6hppcOflJZu5dPwgKqrrGNC9M+MG96CuoZF7XllOac/OXHTCwL3Orpu4O2bGFffO5K0V2yguzOVfzz6Kq08bxi1/XsCT89Y3H+BTWb21iteWbeHHzy2JJLjuz/ghPfjT9aftc6FjZU09rywtZ1xpDzrn59CrKL+5ibG+oZFHZ6/hjFElDO/ThfJd1by4uJz/++SC0M+ZPKIX76zZQW19Y3PasN5F3Hbp8Zw2cu/mshcWbuS6383lx5edwFPz1/NGWaKpbOLQnvz2mpMpLlQgOVzcNWMZP53+AcumXUBemsFmW1UtNfUNFBfm8WbZFk4d2Tv0f1pRXceqLbs5Pqj9tycFm4OUzcEGYNOuamrrG+mcn0OfrgWZzs5B+fx9s3ht2ZaUry2/7cIDNunU1jfywaYKuhTk0rtrPg0NzmNvr2XNtt1cNqGUsQO6cdMf5lFWXsnKLVWM7lfM5ooa8nM7MapfMeeO7cee2npOHtaLRof/mbGMHp3zuOrUoZRX1FBRXcdHR/elf/fCSMr78pJydtc28PETBlBd18B9r6/kkVlr6NUlnwXrd3LOMX356pTRHDeoGzt219Gtc17K76Cp9geJZpo7LhvH5BG9KO0Zfz+WHJxfvLSMn7zwAR/84IK9Try2VtbQq0s+ZkZDo7N9dy03/+k9Xi/bQnVd4z7vU5Sfw9Rj+1NUkENtfSMzFpeztaq2+fXbPnk8nz1lCJA4mVuwfieFeTkcVdI1ZT/rntoGOueHN+WmQ8HmIGV7sMlm0/6+iF+/tpL7rp5IWXklj85ew4c7qvnORcdw1anDIv2siuq6w/aM393ZvruOXl3SG2lXW9/ItQ++TZf8XL54xnAmDe8Vcw7lUP3y5TLueH4pXzlrJAW5OSzasJP+3Qp56K3VfGp8KRce35+fT1/GgvU7ASguyGXyyN5srayhorq+eXBKk05Gc/Nq57wcJgztyetliRO2Ib2KKCkuYHNFDWu2JYayjyvtTrfOeWzfXcvxg7pz6fhS5q3Zzo+fW0r/7oV8e+rR/NO4gYdUNgWbg6RgkznVdQ2s3FLFMQO6ZTorIrF4av56vvrY/P2uU1yYS0V1PZ8YN5Cff+bEvWqzyzdX8tLicj4zaTCrt+ymf/dC+nTNp9ETv58uBbnUNzTy1T/Mp3xXNfm5nehWmMexA7thZvz+rdVs2FnN0N5FbNpV3Vxr6lmUx+QRvfnsKUP4yKiSQyqbgs1BUrARkbi4O3e/spzxQ3pS39hI7y4F9OmaT0lxAYs3VLC1qoaThvSkS35ObBOg7q6tp3NeDrv21PNa2WaG9urCcYO6tfnzFGwOkoKNiMjBa2uw6Vhj80RE5LCkYCMiIrHLWLAxsxwzm2dmfwue9zKz6Wa2LPjbM2ndW8yszMyWmtn5SekTzGxB8NqdprtAiYgcljJZs/kqsDjp+c3ADHcfBcwInmNmY4ErgGOBqcDdZtY0YPwe4DpgVPCY2j5ZFxGRg5GRYGNmpcDHgd8kJV8MPBgsPwhckpT+mLvXuPtKoAyYZGYDgG7uPtMToxweStpGREQOI5mq2fw38C0g+dLZfu6+ASD42zdIHwSsTVpvXZA2KFhunS4iIoeZdg82ZnYRUO7uc9PdJEVa2JSqKcdxm9l1ZjbHzOZs3rw5zY8VEZGoZKJmczrwCTNbBTwGfMzMfg9sCprGCP6WB+uvAwYnbV8KfBikl6ZI34e73+vuE919YknJoV09KyIihy6jF3Wa2VnAN9z9IjO7A9jq7reb2c1AL3f/lpkdCzwCTAIGkhg8MMrdG8zsbeDfgFnAM8Bd7v7MAT5zM7D6ELPcB0g9k2R264jlUpmyR0csV0cs0xh3Tz01exoOp5un3Q48bmbXAmuAywHcfaGZPQ4sAuqBG9y9IdjmeuABoDPwbPDYL3c/5KqNmc1pyxW0h6uOWC6VKXt0xHJ11DK1ZfuMBht3fwV4JVjeCkwJWW8aMC1F+hzguPhyKCIiUdAMAiIiEjsFm4Nzb6YzEJOOWC6VKXt0xHKpTK0ccbM+i4hI+1PNRkREYqdgkyYzmxpMBFoWDM3OCmZ2v5mVm9n7SWkHPenp4cTMBpvZy2a22MwWmtlXg/SsLZeZFZrZbDN7NyjTfwXpWVumJlFMunu4MbNVwSTA85tGaWV7ucysh5k9YWZLgt/WqZGWyd31OMADyAGWAyOAfOBdYGym85Vm3s8ExgPvJ6X9GLg5WL4Z+FGwPDYoWwEwPChzTqbLkKJMA4DxwXIx8EGQ96wtF4kZMboGy3kkrh2bnM1lSirbv5O4Vu5vHWH/C/K6CujTKi2ry0ViTsovBcv5QI8oy6SaTXomAWXuvsLda0nMfHBxhvOUFnd/FdjWKvmgJj1tl4weBHff4O7vBMsVJGYPH0QWl8sTKoOnecHDyeIyQTST7rZXXiOQteUys24kTkzvA3D3WnffQYRlUrBJT9hkoNnqYCc9PWyZ2TDgJBI1gawuV9DcNJ/EVE3T3T3ry0Q0k+4ejhx4wczmmtl1QVo2l2sEsBn4bdDk+Rsz60KEZVKwSU/ak35muawqp5l1Bf4E3OTuu/a3aoq0w65c7t7g7ieSmOdvkpnt74Llw75MEU66ezg63d3HAxcAN5jZmftZNxvKlUuiuf0edz8JqCK4p1iIgy6Tgk16wiYDzVYHO+npYcfM8kgEmofd/c9BctaXCyBovniFxM0As7lMUU26e9hx9w+Dv+XAkySakLK5XOuAdUFtGuAJEsEnsjIp2KTnbWCUmQ03s3wSdw59OsN5aoungauD5auBp5LSrzCzAjMbTuLup7MzkL/9MjMj0ba82N1/lvRS1pbLzErMrEew3Bk4B1hCFpfJ3W9x91J3H0biN/OSu3+OLC4TgJl1MbPipmXgPOB9srhc7r4RWGtmY4KkKSTmo4yuTJkeAZEtD+BCEqOelgO3Zjo/B5HvR4ENQB2Js5Frgd4kZs9eFvztlbT+rUEZlwIXZDr/IWU6g0SV/T1gfvC4MJvLBZwAzAvK9D7w3SA9a8vUqnxn0TIaLavLRKJ/493gsbDpeNABynUiMCfYB/8C9IyyTJpBQEREYqdmNBERiZ2CjYiIxE7BRkREYqdgIyIisVOwERGR2CnYiLSRmX3ZzK46wDrfM7NvtGOezmqaZVnkcJCb6QyIZDMzy3X3X2U6H1Ezsxx3b8h0PqTjUM1GjnjBFeF/D+4l876ZfSZIn2Bm/wgmW3w+adqOV8zsNjP7B/DV5FqLmf2Lmb0dvNefzKzoAJ/9gJndaWZvmtkKM7ssSN+rZmJmvzCzLwTLq4LPn2lmc8xsfJC/5Wb25aS372ZmT5rZIjP7lZl1CrY/L9j2HTP7YzDHXNP7ftfMXgcuj+r7FQEFGxFIzEH2obuPc/fjgOeCudfuAi5z9wnA/cC0pG16uPtH3f2nrd7rz+5+sruPI3Hrg2vT+PwBJGZFuAi4Pc08r3X3U4HXgAeAy0jc/+b7SetMAr4OHA+MBC41sz7Ad4BzPDGR5BwS95tpUu3uZ7j7Y2nmQyQtakYTgQXAT8zsRySmVHktmHH5OGB6Yio2ckhM+9PkDyHvdZyZ/YDEjae6As+n8fl/cfdGYJGZ9Uszz01z8y0gcdO1CqDCzKqb5lgDZrv7CgAze5REQKsmceOrN4Jy5QMz0yiXSJso2MgRz90/MLMJJOZX+6GZvUBiJt+FQe0hlaqQ9AeAS9z93aDZ66w0slCTtNw0dXs9e7c8FIZs09hq+0Zaftet56Ly4P2nu/uVIXkJK5dIm6gZTY54ZjYQ2O3uvwd+QmJq9aVAiZmdGqyTZ2bHpvF2xcCGoBnun9uQrdXA2GBW3e4kZuE9WJOCmco7AZ8BXgfeAk43s6MAzKzIzEa3IZ8iaVHNRiTRp3GHmTWSmB37enevDTrr7wwO9rkk7jq58ADv9R8k7hq6mkQTV/GhZMjd15rZ4yRm4F1GYkbogzWTRB/Q8cCrwJPu3hjUuB41s4Jgve+QmNFcJDaa9VlERGKnZjQREYmdgo2IiMROwUZERGKnYCMiIrFTsBERkdgp2IiISOwUbEREJHYKNiIiErv/D8Jk1gpgInfm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ZsAAAEKCAYAAADEovgeAAAABHNCSVQICAgIfAhkiAAAAAlwSFlzAAALEgAACxIB0t1+/AAAADl0RVh0U29mdHdhcmUAbWF0cGxvdGxpYiB2ZXJzaW9uIDMuMC4zLCBodHRwOi8vbWF0cGxvdGxpYi5vcmcvnQurowAAIABJREFUeJzt3XmcFPWd//HXhzkZGO7hHG4BxQMFRDxiNHigcaMxmmg20Riz/mLcNWZz6c9sNptfMCbm2NVEsyYaNfGIMTGaxAtR44UgCIpcMtwgMNzMDMz9+f3RNTPN0AUNUzVND+/n49GPqf52Vff321Ndn/oe9S1zd0REROLUKdMZEBGRjk/BRkREYqdgIyIisVOwERGR2CnYiIhI7BRsREQkdgo2IiISOwUbERGJnYKNiIjELjfTGWhvffr08WHDhmU6GyIiWWXu3Llb3L3kULc/4oLNsGHDmDNnTqazISKSVcxsdVu2VzOaiIjETsFGRERip2AjIiKxU7AREZHYKdiIiEjsFGxERCR2CjYiIhI7BRsRyZh31+7g7VXbMp0NaQdH3EWdInJ4aGx0Lv7lGwCsuv3jGc6NxE01GxHJiPc/3Bn62tptu9leVduOuZG4KdiISEZs2FndvOzue7129f2zueGRd9o7SwdU39CY6SxkLQUbEcmInbvrmpf31DXslb5iSxVvLt/Kwv3UftLxo+eW8LGfvMJf5q1v0/sAPDxrNUfd+iyX3v0GZeWVzF+7gzHfeZbVW6va/N5HAgUbEcmI7btrk5brWLN1N4/PWcu477/QnP7z6ctobPRUm4dKriXd88pyVmyp4qY/zGf9jj1pv8e9ry7nxUWb9kp7eclmAN5Zs4OvPjaPu2Yso6a+kZeWlB9U/o5UCjYiwqotVfz0haUHdUBuqx17Wmo2p9/+Emfe8TLfeuI9APp3K+QLpw3jxcWbmLd2e9rv+cuXy/joHa+wuaKGOa1GubUOHmHqGxq57ZklfOmhxOzwjY3O//5jOa8t28zA7oUALCuvZFl5JQDLN1eydGMF7s5bK7ayY7f6mlLRaDSRI1xjo3Pd7+bwwaZK8nI6ceOUUe3yuTuSmtEAivJzGNKriK+dO5rzj+3P++t38sCbq9hSWUt1XQOn3DaD2z55PB8/YQAASzbuIi+nEyNLugLwyKw13PH8UgBOnvYiAPk5nXjupo9w8S/eYPnmyubPamx03l23g5OG9NwnX6uSmsVmLN5Ery75/PDZJQBcc/pwjh3Yjc/+ZhZrtu0G4PdvreH3b61hZEkXlm+u4t8+dhRfP29MVF9Th6FgI3KE21JVwwebEgfi1gEgSss3V1LaszMFuTnBZ9XSp2s+3Tvn8YNLjufUkb33Wr9bYR4AFdX1fLCpgp176vjRc0uag83U/34NgD9dfyr9uhXyf59csM9n3vXZkxhR0pURfbvuFWzufW0Ftz+7hO98/BjGD+3J+CE9WbBuJ6P6dWXhh7ua17v2wb3vfXXRuAEM6N6ZkuICNlfU8Knxpby8tJwuBTms2JIIUn5wrX5HDAUbkSNc8sFxV3V0wWbJxl10MmN0v2I27NzDlJ/+gysnDWFbVQ0nD+vFjt11DO/ThT9++bSU2xcXJg5PFdV1LN6QCAC7a+v55ctlNCT143zqnpl7bffwl07htmcW8x8XjWXyiEQAG9mnCzNXbG1e553Viaa5H/x9MQCj+3Xlg02VfG7yEDqZpczPV84ayYDunQH4+adP5GuPz+fmC47mJ5efgJlR39DIUbc+S06n1Nsf6WILNmZ2P3ARUO7ux7V67RvAHUCJu28J0m4BrgUagBvd/fkgfQLwANAZeAb4qru7mRUADwETgK3AZ9x9VVzlEemo9go2e9IPNruq6zCgOKiB7KquY+nGCk4e1guAK+99i+2767h8Qil/nLsOgEdnrwHg+YWb6GRwyYmDQt+/axBsKqvrWb010WS1pbK2uakslbnfOYfeXQv4+40f2Su9X/dCNlfU4O6s2FLF1lbX8DTV7Gav3EYnM8YP6cE7a3ZQXJBLRU09ANeeMbx5/TNG9eHtW8/Z6z1ycxJd4KrYpBbnAIEHgKmtE81sMHAusCYpbSxwBXBssM3dZpYTvHwPcB0wKng0vee1wHZ3Pwr4OfCjWEohcgTZeYBgU1lTz5tlWwC46M7XOf57L1Bbn7j25F8fmcflv5rJxB+8yCfvfoPtQZNcU6BprdHh5OG9Qj8rL6cThXmdqKipZ9323fu8/si/nNJc+wH4xnmj6d21IOV79e6ST32js2tPPVN++g/mrk496OCDTZUs2VjB+cf257Vvnc2Mr3+0+bUeRfmhed2L2tFSiq1m4+6vmtmwFC/9HPgW8FRS2sXAY+5eA6w0szJgkpmtArq5+0wAM3sIuAR4Ntjme8H2TwC/MDPz1leHich+edK5+K7q+n1eX7JxF68v20J5RQ0rt1QxfdEm/vHNs5o7yM/40UvcOGUUr36QGBq8pbKGLZU1+7zPLRcczacnDubtVdv4+h/fpaK6njNHl+w3b8WFedz76op90m+cMorTRvbhzZs/xrrte3CHsQO7hb5Pry6JQLF4Y0t/zIShPbn148dw6d1vAnDv5ydw3e/mAvCpCaX0aRW40mkeM1PNJky79tmY2SeA9e7+ru3dLjoIeCvp+bogrS5Ybp3etM1aAHevN7OdQG9gSzy5F+mY9teMNn/tDi4J5i9L9uCbq5uXyytq+M5f3qdftwK2VtZSn9SfcsdlJ7Ctqpbzj+3P0N5FmBnnHdufv/TtSn5OJwb16LzfvFUnXew59dj+dC3M5dLxgzhtZB8gEYyOGZB3wDI21XiuuLflMHPVqUMZP6Qnr3/7bCqq6xnepwuFeZ244uQhewWaU0f0TvviUvXWhGu3YGNmRcCtwHmpXk6R5vtJ3982qT77OhJNcQwZMuSAeRU5kjT9aLrk57B+xx7+398WsWpLFR87pi/J11P2LMprbhq7/42VAPzqc+N5Z80OzhxVwklDerBg/U5++XIZ3zx/DN//6yKmHNOvuVaRrGm48oFUJNW06hoa+cnl4w6pjL1T5GFwryIASnsWNafN+4/zKMzbu3fhkX855aA+S20rqbVnzWYkMBxoqtWUAu+Y2SQSNZbBSeuWAh8G6aUp0knaZp2Z5QLdgZRzlbv7vcC9ABMnTtSuIJKkqeW5T3EBVVt3c9/riUCyamsVk5L6VH582TgefHMVu6rreG/dTvp1K+CsMX2ZetyA5nUmj+jdPALsietTjzI7FOeN7dema1d6tgo2V04azAmDuu+zXuf8nH3SLGR0WipmtlezpLRot2Dj7guAvk3Pg/6Yie6+xcyeBh4xs58BA0kMBJjt7g1mVmFmk4FZwFXAXcFbPA1cDcwELgNeUn+NyKG7+MRB3DljGQCnDO/F26u2NQ8xvumcUZw7th/nju1HeUU1j81ey/VnjSQvJ95JSF742pnU1jdyXIrAcDD6FRcwbnAP3l27A4AfXnpCFNnbh5rRwsU59PlR4Cygj5mtA/7T3e9Lta67LzSzx4FFQD1wg7s3NdZeT8vQ52eDB8B9wO+CwQTbSIxmE5GD1HSKVtqzM8/c+BEG9ejMwg07+eyvZ7Fq625uOHskN50zunn9vsWF7TbLwOh+xZG8T25OJ/7yldP43H2zuHzC4ANv0AY65U0tztFoVx7g9WGtnk8DpqVYbw5wXIr0auDytuVSRJoYLSO6Th3Rm3Gl3Xl33U5OGrzvlC7ZyMx4+EuTY/4MjUYLoxkERI5wTWfiyX0TZsbjXz6VWSu28ZFRfTKUs+xjmGo2IRRsRATYt7+hIDfngNfBSCvqtAmlWwyIHOE0eipa+j5TU7AROcK1NKNlNh8dgYE6bUIo2Igc4ZqvklawaTN9h+EUbESOcE2Xp5k6HCKhik1qCjYiIhFJjEZTuElFwUbkCKdmtOiY6aLOMAo2Ikc4HRylPSjYiBzxgj4bVW3azFCfTRgFGxGRiJhpBoEwCjYiR7jm62wym40OQd9hOAUbkSOcBghESzMIpKZgI3KEa6nZKNq0mUajhVKwETnCefMAgQxnpAPQVxhOwUZERGKnYCNyhNMAgegkRqOpHS0VBRuRI5xmfY6O7tQZTsFG5AjXMnpK0aat9A2GU7AREYmQWtFSU7AROcKpGS06ZqbrbEIo2GRAXUMjf3h7DfUNjZnOikgzxZq2M1SzCaNgkwGPzFrDt/+0gEdmr8l0VkSSajYKNxIfBZsM2FxRA8DiDRUZzolI0kWdGc5HR6DRaOEUbGKyq7qOpRsr9hpz/0bZFtbv2MOqrVUAlJUr2Ih0LJr1OUxupjOQTRobnS1VNfQtLjzgup+/bzbvrt3BA9ecTN/iQp6av57/fXXFXuvs3FOX1ueu2FzJkF5F5Obo3ECipwEC0dF3GE5Hr4PwyOw1TJo2g3lrtoeuM2vFVsZ851neXbsDgKfmf8iFd762T6ABqKiuP+Bnrtm6m4/99B9864n3Dj3jIvuhWZ+jpqpNKgo2aVqxuZKfTf8AgPteX9mcXl5Rzfvrd9LYmNjB7nh+KQ2NzmcmDqZ75zyenLe+ed27/3k8n5s8BIAx/YoPGGzW79jDmXe8DMCf561nzdbdkZZJBGhu6tWsz22n0Wjh1IyWphcXb2JbVS0A763bydX3z6aypp6lGyuorKmnd5d8zju2P/PW7uD6j47kG+eP4ZgBxfzm9ZUcM6AbXz9vNEf378bZY/oyfkhPVm2p4s6XymhodHI67f0jn75oE10Kcpi5fCsA+TmdqG1o5Mw7Xua9751Ht8K8di+/iByYaofhFGzS9KnxpVx0wkCenLeeO55fyppte9cytlbV8mgwlHnc4B4AfOH04Xzh9OF7rdc5P4dLx5fym9dWBNvVkGNG764F/O29D5m7eju/fWMVAMN6F3HGUX24+rRh/MtDcwCYu3o7Z4/pG2dR5QjTfCKuA2UkVLNJLbZmNDO738zKzez9pLQ7zGyJmb1nZk+aWY+k124xszIzW2pm5yelTzCzBcFrd1pwMYCZFZjZH4L0WWY2LK6yAPTuWsDAHp352NF7H+jHD+nBrRcew0NfnMQXThtGfm4nThrSI+RdWhQXJuL81/4wnwk/eJGvPDyXf31kXnOgAVi1dTfnHNOXAd1bBiTMWx3eXyRyKDTrc3QMzSAQJs6azQPAL4CHktKmA7e4e72Z/Qi4Bfi2mY0FrgCOBQYCL5rZaHdvAO4BrgPeAp4BpgLPAtcC2939KDO7AvgR8JkYywPAMQO6sfj7U3n2/Q28vWo7X50yiv5BMDhzdAlfP280xWk0czWt80ZZoqnsmQUb93r93s9PYNGGXXxqQil1DS07b0XNgQcViBycppunKdy0lelOnaFiq9m4+6vAtlZpL7h709HyLaA0WL4YeMzda9x9JVAGTDKzAUA3d5/piV7Mh4BLkrZ5MFh+Aphi7fRraWoK++GlxzcHmibpBBqArgUtcf7bU49mwffO46Wvf7Q57dyx/bjpnETg6lmUx5WTBgPakSV6qtlER99huEz22XwR+EOwPIhE8GmyLkirC5ZbpzdtsxYgqCntBHoDW1p/kJldR6J2xJAhQ6IrQRt0DZrRBnYv5JrTh1GYl0NxYR5f/uhIRvfrutdZppnxw0tP4O/vbchUdkUkTTofTC0jwcbMbgXqgYebklKs5vtJ3982+ya63wvcCzBx4sTDYl84aXAPHv7SKUwe0Xuv0Wg3X3B0BnMlRyJdZxOdxJ06M52Lw1O7Bxszuxq4CJjiLXO5rAMGJ61WCnwYpJemSE/eZp2Z5QLdadVsdzgzM04/qs9Bb6NbzkrUWprRFG0kPu16UaeZTQW+DXzC3ZPHDj8NXBGMMBsOjAJmu/sGoMLMJgf9MVcBTyVtc3WwfBnwknfwI7Em+ZM4NF/UqVgTCY1GSy22mo2ZPQqcBfQxs3XAf5IYfVYATA/6JN5y9y+7+0IzexxYRKJ57YZgJBrA9SRGtnUmMQrt2SD9PuB3ZlZGokZzRVxlOVzo6mSRw5sZOiMMEVuwcfcrUyTft5/1pwHTUqTPAY5LkV4NXN6WPGYb3QVQ4rC/TlA5OGp9CKe50bKIajYSB1e0iYz6vcIp2GQRnTVJHFpunqYDZRQ6eNfxIVOwySoaVikx0D4VGZ0QhlOwySKJMRXalSUeGo3WdvoKwynYZBH12Ugc1GUTLf1GU1OwySKa5E/i0HJbaIWbtkqMGJVUFGyyiKYvlzg0DxBQrGmzROuDfqOpKNhkEdVsRA5zCtihFGyyiC5OljjoFgPR0m80NQWbLKIZZSUOmvU5OhowGk7BRuQI55pCIDIaZBFuv8HGzHLM7MX2yowcmAYISNS0R0VLv9HU9htsgpmXd5tZ93bKj+yHZpSVOOmkvO10LVy4dGZ9rgYWmNl0oKop0d1vjC1XkpKmwpBYaIBAZDRiNFw6webvwUMyzNCdOiV6LdfZKNy0lSYzDXfAYOPuD5pZZ2CIuy9thzxJCNVsJA4a+hwt9dmkdsDRaGb2T8B84Lng+Ylm9nTcGZN9qT1Y5PCmZrRw6Qx9/h4wCdgB4O7zgeEx5klCaN4liUPL3GiZzYd0bOkEm3p339kqTce8DNC8SxKHlqtsFG2ioF9oaukMEHjfzD4L5JjZKOBG4M14syUpqc9GYtB0AqOaTdtplo9w6dRs/g04FqgBHgV2AjfFmSlJTVNhSBy0S0UnEa/1jaaSTs2mv7vfCtwad2Zk/xJ9NtqRRQ5Xqh2GSyfYPGBmg4C3gVeB19x9QbzZklQ0Gk3ioAEC0dJvNLV0rrM508zygZOBs4C/m1lXd+8Vd+ZkbxpWKfEI+mw0QKDNdC1cuAMGGzM7A/hI8OgB/A14LeZ8SQq6U6fEQTWb6Chgh0unGe0fwBzgh8Az7l4bb5ZERLKXLk9ILZ1g0xs4HTgTuNHMGoGZ7v4fseZM9qFmNImDbp4WHTWjhUunz2aHma0ABgOlwGlAXtwZk9S0I0vUWuZGU7RpKw3iCZdOn81yYCnwOvAr4Bo1pWWGLhiTOLTM+pzhjHQE+hJDpXNR5yh3v9Ddb3P319INNGZ2v5mVm9n7SWm9zGy6mS0L/vZMeu0WMyszs6Vmdn5S+gQzWxC8dqcF86CbWYGZ/SFIn2Vmw9IudZbSBWMSB53AREtfZ2rpBJuBZvZkEDg2mdmfzKw0je0eAKa2SrsZmOHuo4AZwXPMbCxwBYmZCqYCd5tZTrDNPcB1wKjg0fSe1wLb3f0o4OfAj9LIU1ZTn43ESefkbaf5C8OlE2x+CzwNDAQGAX8N0vbL3V8FtrVKvhh4MFh+ELgkKf0xd69x95VAGTDJzAYA3dx9pif+gw+12qbpvZ4ApjTVejoqdT5KHDRAIDr6DsOlE2xK3P237l4fPB4ASg7x8/q5+waA4G/fIH0QsDZpvXVB2qBguXX6Xtu4ez2JOdt6H2K+soLu1ClxaNmndKSU+KQTbLaY2efMLCd4fA7YGnE+Uu3lvp/0/W2z75ubXWdmc8xszubNmw8xi5mnmo3I4U2j0cKlE2y+CHwa2Bg8LgvSDsWmoGmM4G95kL6OxNDqJqXAh0F6aYr0vbYxs1ygO/s22wHg7ve6+0R3n1hScqiVsszTjixxUhNQ22my3HAHDDbuvsbdP+HuJcHjEndffYif9zRwdbB8NfBUUvoVwQiz4SQGAswOmtoqzGxy0B9zVattmt7rMuAl7+htTLpTp8Sg5TobaSt9h+EOGGzMbISZ/dXMNgcj0p4ysxFpbPcoMBMYY2brzOxa4HbgXDNbBpwbPMfdFwKPA4uA54Ab3L0heKvrgd+QGDSwHHg2SL8P6G1mZcC/E4xs68g00kXi0HKdjQ6VUdBPNLV0pqt5BPgl8Mng+RUkbqJ2yv42cvcrQ16aErL+NGBaivQ5wHEp0quBy/eXh45GxwKJg2o20dHlCeHS6bMxd/9d0mi036N+6oxQn43I4U1T/oRLp2bzspndDDxGIsh8hsQ9bXoBuHvKTnmJnjofJQ66xUC09BtNLZ1g85ng7/9plf5FEsHngP03Eg3VbCQOLdcSKNq0mZrRQqUz6/Pw9siIiGRG06AT1WzazlAfQ5h0+mzkMKHOR4mDdqnoKGCHU7DJIrottEgW0E80JQWbbKKajcRBAwQioxPCcOlc1GnB3GjfDZ4PMbNJ8WdNWlN7sMRBF3VGR19huHRqNncDpwJNF2lWkLjIU9qZKdpIDHRRZ7TU+pBaOkOfT3H38WY2D8Ddt5tZfsz5khQSVfTGTGdDREJoZvZw6dRs6oK7ZjqAmZWAjniZoNFoEgfdPC06uudUuHSCzZ3Ak0BfM5sGvA7cFmuuJCWdNUkcWprRFG3aSgE7XDoXdT5sZnNJTKBpwCXuvjj2nMk+dNYkcWgZIJDhjHQQ+oWmls5otJHASnf/JfA+iVsE9Ig9Z7IP1WwkDjp/iZa+z9TSaUb7E9BgZkeRuK/McBK3HZAM0I4scVHFpu00fDxcOsGm0d3rgUuB/3H3rwED4s2WpGK6U6fEoHmf0nEyEvqNppbuaLQrSdyS+W9BWl58WZIwBqraSPSaJuJUtGkz/UbDpRNsriFxUec0d19pZsOB38ebLUlFfTYSBw19jo5+o+HSGY22CLgx6flK4PY4MyUiIh3LAYONmY0CfgiMBQqb0t1dN01rZ7p5msRB09VER7/RcOk0o/0WuAeoB84GHgJ+F2emJDXdFlri0HLzNIWbttJvNFw6waazu88AzN1Xu/v3gI/Fmy1JRWdNEoeW20JLW+k7DJfORJzVZtYJWGZm/wqsB/rGmy1JRXOjSRy0T0VL32dq6dRsbgKKSAwSmAB8Hrg6zkxJGF1nI/FRK1rb6YQwXDqj0d4OFitJDIOWDEnsyNqTJVotzWiKNm2nE8Iw6YxGGw18ExiavL67q9+mnelQIHFwDUeTdpBOn80fgV8BvwYa4s2O7I+q6CKHN7U+hEsn2NS7+z2x50QOKHGnTu3IEg/12bSdvsJwocHGzHoFi381s6+QuIFaTdPr7r4t5rxJK6rZSBzUihYdBexw+6vZzCXRd9j09X0z6TUHNINAO9O8SxKHlpun6UgZBZ0QphY69Nndh7v7iOBv60ebAo2Zfc3MFprZ+2b2qJkVmlkvM5tuZsuCvz2T1r/FzMrMbKmZnZ+UPsHMFgSv3Wkd/NeiO3VKHFSziY6ausOlc6fOQjP7dzP7s5n9ycxuMrPCA223n/cbROKanYnufhyQA1wB3AzMcPdRwIzgOWY2Nnj9WGAqcLeZ5QRvdw9wHTAqeEw91HxlBdVsJAbap6Kjpu5w6VzU+RCJA/1dwC9ITMjZ1rnRcoHOZpZL4oLRD4GLgQeD1x8ELgmWLwYec/eaYMbpMmCSmQ0Aurn7TE+c7j+UtE2HlLhXRqZzIR1Vx24XkExLZzTaGHcfl/T8ZTN791A/0N3Xm9lPgDXAHuAFd3/BzPq5+4ZgnQ1m1jQlziDgraS3WBek1QXLrdP3YWbXkagBMWTIkEPNukiH1NKMpmjTVupXDZdOzWaemU1uemJmpwBvHOoHBn0xFwPDgYFAFzP73P42SZHm+0nfN9H9Xnef6O4TS0pKDjbLhw3dFlri0DJAIMMZ6QDUrxounZrNKcBVZrYmeD4EWGxmCwB39xMO8jPPAVa6+2YAM/szcBqwycwGBLWaAUB5sP46YHDS9qUkmt3WBcut0zusxKzP2pElWtqlIqSAHSqdYBN1p/saYLKZFZFoRpsCzAGqSEzweXvw96lg/aeBR8zsZyRqQqOA2e7eYGYVQa1rFnAViX6lDktVdJHDn36jqaUzEefqKD/Q3WeZ2RPAOyRuyDYPuBfoCjxuZteSCEiXB+svNLPHgUXB+je4e9O0OdcDDwCdgWeDR4el+9lInNSM1nYaxBMunZpN5Nz9P4H/bJVcQ6KWk2r9acC0FOlzgOMiz+BhSncBlDg036lTbUBtpn7VcOkMEJDDhGo2Eofm0WiKNRIjBZtsogvGJAbapaKjQTzhFGyyiJo5JE7au9pOg3jCKdhkEd0rQ+LQ0oymcNNW+gbDKdhkEUNnTRK95os6M5yPjkLng6kp2GQRTfIncdA+FR2NGA2nYJNFNH25xEmtaG2nEaPhFGyyiGo2EoemXUp9NhInBZssopEuEgudwURHJ4ShFGxEjnCOmtCiossTwinYZBXTWZNETvtUdBS0wynYZBHTLH8SEx0jo6Nr4VJTsMkiGukicXBcgwMiomvhwinYZBENEJA4uKtmExWNGA2nYJNFdMtZiYP2KGkPCjZZRDUbiYta0aKhC6/DKdhkEfXZSBwSzWiKNlFQM1o4BZssYqZmNImeo06bqKiGGE7BJsso1EjktFNFSl9nago2WcQ0rlJi4KhiEx1deB1GwSaLJDofRaKn5p9o6MLrcAo2WUR36pQ4uLsGCEjsFGyyiFrRJA7uqtlERSNGwynYZBENq5Q4aJeKjq6FC6dgk0U0f5XERXtWNNQcGU7BJsvo6mSJWqIZTQfJqKhfNTUFmyyi9mCJg+M6H4+ImtHCKdhkE+3IEgOdwERHJ4ThFGyyiCnaSFxUtZGYZSTYmFkPM3vCzJaY2WIzO9XMepnZdDNbFvztmbT+LWZWZmZLzez8pPQJZrYgeO1O6+ANz4kquqKNRK9D/3DakeYvDJepms3/AM+5+9HAOGAxcDMww91HATOC55jZWOAK4FhgKnC3meUE73MPcB0wKnhMbc9CtDdV0SUO7rpTZ5T0E02t3YONmXUDzgTuA3D3WnffAVwMPBis9iBwSbB8MfCYu9e4+0qgDJhkZgOAbu4+0xOnEg8lbdMhqfNR4uDoos6o6HsMl4mazQhgM/BbM5tnZr8xsy5AP3ffABD87RusPwhYm7T9uiBtULDcOr3D0p06JQ7apSKm7zOlTASbXGA8cI+7nwRUETSZhUh1rhA2UW3Kf7OZXWdmc8xszubNmw82v4cN1WwkLjohj4Ymyw2XiWCzDljn7rOC50+QCD6bgqYxgr/lSesPTtq+FPgwSC9Nkb4Pd7/X3Se6+8SSkpLICtLe1GcjcXDUZxMVTZYbrt2DjbtvBNaa2ZggaQqwCHgauDpIuxp4Klh+GrjCzArMbDicSDQZAAASxklEQVSJgQCzg6a2CjObHIxCuyppm45JBwSJgetGndIOcjP0uf8GPGxm+cAK4BoSge9xM7sWWANcDuDuC83scRIBqR64wd0bgve5HngA6Aw8Gzw6rKYDgkYPSZR0Hh4dzcweLiPBxt3nAxNTvDQlZP1pwLQU6XOA46LN3eGrKb5oSniJkvan6Ghm9nCaQSCLNM0oq31ZoqdoEwW1OIRTsMki2o8lHq59K0Ka5SM1BZsspNEuEiXtTtHRiNFwCjZZpHmAQEZzIR2NRqNFSNfChVKwySLJAwREoqRmNImbgk0Waep8VJuwRClx8zRFmyjoNiDhFGyykGo2EiUNfY6ObgMSTsEmi+iAIHHQoTE6+omGU7DJIs3X2ejoIBHTQTI6+n2mpmCTRZoHCOhcVCKUaEZTuImCZmYPl6m50eQQtMyNltFsSAfxyKw1PDRzFdt315LbSeedUdA9p8Ip2GSRlpqNSNt9/28Lqa5rZGjvIi44bkCmsyMdnIJNFmnps1G4kbbrW1xIz6I8/nLD6WpGi4ia0cKp7pxFVLORKO2qruOE0h4KNBHSdDXhFGyykHZmaavGRmfXnjq6d87LdFY6FgXuUAo2WcRUtZGIVNbW0+go2Ei7UbDJIjpnkqjs2lMHKNhELfluurI3DRDIQrrORtL1/vqdLPpwF0N6FzFhaE/ycjqxp7aBNVt3A9Ctsw4BUdLddMNpT8siHXXW57qGRnbXNux1ll1eUU1+Tid6FOW3a17KK6q577WVjB/akylH9yU3J7sq/zX1DWytrOWJuevo3jmPp+av5501OwAY0quImvoGNu2qaV6/m2o20k4UbLJIuvezqalvIMfskA6UjY1Op062z3Iq1XUNNLpTlJ/b/Py59zdSXlFN/+6dqayup1vnXM4e05cuBeG72g+fWcL9b6zkfz8/gSUbKnhpaTnvrt3BycN68st/Hk91bSNDehcddFkOlrvzz7+exbLySgBG9OnC508dyjnH9GNwr5bPX7apgkdnr+Xzpw7lmQUb+NwpQ+leFO1Bu7yimj21Dfxu5mpG9evKoB5FnDGqzz7r7alt4Ad/X0RhXg6LN+zizeVb91ln4tCe7Kqu44NNlc1pOZ2MXl3yOaqka6T5PtLp1u3hFGyySPMtBoKqzfRFm5ixeBNXTBrCz6d/wLDeRYzqV8z/vrqcXXvqGdOvmK1VNXz8hIEM7F7I4g27OGtMX15dtplXP9jMyJKujBvcg7dWbGXnnjp27alj465qLjphIOu372Hmiq1MObov54ztx9KNFVx4/AD++u6HDOvThdr6Rn792goAvnn+GPp3K+Sul5Y1n0W3NqRXEcWFudx0zmjOHduvOb2x0XngzZUA/J/fzQVgXGl3AN5etZ1J02YAcNsnj+cjo/rsddBPtnNPHWXllUwY2vOQv9/VW3ezrLySa04fxqIPd/Heup38118XccfzS/nCacPIz+3EgnU7mbGkHID730jk+1f/WM6pI3qzqaKGsk0VjOlfzDWnD+eC4/rjQEOjU5iXE/q57k59o1NRXc/n75vFuu172Bn0qSRbdfvHm5e3V9Vy/xsrueulsua0/NyWk4tThvdi3fY9rN+xh0+fPJhPnjSIVVuq2FPXwOCeRc01mpz9nEzIwWtpfXDUy7o3O9I6siZOnOhz5szJdDYOyUMzV/HdpxZy1alDKcrP5ZFZq9lVXd/m9x1R0oWSrgW8vWobjQexOxwzoBtrt+2msiaRhx5Fedx64TGM7NuVWSu2MXFYTzbtqubWJ9/nuEHdeKNsK58aX8pPPz2u+T2Wbqzg/P9+lYtPHEijw7fOH8PgXkWs3lrFNQ+8TZ+uBSzdWNF88B03uAfnje1HQXBgHdKriLdWbGs+8P/PFSdSUlzA6H7FzFi8ifzcThTl5zJ39XY+OrqE2vpG5q/dQUV1PZdNKOWlJZvoXpRPt8JcFqzbyW9eX8mL/34mR/Utpr6hkb/M/5CHZ63mvXU7aQi+nNxORnFhLtt37xsQLjlxIM8t3Eh1XSNj+hVT39jI8s1VnDqiN9ecPoy5q7czeWRvzh7Tl3fWbOe1D7bw/MKNLNm4i05m1Dc6k0f0onfXAnI7GR8dXcIjs9YwZ/V25n/3XApyc/jGH9/l7ws2AIlgceHxA7jrypP2ycv2qlp+9epyvnLWURoI0E7unLGMn03/gLJpF2RdE+yBmNlcd594yNsr2GSPZxds4PqH3wGgk8FRfbvyvX86lrdWbuPo/sWcNaaEZZsqqW90ThrcA4BGd8o2V7JxZzUf7qjmwTdXcdbRJXz5zJEs31zJruo6zh7TFzNjW1Ut3QpzWbW1irXb91CQ24nqugZq6hppcOflJZu5dPwgKqrrGNC9M+MG96CuoZF7XllOac/OXHTCwL3Orpu4O2bGFffO5K0V2yguzOVfzz6Kq08bxi1/XsCT89Y3H+BTWb21iteWbeHHzy2JJLjuz/ghPfjT9aftc6FjZU09rywtZ1xpDzrn59CrKL+5ibG+oZFHZ6/hjFElDO/ThfJd1by4uJz/++SC0M+ZPKIX76zZQW19Y3PasN5F3Hbp8Zw2cu/mshcWbuS6383lx5edwFPz1/NGWaKpbOLQnvz2mpMpLlQgOVzcNWMZP53+AcumXUBemsFmW1UtNfUNFBfm8WbZFk4d2Tv0f1pRXceqLbs5Pqj9tycFm4OUzcEGYNOuamrrG+mcn0OfrgWZzs5B+fx9s3ht2ZaUry2/7cIDNunU1jfywaYKuhTk0rtrPg0NzmNvr2XNtt1cNqGUsQO6cdMf5lFWXsnKLVWM7lfM5ooa8nM7MapfMeeO7cee2npOHtaLRof/mbGMHp3zuOrUoZRX1FBRXcdHR/elf/fCSMr78pJydtc28PETBlBd18B9r6/kkVlr6NUlnwXrd3LOMX356pTRHDeoGzt219Gtc17K76Cp9geJZpo7LhvH5BG9KO0Zfz+WHJxfvLSMn7zwAR/84IK9Try2VtbQq0s+ZkZDo7N9dy03/+k9Xi/bQnVd4z7vU5Sfw9Rj+1NUkENtfSMzFpeztaq2+fXbPnk8nz1lCJA4mVuwfieFeTkcVdI1ZT/rntoGOueHN+WmQ8HmIGV7sMlm0/6+iF+/tpL7rp5IWXklj85ew4c7qvnORcdw1anDIv2siuq6w/aM393ZvruOXl3SG2lXW9/ItQ++TZf8XL54xnAmDe8Vcw7lUP3y5TLueH4pXzlrJAW5OSzasJP+3Qp56K3VfGp8KRce35+fT1/GgvU7ASguyGXyyN5srayhorq+eXBKk05Gc/Nq57wcJgztyetliRO2Ib2KKCkuYHNFDWu2JYayjyvtTrfOeWzfXcvxg7pz6fhS5q3Zzo+fW0r/7oV8e+rR/NO4gYdUNgWbg6RgkznVdQ2s3FLFMQO6ZTorIrF4av56vvrY/P2uU1yYS0V1PZ8YN5Cff+bEvWqzyzdX8tLicj4zaTCrt+ymf/dC+nTNp9ETv58uBbnUNzTy1T/Mp3xXNfm5nehWmMexA7thZvz+rdVs2FnN0N5FbNpV3Vxr6lmUx+QRvfnsKUP4yKiSQyqbgs1BUrARkbi4O3e/spzxQ3pS39hI7y4F9OmaT0lxAYs3VLC1qoaThvSkS35ObBOg7q6tp3NeDrv21PNa2WaG9urCcYO6tfnzFGwOkoKNiMjBa2uw6Vhj80RE5LCkYCMiIrHLWLAxsxwzm2dmfwue9zKz6Wa2LPjbM2ndW8yszMyWmtn5SekTzGxB8NqdprtAiYgcljJZs/kqsDjp+c3ADHcfBcwInmNmY4ErgGOBqcDdZtY0YPwe4DpgVPCY2j5ZFxGRg5GRYGNmpcDHgd8kJV8MPBgsPwhckpT+mLvXuPtKoAyYZGYDgG7uPtMToxweStpGREQOI5mq2fw38C0g+dLZfu6+ASD42zdIHwSsTVpvXZA2KFhunS4iIoeZdg82ZnYRUO7uc9PdJEVa2JSqKcdxm9l1ZjbHzOZs3rw5zY8VEZGoZKJmczrwCTNbBTwGfMzMfg9sCprGCP6WB+uvAwYnbV8KfBikl6ZI34e73+vuE919YknJoV09KyIihy6jF3Wa2VnAN9z9IjO7A9jq7reb2c1AL3f/lpkdCzwCTAIGkhg8MMrdG8zsbeDfgFnAM8Bd7v7MAT5zM7D6ELPcB0g9k2R264jlUpmyR0csV0cs0xh3Tz01exoOp5un3Q48bmbXAmuAywHcfaGZPQ4sAuqBG9y9IdjmeuABoDPwbPDYL3c/5KqNmc1pyxW0h6uOWC6VKXt0xHJ11DK1ZfuMBht3fwV4JVjeCkwJWW8aMC1F+hzguPhyKCIiUdAMAiIiEjsFm4Nzb6YzEJOOWC6VKXt0xHKpTK0ccbM+i4hI+1PNRkREYqdgkyYzmxpMBFoWDM3OCmZ2v5mVm9n7SWkHPenp4cTMBpvZy2a22MwWmtlXg/SsLZeZFZrZbDN7NyjTfwXpWVumJlFMunu4MbNVwSTA85tGaWV7ucysh5k9YWZLgt/WqZGWyd31OMADyAGWAyOAfOBdYGym85Vm3s8ExgPvJ6X9GLg5WL4Z+FGwPDYoWwEwPChzTqbLkKJMA4DxwXIx8EGQ96wtF4kZMboGy3kkrh2bnM1lSirbv5O4Vu5vHWH/C/K6CujTKi2ry0ViTsovBcv5QI8oy6SaTXomAWXuvsLda0nMfHBxhvOUFnd/FdjWKvmgJj1tl4weBHff4O7vBMsVJGYPH0QWl8sTKoOnecHDyeIyQTST7rZXXiOQteUys24kTkzvA3D3WnffQYRlUrBJT9hkoNnqYCc9PWyZ2TDgJBI1gawuV9DcNJ/EVE3T3T3ry0Q0k+4ejhx4wczmmtl1QVo2l2sEsBn4bdDk+Rsz60KEZVKwSU/ak35muawqp5l1Bf4E3OTuu/a3aoq0w65c7t7g7ieSmOdvkpnt74Llw75MEU66ezg63d3HAxcAN5jZmftZNxvKlUuiuf0edz8JqCK4p1iIgy6Tgk16wiYDzVYHO+npYcfM8kgEmofd/c9BctaXCyBovniFxM0As7lMUU26e9hx9w+Dv+XAkySakLK5XOuAdUFtGuAJEsEnsjIp2KTnbWCUmQ03s3wSdw59OsN5aoungauD5auBp5LSrzCzAjMbTuLup7MzkL/9MjMj0ba82N1/lvRS1pbLzErMrEew3Bk4B1hCFpfJ3W9x91J3H0biN/OSu3+OLC4TgJl1MbPipmXgPOB9srhc7r4RWGtmY4KkKSTmo4yuTJkeAZEtD+BCEqOelgO3Zjo/B5HvR4ENQB2Js5Frgd4kZs9eFvztlbT+rUEZlwIXZDr/IWU6g0SV/T1gfvC4MJvLBZwAzAvK9D7w3SA9a8vUqnxn0TIaLavLRKJ/493gsbDpeNABynUiMCfYB/8C9IyyTJpBQEREYqdmNBERiZ2CjYiIxE7BRkREYqdgIyIisVOwERGR2CnYiLSRmX3ZzK46wDrfM7NvtGOezmqaZVnkcJCb6QyIZDMzy3X3X2U6H1Ezsxx3b8h0PqTjUM1GjnjBFeF/D+4l876ZfSZIn2Bm/wgmW3w+adqOV8zsNjP7B/DV5FqLmf2Lmb0dvNefzKzoAJ/9gJndaWZvmtkKM7ssSN+rZmJmvzCzLwTLq4LPn2lmc8xsfJC/5Wb25aS372ZmT5rZIjP7lZl1CrY/L9j2HTP7YzDHXNP7ftfMXgcuj+r7FQEFGxFIzEH2obuPc/fjgOeCudfuAi5z9wnA/cC0pG16uPtH3f2nrd7rz+5+sruPI3Hrg2vT+PwBJGZFuAi4Pc08r3X3U4HXgAeAy0jc/+b7SetMAr4OHA+MBC41sz7Ad4BzPDGR5BwS95tpUu3uZ7j7Y2nmQyQtakYTgQXAT8zsRySmVHktmHH5OGB6Yio2ckhM+9PkDyHvdZyZ/YDEjae6As+n8fl/cfdGYJGZ9Uszz01z8y0gcdO1CqDCzKqb5lgDZrv7CgAze5REQKsmceOrN4Jy5QMz0yiXSJso2MgRz90/MLMJJOZX+6GZvUBiJt+FQe0hlaqQ9AeAS9z93aDZ66w0slCTtNw0dXs9e7c8FIZs09hq+0Zaftet56Ly4P2nu/uVIXkJK5dIm6gZTY54ZjYQ2O3uvwd+QmJq9aVAiZmdGqyTZ2bHpvF2xcCGoBnun9uQrdXA2GBW3e4kZuE9WJOCmco7AZ8BXgfeAk43s6MAzKzIzEa3IZ8iaVHNRiTRp3GHmTWSmB37enevDTrr7wwO9rkk7jq58ADv9R8k7hq6mkQTV/GhZMjd15rZ4yRm4F1GYkbogzWTRB/Q8cCrwJPu3hjUuB41s4Jgve+QmNFcJDaa9VlERGKnZjQREYmdgo2IiMROwUZERGKnYCMiIrFTsBERkdgp2IiISOwUbEREJHYKNiIiErv/D8Jk1gpgInfm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80391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524000"/>
            <a:ext cx="4148014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17921" y="4724400"/>
            <a:ext cx="8626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observed from the above graphs that there was some faults in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electrical </a:t>
            </a:r>
            <a:r>
              <a:rPr lang="en-US" dirty="0"/>
              <a:t>system in dates of serial 60 to 330 and 500 to 580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it can be seen from the given data that the voltages at these points </a:t>
            </a:r>
            <a:endParaRPr lang="en-US" dirty="0" smtClean="0"/>
          </a:p>
          <a:p>
            <a:r>
              <a:rPr lang="en-US" dirty="0" smtClean="0"/>
              <a:t>   remain </a:t>
            </a:r>
            <a:r>
              <a:rPr lang="en-US" dirty="0"/>
              <a:t>same but the current reduce considerably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observing the data , the analysis is divided into 2 parts-</a:t>
            </a:r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Classification with Principal Component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Hierarchical-Agglomerative Clustering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524000"/>
            <a:ext cx="4267200" cy="29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715000"/>
            <a:ext cx="6882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1- scatter plot</a:t>
            </a:r>
          </a:p>
          <a:p>
            <a:r>
              <a:rPr lang="en-US" dirty="0" smtClean="0"/>
              <a:t>Figure 2- Agglomerative clustering on instantaneous power</a:t>
            </a:r>
          </a:p>
          <a:p>
            <a:r>
              <a:rPr lang="en-US" dirty="0" smtClean="0"/>
              <a:t>                There </a:t>
            </a:r>
            <a:r>
              <a:rPr lang="en-US" dirty="0"/>
              <a:t>are 3 clusters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43891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Principal component analysis</a:t>
            </a:r>
            <a:r>
              <a:rPr lang="en-US" dirty="0" smtClean="0"/>
              <a:t> (</a:t>
            </a:r>
            <a:r>
              <a:rPr lang="en-US" b="1" dirty="0" smtClean="0"/>
              <a:t>PCA</a:t>
            </a:r>
            <a:r>
              <a:rPr lang="en-US" dirty="0" smtClean="0"/>
              <a:t>) is a statistical procedure that uses an orthogonal transformation </a:t>
            </a:r>
          </a:p>
          <a:p>
            <a:r>
              <a:rPr lang="en-US" dirty="0" smtClean="0"/>
              <a:t>It converts </a:t>
            </a:r>
            <a:r>
              <a:rPr lang="en-US" dirty="0" smtClean="0"/>
              <a:t>a set of observations of possibly correlated variables (entities each of which takes on various numerical values) into a set of values of linearly uncorrelated variables called principal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on this dataset to avoid the curse of dimensionality that is Reduce dimensions without losing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Each machine learning algorithms was performed on the PCA transformed data and following results were obtained where we predicted the </a:t>
            </a:r>
            <a:r>
              <a:rPr lang="en-US" sz="2400" dirty="0" err="1" smtClean="0"/>
              <a:t>Wh</a:t>
            </a:r>
            <a:r>
              <a:rPr lang="en-US" sz="2400" dirty="0" smtClean="0"/>
              <a:t>(encoded)  using the rest of features in dataset</a:t>
            </a:r>
          </a:p>
          <a:p>
            <a:pPr>
              <a:buNone/>
            </a:pPr>
            <a:endParaRPr lang="en-US" sz="2400" dirty="0" smtClean="0"/>
          </a:p>
          <a:p>
            <a:pPr marL="566928" indent="-457200">
              <a:buNone/>
            </a:pPr>
            <a:r>
              <a:rPr lang="en-US" sz="2400" dirty="0" smtClean="0"/>
              <a:t>	Model </a:t>
            </a:r>
            <a:r>
              <a:rPr lang="en-US" sz="2400" dirty="0" smtClean="0"/>
              <a:t>name= </a:t>
            </a:r>
            <a:r>
              <a:rPr lang="en-US" sz="2400" b="1" dirty="0" smtClean="0"/>
              <a:t>random </a:t>
            </a:r>
            <a:r>
              <a:rPr lang="en-US" sz="2400" b="1" dirty="0" smtClean="0"/>
              <a:t>forest</a:t>
            </a:r>
          </a:p>
          <a:p>
            <a:pPr marL="566928" indent="-457200">
              <a:buNone/>
            </a:pPr>
            <a:r>
              <a:rPr lang="en-US" sz="2400" dirty="0" smtClean="0"/>
              <a:t>      Number </a:t>
            </a:r>
            <a:r>
              <a:rPr lang="en-US" sz="2400" dirty="0" smtClean="0"/>
              <a:t>of errors= 8 </a:t>
            </a:r>
            <a:endParaRPr lang="en-US" sz="2400" dirty="0" smtClean="0"/>
          </a:p>
          <a:p>
            <a:pPr marL="566928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Accuracy </a:t>
            </a:r>
            <a:r>
              <a:rPr lang="en-US" sz="2400" dirty="0" smtClean="0"/>
              <a:t>Score : </a:t>
            </a:r>
            <a:r>
              <a:rPr lang="en-US" sz="2400" dirty="0" smtClean="0"/>
              <a:t>0.986013986013986</a:t>
            </a:r>
          </a:p>
          <a:p>
            <a:pPr marL="566928" indent="-457200">
              <a:buFont typeface="+mj-lt"/>
              <a:buAutoNum type="arabicPeriod"/>
            </a:pPr>
            <a:endParaRPr lang="en-US" sz="2400" dirty="0" smtClean="0"/>
          </a:p>
          <a:p>
            <a:pPr marL="566928" indent="-457200">
              <a:buNone/>
            </a:pPr>
            <a:r>
              <a:rPr lang="en-US" sz="2400" dirty="0" smtClean="0"/>
              <a:t>	 Model </a:t>
            </a:r>
            <a:r>
              <a:rPr lang="en-US" sz="2400" dirty="0" smtClean="0"/>
              <a:t>name= </a:t>
            </a:r>
            <a:r>
              <a:rPr lang="en-US" sz="2400" b="1" dirty="0" smtClean="0"/>
              <a:t>decision tree </a:t>
            </a:r>
          </a:p>
          <a:p>
            <a:pPr marL="566928" indent="-457200">
              <a:buNone/>
            </a:pPr>
            <a:r>
              <a:rPr lang="en-US" sz="2400" dirty="0" smtClean="0"/>
              <a:t>	 Number </a:t>
            </a:r>
            <a:r>
              <a:rPr lang="en-US" sz="2400" dirty="0" smtClean="0"/>
              <a:t>of errors= </a:t>
            </a:r>
            <a:r>
              <a:rPr lang="en-US" sz="2400" dirty="0" smtClean="0"/>
              <a:t>8</a:t>
            </a:r>
          </a:p>
          <a:p>
            <a:pPr marL="566928" indent="-457200">
              <a:buNone/>
            </a:pPr>
            <a:r>
              <a:rPr lang="en-US" sz="2400" dirty="0" smtClean="0"/>
              <a:t>	 Accuracy </a:t>
            </a:r>
            <a:r>
              <a:rPr lang="en-US" sz="2400" dirty="0" smtClean="0"/>
              <a:t>Score : 0.986013986013986 </a:t>
            </a:r>
            <a:endParaRPr lang="en-US" sz="2400" dirty="0" smtClean="0"/>
          </a:p>
          <a:p>
            <a:pPr marL="566928" indent="-457200">
              <a:buFont typeface="+mj-lt"/>
              <a:buAutoNum type="arabicPeriod"/>
            </a:pPr>
            <a:endParaRPr lang="en-US" sz="2400" dirty="0" smtClean="0"/>
          </a:p>
          <a:p>
            <a:pPr marL="566928" indent="-457200">
              <a:buNone/>
            </a:pPr>
            <a:r>
              <a:rPr lang="en-US" sz="2400" dirty="0" smtClean="0"/>
              <a:t>	Model </a:t>
            </a:r>
            <a:r>
              <a:rPr lang="en-US" sz="2400" dirty="0" smtClean="0"/>
              <a:t>name= </a:t>
            </a:r>
            <a:r>
              <a:rPr lang="en-US" sz="2400" b="1" dirty="0" smtClean="0"/>
              <a:t>support vector machine </a:t>
            </a:r>
            <a:endParaRPr lang="en-US" sz="2400" b="1" dirty="0" smtClean="0"/>
          </a:p>
          <a:p>
            <a:pPr marL="566928" indent="-457200">
              <a:buNone/>
            </a:pPr>
            <a:r>
              <a:rPr lang="en-US" sz="2400" dirty="0" smtClean="0"/>
              <a:t>	Number </a:t>
            </a:r>
            <a:r>
              <a:rPr lang="en-US" sz="2400" dirty="0" smtClean="0"/>
              <a:t>of errors= 8 </a:t>
            </a:r>
            <a:endParaRPr lang="en-US" sz="2400" dirty="0" smtClean="0"/>
          </a:p>
          <a:p>
            <a:pPr marL="566928" indent="-457200">
              <a:buNone/>
            </a:pPr>
            <a:r>
              <a:rPr lang="en-US" sz="2400" dirty="0" smtClean="0"/>
              <a:t>      Accuracy </a:t>
            </a:r>
            <a:r>
              <a:rPr lang="en-US" sz="2400" dirty="0" smtClean="0"/>
              <a:t>Score : 0.986013986013986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344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Analysis of Electric Pump </vt:lpstr>
      <vt:lpstr>3 PHASE SYSTEMS</vt:lpstr>
      <vt:lpstr>GIVEN DATA</vt:lpstr>
      <vt:lpstr>NEW COLUMNS INTRODUCED</vt:lpstr>
      <vt:lpstr>GRAPHS</vt:lpstr>
      <vt:lpstr>ANALYSIS</vt:lpstr>
      <vt:lpstr>Hierarchical-Agglomerative Clustering</vt:lpstr>
      <vt:lpstr>Principal Component Analysis</vt:lpstr>
      <vt:lpstr>Predictions</vt:lpstr>
      <vt:lpstr>FUTURE SCOPE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Electric Pump</dc:title>
  <dc:creator>Saatwik Bisaria</dc:creator>
  <cp:lastModifiedBy>Saatwik Bisaria</cp:lastModifiedBy>
  <cp:revision>6</cp:revision>
  <dcterms:created xsi:type="dcterms:W3CDTF">2019-07-01T20:12:16Z</dcterms:created>
  <dcterms:modified xsi:type="dcterms:W3CDTF">2019-07-01T21:00:22Z</dcterms:modified>
</cp:coreProperties>
</file>