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Twitter</a:t>
            </a:r>
            <a:r>
              <a:rPr lang="en-US" baseline="0" dirty="0" smtClean="0"/>
              <a:t> Sentiment Analysis</a:t>
            </a:r>
            <a:endParaRPr lang="en-US" dirty="0"/>
          </a:p>
        </c:rich>
      </c:tx>
      <c:layout/>
    </c:title>
    <c:plotArea>
      <c:layout/>
      <c:pieChart>
        <c:varyColors val="1"/>
        <c:ser>
          <c:idx val="0"/>
          <c:order val="0"/>
          <c:tx>
            <c:strRef>
              <c:f>Sheet1!$B$1</c:f>
              <c:strCache>
                <c:ptCount val="1"/>
                <c:pt idx="0">
                  <c:v>Sales</c:v>
                </c:pt>
              </c:strCache>
            </c:strRef>
          </c:tx>
          <c:cat>
            <c:strRef>
              <c:f>Sheet1!$A$2:$A$4</c:f>
              <c:strCache>
                <c:ptCount val="3"/>
                <c:pt idx="0">
                  <c:v>POSITIVE</c:v>
                </c:pt>
                <c:pt idx="1">
                  <c:v>NEGATIVE </c:v>
                </c:pt>
                <c:pt idx="2">
                  <c:v>NEUTRAL</c:v>
                </c:pt>
              </c:strCache>
            </c:strRef>
          </c:cat>
          <c:val>
            <c:numRef>
              <c:f>Sheet1!$B$2:$B$4</c:f>
              <c:numCache>
                <c:formatCode>General</c:formatCode>
                <c:ptCount val="3"/>
                <c:pt idx="0">
                  <c:v>30</c:v>
                </c:pt>
                <c:pt idx="1">
                  <c:v>28</c:v>
                </c:pt>
                <c:pt idx="2">
                  <c:v>55</c:v>
                </c:pt>
              </c:numCache>
            </c:numRef>
          </c:val>
        </c:ser>
        <c:firstSliceAng val="0"/>
      </c:pieChart>
    </c:plotArea>
    <c:legend>
      <c:legendPos val="r"/>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C50E0F-EB65-426B-B599-D15D766B66DF}" type="datetimeFigureOut">
              <a:rPr lang="en-US" smtClean="0"/>
              <a:t>6/23/2019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BAC37A2-B457-4D13-9688-6F68FBBC00B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AC37A2-B457-4D13-9688-6F68FBBC00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AC37A2-B457-4D13-9688-6F68FBBC00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AC37A2-B457-4D13-9688-6F68FBBC00B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AC37A2-B457-4D13-9688-6F68FBBC00B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AC37A2-B457-4D13-9688-6F68FBBC00B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AC37A2-B457-4D13-9688-6F68FBBC00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AC37A2-B457-4D13-9688-6F68FBBC00B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C50E0F-EB65-426B-B599-D15D766B66DF}" type="datetimeFigureOut">
              <a:rPr lang="en-US" smtClean="0"/>
              <a:t>6/23/2019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AC37A2-B457-4D13-9688-6F68FBBC00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FC50E0F-EB65-426B-B599-D15D766B66DF}" type="datetimeFigureOut">
              <a:rPr lang="en-US" smtClean="0"/>
              <a:t>6/23/2019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AC37A2-B457-4D13-9688-6F68FBBC00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C50E0F-EB65-426B-B599-D15D766B66DF}" type="datetimeFigureOut">
              <a:rPr lang="en-US" smtClean="0"/>
              <a:t>6/23/2019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BAC37A2-B457-4D13-9688-6F68FBBC00B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C50E0F-EB65-426B-B599-D15D766B66DF}" type="datetimeFigureOut">
              <a:rPr lang="en-US" smtClean="0"/>
              <a:t>6/23/2019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AC37A2-B457-4D13-9688-6F68FBBC00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lexalytics.com/lexablog/what-is-natural-language-process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SENTIMENT ANALYSIS ON  TWITTER DATA        </a:t>
            </a:r>
            <a:endParaRPr lang="en-US" dirty="0"/>
          </a:p>
        </p:txBody>
      </p:sp>
      <p:sp>
        <p:nvSpPr>
          <p:cNvPr id="3" name="Subtitle 2"/>
          <p:cNvSpPr>
            <a:spLocks noGrp="1"/>
          </p:cNvSpPr>
          <p:nvPr>
            <p:ph type="subTitle" idx="1"/>
          </p:nvPr>
        </p:nvSpPr>
        <p:spPr/>
        <p:txBody>
          <a:bodyPr>
            <a:normAutofit/>
          </a:bodyPr>
          <a:lstStyle/>
          <a:p>
            <a:pPr algn="ctr"/>
            <a:r>
              <a:rPr lang="en-US" sz="2000" dirty="0" smtClean="0"/>
              <a:t>DEMONITISATION IN INDIA</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Sentiment analysis</a:t>
            </a:r>
            <a:r>
              <a:rPr lang="en-US" sz="2000" dirty="0" smtClean="0"/>
              <a:t> is contextual mining of text which identifies and extracts subjective information in source material, and helping a business to understand the social </a:t>
            </a:r>
            <a:r>
              <a:rPr lang="en-US" sz="2000" b="1" dirty="0" smtClean="0"/>
              <a:t>sentiment</a:t>
            </a:r>
            <a:r>
              <a:rPr lang="en-US" sz="2000" dirty="0" smtClean="0"/>
              <a:t> of their brand, product or service while monitoring online conversations</a:t>
            </a:r>
            <a:r>
              <a:rPr lang="en-US" sz="2000" dirty="0" smtClean="0"/>
              <a:t>.</a:t>
            </a:r>
          </a:p>
          <a:p>
            <a:r>
              <a:rPr lang="en-US" sz="2000" dirty="0" smtClean="0"/>
              <a:t>A sentiment analysis system for text analysis combines natural language processing (</a:t>
            </a:r>
            <a:r>
              <a:rPr lang="en-US" sz="2000" dirty="0" smtClean="0">
                <a:hlinkClick r:id="rId2"/>
              </a:rPr>
              <a:t>NLP</a:t>
            </a:r>
            <a:r>
              <a:rPr lang="en-US" sz="2000" dirty="0" smtClean="0"/>
              <a:t>) and machine learning techniques to assign weighted sentiment scores to the entities, topics, themes and categories within a sentence or </a:t>
            </a:r>
            <a:r>
              <a:rPr lang="en-US" sz="2000" dirty="0" smtClean="0"/>
              <a:t>phrase</a:t>
            </a:r>
          </a:p>
          <a:p>
            <a:r>
              <a:rPr lang="en-US" sz="2000" dirty="0" smtClean="0"/>
              <a:t>Sentiment analysis helps data analysts within large enterprises gauge public opinion, conduct nuanced market research, monitor brand and product reputation, and understand customer experiences.</a:t>
            </a:r>
            <a:endParaRPr lang="en-US" sz="2000" dirty="0"/>
          </a:p>
        </p:txBody>
      </p:sp>
      <p:sp>
        <p:nvSpPr>
          <p:cNvPr id="3" name="Title 2"/>
          <p:cNvSpPr>
            <a:spLocks noGrp="1"/>
          </p:cNvSpPr>
          <p:nvPr>
            <p:ph type="title"/>
          </p:nvPr>
        </p:nvSpPr>
        <p:spPr/>
        <p:txBody>
          <a:bodyPr/>
          <a:lstStyle/>
          <a:p>
            <a:r>
              <a:rPr lang="en-US" dirty="0" smtClean="0"/>
              <a:t>WHAT IS SENTIMENT ANALYSIS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b="1" dirty="0" smtClean="0"/>
              <a:t>Finding </a:t>
            </a:r>
            <a:r>
              <a:rPr lang="en-US" sz="1400" b="1" dirty="0" smtClean="0"/>
              <a:t>hot </a:t>
            </a:r>
            <a:r>
              <a:rPr lang="en-US" sz="1400" b="1" dirty="0" smtClean="0"/>
              <a:t>keywords: </a:t>
            </a:r>
            <a:r>
              <a:rPr lang="en-US" sz="1400" dirty="0" smtClean="0"/>
              <a:t>Opinion </a:t>
            </a:r>
            <a:r>
              <a:rPr lang="en-US" sz="1400" dirty="0" smtClean="0"/>
              <a:t>mining can majorly help in discovering hot search keywords. This feature can help the brand in their SEO (Search Engine Optimization). </a:t>
            </a:r>
          </a:p>
          <a:p>
            <a:r>
              <a:rPr lang="en-US" sz="1400" b="1" dirty="0" smtClean="0"/>
              <a:t>Voice </a:t>
            </a:r>
            <a:r>
              <a:rPr lang="en-US" sz="1400" b="1" dirty="0" smtClean="0"/>
              <a:t>of </a:t>
            </a:r>
            <a:r>
              <a:rPr lang="en-US" sz="1400" b="1" dirty="0" smtClean="0"/>
              <a:t>customer: </a:t>
            </a:r>
            <a:r>
              <a:rPr lang="en-US" sz="1400" dirty="0" smtClean="0"/>
              <a:t>Sentiment </a:t>
            </a:r>
            <a:r>
              <a:rPr lang="en-US" sz="1400" dirty="0" smtClean="0"/>
              <a:t>analysis of social media reviews, mentions and surveys help to broadcast the voice of customers to the brand, they are expressing their views </a:t>
            </a:r>
            <a:r>
              <a:rPr lang="en-US" sz="1400" dirty="0" smtClean="0"/>
              <a:t>about .The </a:t>
            </a:r>
            <a:r>
              <a:rPr lang="en-US" sz="1400" dirty="0" smtClean="0"/>
              <a:t>company can use this information in growing their market, advertisement targeting and building loyalty among its customers.</a:t>
            </a:r>
          </a:p>
          <a:p>
            <a:r>
              <a:rPr lang="en-US" sz="1400" b="1" dirty="0" smtClean="0"/>
              <a:t>Better services: </a:t>
            </a:r>
            <a:r>
              <a:rPr lang="en-US" sz="1400" dirty="0" smtClean="0"/>
              <a:t>Text </a:t>
            </a:r>
            <a:r>
              <a:rPr lang="en-US" sz="1400" dirty="0" smtClean="0"/>
              <a:t>mining can provide a filter about, which service of the company is getting more negative feedback. This will help the company to know, what are the problems arising with that particular service. And based on this information the company can rectify these problems.</a:t>
            </a:r>
          </a:p>
          <a:p>
            <a:r>
              <a:rPr lang="en-US" sz="1400" b="1" dirty="0" smtClean="0"/>
              <a:t>Get </a:t>
            </a:r>
            <a:r>
              <a:rPr lang="en-US" sz="1400" b="1" dirty="0" smtClean="0"/>
              <a:t>to know what’s </a:t>
            </a:r>
            <a:r>
              <a:rPr lang="en-US" sz="1400" b="1" dirty="0" smtClean="0"/>
              <a:t>trending: </a:t>
            </a:r>
            <a:r>
              <a:rPr lang="en-US" sz="1400" dirty="0" smtClean="0"/>
              <a:t>This </a:t>
            </a:r>
            <a:r>
              <a:rPr lang="en-US" sz="1400" dirty="0" smtClean="0"/>
              <a:t>will not only help the company to stay updated and connect more with the audience, but it will also facilitate the rise of new ideas, for developing new products. This will allow the company determine what the majority of the audience demands, and develop a product according to these demands.</a:t>
            </a:r>
          </a:p>
          <a:p>
            <a:r>
              <a:rPr lang="en-US" sz="1400" b="1" dirty="0" smtClean="0"/>
              <a:t>Feedback </a:t>
            </a:r>
            <a:r>
              <a:rPr lang="en-US" sz="1400" b="1" dirty="0" smtClean="0"/>
              <a:t>on pilot releases and beta </a:t>
            </a:r>
            <a:r>
              <a:rPr lang="en-US" sz="1400" b="1" dirty="0" smtClean="0"/>
              <a:t>versions: </a:t>
            </a:r>
            <a:r>
              <a:rPr lang="en-US" sz="1400" dirty="0" smtClean="0"/>
              <a:t>When </a:t>
            </a:r>
            <a:r>
              <a:rPr lang="en-US" sz="1400" dirty="0" smtClean="0"/>
              <a:t>a company releases a new product or service, it is released as a pilot or beta version. The monitoring of public feedback at this stage is very crucial. So, text mining from social media platforms and review sections greatly helps accelerate this process.</a:t>
            </a:r>
          </a:p>
          <a:p>
            <a:endParaRPr lang="en-US" sz="1400" dirty="0"/>
          </a:p>
        </p:txBody>
      </p:sp>
      <p:sp>
        <p:nvSpPr>
          <p:cNvPr id="3" name="Title 2"/>
          <p:cNvSpPr>
            <a:spLocks noGrp="1"/>
          </p:cNvSpPr>
          <p:nvPr>
            <p:ph type="title"/>
          </p:nvPr>
        </p:nvSpPr>
        <p:spPr/>
        <p:txBody>
          <a:bodyPr/>
          <a:lstStyle/>
          <a:p>
            <a:r>
              <a:rPr lang="en-US" dirty="0" smtClean="0"/>
              <a:t>APPLICATIONS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The simplicity of rules-based sentiment analysis makes it a good option for basic document-level sentiment scoring of predictable text documents, such as limited-scope survey responses. However, a purely rules-based sentiment analysis system has many drawbacks that negate most of these advantages. A rules-based system must contain a rule for every word combination in its sentiment library. Creating and maintaining these rules requires tedious manual labor. And in the end, strict rules can’t hope to keep up with the evolution of natural human language. Instant messaging has butchered the traditional rules of grammar, and no </a:t>
            </a:r>
            <a:r>
              <a:rPr lang="en-US" dirty="0" smtClean="0"/>
              <a:t>rule set </a:t>
            </a:r>
            <a:r>
              <a:rPr lang="en-US" dirty="0" smtClean="0"/>
              <a:t>can account for every abbreviation, acronym, double-meaning and misspelling that may appear in any given text document.</a:t>
            </a:r>
          </a:p>
          <a:p>
            <a:r>
              <a:rPr lang="en-US" dirty="0" smtClean="0"/>
              <a:t> </a:t>
            </a:r>
            <a:r>
              <a:rPr lang="en-US" dirty="0" smtClean="0"/>
              <a:t>A</a:t>
            </a:r>
            <a:r>
              <a:rPr lang="en-US" dirty="0" smtClean="0"/>
              <a:t> </a:t>
            </a:r>
            <a:r>
              <a:rPr lang="en-US" dirty="0" smtClean="0"/>
              <a:t>rules-based system that fails to consider </a:t>
            </a:r>
            <a:r>
              <a:rPr lang="en-US" dirty="0" smtClean="0"/>
              <a:t>negations </a:t>
            </a:r>
            <a:r>
              <a:rPr lang="en-US" dirty="0" smtClean="0"/>
              <a:t>and intensifiers is inherently naïve, as we’ve seen. </a:t>
            </a:r>
            <a:endParaRPr lang="en-US" dirty="0" smtClean="0"/>
          </a:p>
          <a:p>
            <a:r>
              <a:rPr lang="en-US" dirty="0" smtClean="0"/>
              <a:t>A </a:t>
            </a:r>
            <a:r>
              <a:rPr lang="en-US" dirty="0" smtClean="0"/>
              <a:t>purely rules-based sentiment analysis system is very delicate. When something new pops up in a text document that the rules don’t account for, the system can’t assign a score. In some cases, the entire program will break down and require an engineer to painstakingly find and fix the problem with a new rule.</a:t>
            </a:r>
          </a:p>
          <a:p>
            <a:endParaRPr lang="en-US" dirty="0"/>
          </a:p>
        </p:txBody>
      </p:sp>
      <p:sp>
        <p:nvSpPr>
          <p:cNvPr id="3" name="Title 2"/>
          <p:cNvSpPr>
            <a:spLocks noGrp="1"/>
          </p:cNvSpPr>
          <p:nvPr>
            <p:ph type="title"/>
          </p:nvPr>
        </p:nvSpPr>
        <p:spPr/>
        <p:txBody>
          <a:bodyPr>
            <a:normAutofit fontScale="90000"/>
          </a:bodyPr>
          <a:lstStyle/>
          <a:p>
            <a:r>
              <a:rPr lang="en-US" sz="3100" b="0" dirty="0" smtClean="0"/>
              <a:t>Drawbacks of rules-based sentiment analysis</a:t>
            </a:r>
            <a:r>
              <a:rPr lang="en-US" b="0" dirty="0" smtClean="0"/>
              <a:t/>
            </a:r>
            <a:br>
              <a:rPr lang="en-US" b="0"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Sentiment analysis on the topic “Demonetization in India” using twitter API and AFINN dictionary</a:t>
            </a:r>
          </a:p>
          <a:p>
            <a:r>
              <a:rPr lang="en-US" dirty="0" smtClean="0"/>
              <a:t>The AFINN is a dictionary which consists of 2500 words which are rated from +5 to -5 depending on their meaning</a:t>
            </a:r>
            <a:r>
              <a:rPr lang="en-US" dirty="0" smtClean="0"/>
              <a:t>.</a:t>
            </a:r>
          </a:p>
          <a:p>
            <a:r>
              <a:rPr lang="en-US" dirty="0" smtClean="0"/>
              <a:t> </a:t>
            </a:r>
            <a:r>
              <a:rPr lang="en-US" dirty="0" smtClean="0"/>
              <a:t>Generate </a:t>
            </a:r>
            <a:r>
              <a:rPr lang="en-US" dirty="0" smtClean="0"/>
              <a:t>a sentiment rating for each tweet. After that, perform the sentiment analysis by filtering out positive sentiment tweets from negative sentiment tweets.</a:t>
            </a:r>
            <a:endParaRPr lang="en-US" dirty="0"/>
          </a:p>
        </p:txBody>
      </p:sp>
      <p:sp>
        <p:nvSpPr>
          <p:cNvPr id="3" name="Title 2"/>
          <p:cNvSpPr>
            <a:spLocks noGrp="1"/>
          </p:cNvSpPr>
          <p:nvPr>
            <p:ph type="title"/>
          </p:nvPr>
        </p:nvSpPr>
        <p:spPr/>
        <p:txBody>
          <a:bodyPr/>
          <a:lstStyle/>
          <a:p>
            <a:r>
              <a:rPr lang="en-US" dirty="0" smtClean="0"/>
              <a:t>ABOUT THE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a:t>
            </a:r>
            <a:endParaRPr lang="en-US" dirty="0"/>
          </a:p>
        </p:txBody>
      </p:sp>
      <p:sp>
        <p:nvSpPr>
          <p:cNvPr id="6" name="Rectangle 5"/>
          <p:cNvSpPr/>
          <p:nvPr/>
        </p:nvSpPr>
        <p:spPr>
          <a:xfrm>
            <a:off x="457200" y="3429000"/>
            <a:ext cx="5474576" cy="723275"/>
          </a:xfrm>
          <a:prstGeom prst="rect">
            <a:avLst/>
          </a:prstGeom>
        </p:spPr>
        <p:txBody>
          <a:bodyPr wrap="none">
            <a:spAutoFit/>
          </a:bodyPr>
          <a:lstStyle/>
          <a:p>
            <a:r>
              <a:rPr lang="en-US" sz="4100" b="1" dirty="0" smtClean="0">
                <a:effectLst>
                  <a:outerShdw blurRad="38100" dist="38100" dir="2700000" algn="tl">
                    <a:srgbClr val="000000">
                      <a:alpha val="43137"/>
                    </a:srgbClr>
                  </a:outerShdw>
                </a:effectLst>
              </a:rPr>
              <a:t>DEPENDENCIES USED</a:t>
            </a:r>
            <a:endParaRPr lang="en-US" sz="4100" b="1" dirty="0">
              <a:effectLst>
                <a:outerShdw blurRad="38100" dist="38100" dir="2700000" algn="tl">
                  <a:srgbClr val="000000">
                    <a:alpha val="43137"/>
                  </a:srgbClr>
                </a:outerShdw>
              </a:effectLst>
            </a:endParaRPr>
          </a:p>
        </p:txBody>
      </p:sp>
      <p:sp>
        <p:nvSpPr>
          <p:cNvPr id="7" name="TextBox 6"/>
          <p:cNvSpPr txBox="1"/>
          <p:nvPr/>
        </p:nvSpPr>
        <p:spPr>
          <a:xfrm>
            <a:off x="762000" y="4191000"/>
            <a:ext cx="2108269" cy="1477328"/>
          </a:xfrm>
          <a:prstGeom prst="rect">
            <a:avLst/>
          </a:prstGeom>
          <a:noFill/>
        </p:spPr>
        <p:txBody>
          <a:bodyPr wrap="none" rtlCol="0">
            <a:spAutoFit/>
          </a:bodyPr>
          <a:lstStyle/>
          <a:p>
            <a:endParaRPr lang="en-US" dirty="0" smtClean="0"/>
          </a:p>
          <a:p>
            <a:r>
              <a:rPr lang="en-US" sz="2400" dirty="0" smtClean="0"/>
              <a:t>1. </a:t>
            </a:r>
            <a:r>
              <a:rPr lang="en-US" sz="2400" dirty="0" err="1" smtClean="0"/>
              <a:t>tweepy</a:t>
            </a:r>
            <a:endParaRPr lang="en-US" sz="2400" dirty="0" smtClean="0"/>
          </a:p>
          <a:p>
            <a:r>
              <a:rPr lang="en-US" sz="2400" dirty="0" smtClean="0"/>
              <a:t>2. </a:t>
            </a:r>
            <a:r>
              <a:rPr lang="en-US" sz="2400" dirty="0" err="1" smtClean="0"/>
              <a:t>matplotlib</a:t>
            </a:r>
            <a:endParaRPr lang="en-US" sz="2400" dirty="0" smtClean="0"/>
          </a:p>
          <a:p>
            <a:r>
              <a:rPr lang="en-US" sz="2400" dirty="0" smtClean="0"/>
              <a:t>3. </a:t>
            </a:r>
            <a:r>
              <a:rPr lang="en-US" sz="2400" dirty="0" err="1" smtClean="0"/>
              <a:t>numpy</a:t>
            </a:r>
            <a:endParaRPr lang="en-US" sz="2400" dirty="0"/>
          </a:p>
        </p:txBody>
      </p:sp>
      <p:sp>
        <p:nvSpPr>
          <p:cNvPr id="8" name="TextBox 7"/>
          <p:cNvSpPr txBox="1"/>
          <p:nvPr/>
        </p:nvSpPr>
        <p:spPr>
          <a:xfrm>
            <a:off x="533400" y="1447800"/>
            <a:ext cx="3956532" cy="1200329"/>
          </a:xfrm>
          <a:prstGeom prst="rect">
            <a:avLst/>
          </a:prstGeom>
          <a:noFill/>
        </p:spPr>
        <p:txBody>
          <a:bodyPr wrap="none" rtlCol="0">
            <a:spAutoFit/>
          </a:bodyPr>
          <a:lstStyle/>
          <a:p>
            <a:r>
              <a:rPr lang="en-US" sz="2400" dirty="0" smtClean="0"/>
              <a:t>1. Register for twitter API</a:t>
            </a:r>
          </a:p>
          <a:p>
            <a:r>
              <a:rPr lang="en-US" sz="2400" dirty="0" smtClean="0"/>
              <a:t>2. Install dependencies</a:t>
            </a:r>
          </a:p>
          <a:p>
            <a:r>
              <a:rPr lang="en-US" sz="2400" dirty="0" smtClean="0"/>
              <a:t>3. Write our script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xicon.PNG"/>
          <p:cNvPicPr>
            <a:picLocks noGrp="1" noChangeAspect="1"/>
          </p:cNvPicPr>
          <p:nvPr>
            <p:ph idx="1"/>
          </p:nvPr>
        </p:nvPicPr>
        <p:blipFill>
          <a:blip r:embed="rId2"/>
          <a:stretch>
            <a:fillRect/>
          </a:stretch>
        </p:blipFill>
        <p:spPr>
          <a:xfrm>
            <a:off x="381000" y="1676400"/>
            <a:ext cx="3962953" cy="2705478"/>
          </a:xfrm>
        </p:spPr>
      </p:pic>
      <p:sp>
        <p:nvSpPr>
          <p:cNvPr id="3" name="Title 2"/>
          <p:cNvSpPr>
            <a:spLocks noGrp="1"/>
          </p:cNvSpPr>
          <p:nvPr>
            <p:ph type="title"/>
          </p:nvPr>
        </p:nvSpPr>
        <p:spPr/>
        <p:txBody>
          <a:bodyPr/>
          <a:lstStyle/>
          <a:p>
            <a:r>
              <a:rPr lang="en-US" dirty="0" smtClean="0"/>
              <a:t>THE APPROACH</a:t>
            </a:r>
            <a:endParaRPr lang="en-US" dirty="0"/>
          </a:p>
        </p:txBody>
      </p:sp>
      <p:pic>
        <p:nvPicPr>
          <p:cNvPr id="6" name="Picture 5" descr="api.PNG"/>
          <p:cNvPicPr>
            <a:picLocks noChangeAspect="1"/>
          </p:cNvPicPr>
          <p:nvPr/>
        </p:nvPicPr>
        <p:blipFill>
          <a:blip r:embed="rId3"/>
          <a:stretch>
            <a:fillRect/>
          </a:stretch>
        </p:blipFill>
        <p:spPr>
          <a:xfrm>
            <a:off x="4953000" y="1676400"/>
            <a:ext cx="3972480" cy="2724530"/>
          </a:xfrm>
          <a:prstGeom prst="rect">
            <a:avLst/>
          </a:prstGeom>
        </p:spPr>
      </p:pic>
      <p:sp>
        <p:nvSpPr>
          <p:cNvPr id="7" name="TextBox 6"/>
          <p:cNvSpPr txBox="1"/>
          <p:nvPr/>
        </p:nvSpPr>
        <p:spPr>
          <a:xfrm>
            <a:off x="457200" y="4876800"/>
            <a:ext cx="8101898" cy="923330"/>
          </a:xfrm>
          <a:prstGeom prst="rect">
            <a:avLst/>
          </a:prstGeom>
          <a:noFill/>
        </p:spPr>
        <p:txBody>
          <a:bodyPr wrap="none" rtlCol="0">
            <a:spAutoFit/>
          </a:bodyPr>
          <a:lstStyle/>
          <a:p>
            <a:r>
              <a:rPr lang="en-US" dirty="0"/>
              <a:t>A lexicon based approach is a simple, viable and practical approach </a:t>
            </a:r>
            <a:r>
              <a:rPr lang="en-US" dirty="0" smtClean="0"/>
              <a:t>to</a:t>
            </a:r>
          </a:p>
          <a:p>
            <a:r>
              <a:rPr lang="en-US" dirty="0"/>
              <a:t> </a:t>
            </a:r>
            <a:r>
              <a:rPr lang="en-US" dirty="0" smtClean="0"/>
              <a:t>Sentiment </a:t>
            </a:r>
            <a:r>
              <a:rPr lang="en-US" dirty="0"/>
              <a:t>Analysis of Twitter data without a need for </a:t>
            </a:r>
            <a:r>
              <a:rPr lang="en-US" dirty="0" smtClean="0"/>
              <a:t>training </a:t>
            </a:r>
          </a:p>
          <a:p>
            <a:r>
              <a:rPr lang="en-US" dirty="0" smtClean="0"/>
              <a:t>machine learning model.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smtClean="0"/>
              <a:t>Percentage </a:t>
            </a:r>
            <a:r>
              <a:rPr lang="en-US" sz="1600" dirty="0" smtClean="0"/>
              <a:t>of positive tweets= </a:t>
            </a:r>
            <a:r>
              <a:rPr lang="en-US" sz="1600" dirty="0" smtClean="0"/>
              <a:t>26.548672566371685</a:t>
            </a:r>
          </a:p>
          <a:p>
            <a:r>
              <a:rPr lang="en-US" sz="1600" dirty="0" smtClean="0"/>
              <a:t>P</a:t>
            </a:r>
            <a:r>
              <a:rPr lang="en-US" sz="1600" dirty="0" smtClean="0"/>
              <a:t>ercentage </a:t>
            </a:r>
            <a:r>
              <a:rPr lang="en-US" sz="1600" dirty="0" smtClean="0"/>
              <a:t>of negative tweets= 24.778761061946902 </a:t>
            </a:r>
            <a:endParaRPr lang="en-US" sz="1600" dirty="0" smtClean="0"/>
          </a:p>
          <a:p>
            <a:r>
              <a:rPr lang="en-US" sz="1600" dirty="0" smtClean="0"/>
              <a:t>Percentage </a:t>
            </a:r>
            <a:r>
              <a:rPr lang="en-US" sz="1600" dirty="0" smtClean="0"/>
              <a:t>of neutral tweets= 48.67256637168141</a:t>
            </a:r>
            <a:endParaRPr lang="en-US" sz="1600" dirty="0"/>
          </a:p>
        </p:txBody>
      </p:sp>
      <p:sp>
        <p:nvSpPr>
          <p:cNvPr id="3" name="Title 2"/>
          <p:cNvSpPr>
            <a:spLocks noGrp="1"/>
          </p:cNvSpPr>
          <p:nvPr>
            <p:ph type="title"/>
          </p:nvPr>
        </p:nvSpPr>
        <p:spPr/>
        <p:txBody>
          <a:bodyPr/>
          <a:lstStyle/>
          <a:p>
            <a:r>
              <a:rPr lang="en-US" dirty="0" smtClean="0"/>
              <a:t>CONCLUSION</a:t>
            </a:r>
            <a:endParaRPr lang="en-US" dirty="0"/>
          </a:p>
        </p:txBody>
      </p:sp>
      <p:graphicFrame>
        <p:nvGraphicFramePr>
          <p:cNvPr id="4" name="Chart 3"/>
          <p:cNvGraphicFramePr/>
          <p:nvPr/>
        </p:nvGraphicFramePr>
        <p:xfrm>
          <a:off x="4724400" y="2514600"/>
          <a:ext cx="4419600"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2050" name="AutoShape 2" descr="data:image/png;base64,iVBORw0KGgoAAAANSUhEUgAAAXUAAAD7CAYAAACVMATUAAAABHNCSVQICAgIfAhkiAAAAAlwSFlzAAALEgAACxIB0t1+/AAAADl0RVh0U29mdHdhcmUAbWF0cGxvdGxpYiB2ZXJzaW9uIDMuMC4zLCBodHRwOi8vbWF0cGxvdGxpYi5vcmcvnQurowAAIABJREFUeJzsnXuYHFWZ/7+n793Tc0tmkplcJgQSyORGAtHoyk25iKyySiKiuCsKRlxYQdYVlH12ZVeXyw9XMLCy0VUQViLqSjBAFAgQhEAImRBiQhJym0kyk8xMpufWt7qc3x9Vp7q6urq6uqd7qno4n+eZZ2a6u6pPd1W99Z7v+573JZRScDgcDmdi4HF6ABwOh8MpH9yoczgczgSCG3UOh8OZQHCjzuFwOBMIbtQ5HA5nAsGNOofD4UwguFHnaBBCziWE7HF6HJWCEDJCCDnV6XGMJ4SQhwkh3x/jPp4lhHypXGPiVBZu1CcghJBDhJCLit2OUvoKpfSMfPshhJxCCKGEEF+5xlopCCEvEUKu0z9GKY1SSg84MJaSjodboJR+glL6iNPj4NiDG3XOuFENNwMOp9rhRn2CQQh5FEAbgD+ocsO3CSGPEEL+UX1+uupt/736/xxCyEmicAEh5Ei+/QDYpL5NTH3sw+prv0II2U0IGSCE/JEQMks3HkoIuYEQsg/APpPxhgghjxFC+gkhMULIm4SQqepz9YSQ/yGEdBNCjhJCvk8I8arPXUMI+TMh5F71fQ8SQj6hPvcDAOcCeEAd5wO6scxR/36YEPJfqrQwQgh5lRDSQgi5T93fu4SQpbpxTiOE/I4Q0qu+1zd0z32PEPIEIeSXhJBhQshfCCHLLL5H43fQSAhZr+57QP17hu75lwgh/66OcZgQ8idCSJPu+d8QQnoIIYOEkE2EkAV5zo2dhJBP6f73E0L6CCFLChwHbdajni8vq+/VRwj5tdl7cZyDG/UJBqX0bwF0AviUKjfcA+BlABeoLzkfwAH1NwCcB+AVaqgXkWc/56lPN6iPbSaEfBrAdwFcAaAZwCsAHjcM69MAlgOYbzLkLwGoBzATwGQA1wNIqM89AkAEMAfAUgCXANBLKssB7AHQBOAeAP9DCCGU0tvVcdyojvPGPF/XlQD+Wd0+BWAzgG3q/78F8J8AQAjxAPgDgLcBTAdwIYCbCSEf1+3rcgBrATQAeArAAxbfoxEPgF8AmAXlBpBg2+v4AoAvA5gCIADgW7rnngUwV31uG4D/zfN5fwngi7r/LwPQTSndDuvjoOffAfwJQCOAGQBW53kvjkNwo/7+4GUA56rG6TwoBvAj6nPnq8+XytcA3Ekp3U0pFQH8B4Alem9dff4kpdTMSAhQjMgcSqlEKX2LUjqkeomfAHAzpXSUUnoCwI8AXKXb9jCl9KeUUgnKDaAVwNQixv579f2SAH4PIEkp/aW6v19DuZEAwAcANFNK/41SmlZ1+Z8axvJnSukz6raPAjjT7iAopf2U0t9RSuOU0mEAP0Dmpsv4BaV0r/odPgFgiW77n1NKhymlKQDfA3AmIaTe5K0eA3AZIaRO/f9v1bECeY6DyT4EKDefaZTSJKX0z3Y/J2d84Eb9fQCldD+AESiG4FwA6wEcI4ScgbEb9VkA7len7DEAJwEQKB4to8ti+0cB/BHAWkLIMULIPYQQv7pfP4Bu3b7/G4o3yujRfca4+me0iLEf1/2dMPmf7WsWgGlsHOpYvovsG0iP7u84gBCxGUMghEQIIf9NCDlMCBmCInM1MKkpz/6j6rZeQshdhJD96raH1Nc0wQCl9BiAVwGsIIQ0QLlpMq8+33Ew8m0ox3eLKjN9xc5n5IwfPHA1MTErvfkygJUAApTSo4SQlwH8HZRp9Hab+zHbbxeAH1BK8035822nPEGpAOAOAHcQQk4B8AwUSeUZKJJIkzoDKJZylh/tAnCQUjq3xO0LjeUfAZwBYDmltIcQsgRABxTjWYgvAPgbABdBMej1AAYstn0EioTlA7CZUnoUsDwO/5P1QSjtAfBVACCEnAPgeULIJkrpezbGyhkHuKc+MTkOwJiP/TKAG5EJdr4E4B+gyAaSzf30ApANjz0E4DssOKcGNz9rd6CEkI8SQhapXukQlOm9RCnthqLd/pAQUkcI8RBCTiOEGGWJfJh9B6WyBcAQIeRWQkhY9Y4XEkI+UKax1EKZGcQIIZMA/GsRY6uFcvPrBxCBIn9Z8SSAswDcBEVjB5D/OBg3JoR8VhfEHYByw8p3/nAcgBv1icmdAP5ZlQpYQO1lKAaAGfU/QzECm0y2N92PKnH8AMCr6mMfopT+HsDdUKbtQwB2QpnW26UFSlByCMBudZyPqc/9HZSg4C4oBuS3UHRzO9wPYKWaTfLjIsaTg3rT+xQU+eoggD4AP4PiFdvB7HjouQ9AWN3v6wA2FDG8XwI4DOAolO/pdasXq5r87wDMBvB/uqesjoOeDwB4gxAyAiUgfBOl9GAR4+VUGMKbZHA47y8IIf8C4HRK6RcLvphTdXBNncN5H6HKO9dCyXzhTEC4/MLhvE8ghHwVStD3WUqplezGqWK4/MLhcDgTCO6pczgczgSCG3UOh8OZQDgRKC1Z77n00kuxYUMx2V4cDoczYbCzGK26PPW+vj6nh8DhcDiupqqMOofD4XCs4Uadw+FwJhDcqHM4HM4Eght1DofDmUBwo87hcDgTCG7UORwOZwLBjTqHw+FMILhR5xTFyp+8ht+9dcTpYXA4nDxwo86xDaUUWw8PYFe3WT9iDofjBrhR59gmLckAgJTIu5dxOG6FG3WObVKiatQF2eGRcDicfHCjzrENM+bMuHM4HPfBjTrHNkx24fILh+NeuFHn2EaTX7inzuG4Fm7UObbR5BeuqXM4roUbdY5tuPzC4bgfR416LBbDypUrMW/ePLS3t2Pz5s1ODodTAC6/cDjux4l2dho33XQTLr30Uvz2t79FOp1GPB53cjicAnCjzuG4H8eM+tDQEDZt2oSHH34YABAIBBAIBJwaDscGKYHLLxyO23FMfjlw4ACam5vx5S9/GUuXLsV1112H0dFRp4bDsUE1LD5KizLu2fAuRlKi00PhcBzBMaMuiiK2bduGr3/96+jo6EBNTQ3uuuuunNetWbMGy5Ytw7Jly9Db2+vASDmMapBfdh4bxH+9tB+vvceblHPenzhm1GfMmIEZM2Zg+fLlAICVK1di27ZtOa9btWoVtm7diq1bt6K5uXm8h8nRUQ3ZL4J6w0m6+MbD4VQSx4x6S0sLZs6ciT179gAAXnjhBcyfP9+p4XBsoC8TQCl1eDTmiLIyrmTavTceDqeSOJr9snr1alx99dVIp9M49dRT8Ytf/MLJ4XAKwGQXSgFBogj4iMMjyoVVkky6eDbB4VQSR436kiVLsHXrVieHwCkCveySFCUEfO5bu6bJLwI36pz3J+67KjmuRR8gdWsGDJNfEml3jo/DqTTcqHNso/d+3RosFbj8wnmfw406xzZZnrpLs0sEiXnq3Khz3p9wo86xjV5ycav8IvCWe5z3Odyoc2yjN5RuNZqa/OLSmw6HU2m4UefYhssvHI774UadY5vqMOruDZTu6RmGLLtz0RZn4sCNOsc2KUFCbdCn/e1GWJ662zz1rpNxfPy+TXhp7wmnh8KZ4HCjzrFNSpRRF/Zrf7sRgZUJcNn4+kfTAIDe4ZTDI+FMdLhR59gmJcqoDfm0v92Ilv3isplEPC2qv901Ls7Egxt1jm1SoqTz1N1pnETVqCfcZtRTyni4UedUGm7UObZJCTLqQn7tbzfCsl/cVvslLjCjzpt3cCoLN+oc2yiaurvlF1al0W2B0gSXXzjjBDfqHNukRCnjqbtcfnFboJQZc7fdbDgTD27UObZJiTJCfi8CXo9rPXUmv6RF2VU54cyoj3Kjzqkw3KhzbEEpRVqUEfR5EPR5XKupM/kFcNcCJKalJ7imzqkwjht1SZKwdOlSfPKTn3R6KBwLmGce9HsQ9HtcL78A7qr/wjx1rqlzKo3jRv3+++9He3u708PgFEAz6j4vgj6v6+UXwF0ZMAlu1DnjhKNG/ciRI3j66adx3XXXOTkMjg2YZ67JL6416plxuSlXfTTNUxo544OjRv3mm2/GPffcA4/H/jBSooTP/Ner2HLwZMHX9g6ncOl9m3Cob3QswwQA9I8o+9rfOzLmfel5ZV8vVv7ktSxj5EaYhh70eRDweVy3YpMhZMkvlR2jKMm48qHNeHFP4XouPKWRM144ZtTXr1+PKVOm4Oyzz7Z83Zo1a7Bs2TIsW7YMvb29ODGUQkdnDB2dAwXfY3/vCN7tGcY2G68txK7uIbzbM4ydRwfHvC892w7HsPXwAHoGk2Xdb7nJaOpeBP1e16UMMsZTfjkxnMKWQyfRcbjw+cVTGjnjhWNG/dVXX8VTTz2FU045BVdddRU2btyIL37xizmvW7VqFbZu3YqtW7eiubkZIynF42G/rWAXUHcZDGZ3LGn7fYthJCUo+3e9UTfILy711EVJRiTgBVD5QCk7ZsM2zgkeKOWMF44Z9TvvvBNHjhzBoUOHsHbtWnzsYx/DY489VnA7ZlSHk4UvpFF1yts9mBjbYJG5gEdsvG8xsM9TjjFWkkyg1N2aelqiWtGxSnvq7JjZOSe0lEZBclX+PGfi4Xj2S7GwC8iOx8y8onJIGz1DCdvvWwzs5uR6T12oluwXGbXqqtdKB0rZeVXMuQi4K4DLmXj4nB4AAFxwwQW44IILbL2WTXXteEdllV/YVLtCnrr7NXVVfqmCPPXGmgCA8ZNf7EqBhACUKga+JuiKS48zAeGeuk2K8cqKYSRZHfJLUjDILy5a2KNHkOi4e+p2bvTxtIRJEeVmw4OlnEpSfUZdDSzaC04pr+kfTY9ZXz0Ws6+fFkPVeepVIb+MT8s9TVMvcC7KMkVCkDA5qhj1UZ6rzqkg1WfUmaeeFAq+Vq9jHh8q3WiOpkQMFTFDKIaq0dRzAqXu9DYFSUbdOAVKe2wGz9mMoSkaBMAzYDiVpeqM+nARKY36i2csRrNHd0MYtnEzKQb2OXpHUki71PsFMkY95Pci5Hezp04R9vvg9ZCKyi+STHFc7Tda6Jxg5yEz6lx+4VSS6jPqyWICpSI8RPl7LPIG27YpGrAl+9iFUoqRlIimaACUAieG3eutMykj6Fc89bQog1L3peYJkgy/jyDk81Q0UNo3koIkUzRFgxhNS5As0hSZEWfyCy8VwKkkVWfUmTEvdCGx18xojAAYm6fOtp07pbasmnpSkCHJFHOn1AJwt66eJb/4PVmPuQlBkhHwehDyeyvqqbMYy+lTowCsdXL2HJdfOONB1eVV6WWXkZSIerUR8vauGE4MJXHJghbt+URaQlM0gFg8jZ4xZJewbedOjeLtI7GS92OETdtPnxrF5gP9rtbVmQEPeD0I+rzaYyG/18lhZSHJFDIFfB7FqFdSU+/RbvRRvLa/HyNJUesKZYQZ8WZu1Avyp7/04OW9vQAAv9eDr553KqY3hB0eFfDa/j5QCnxkTpPTQylI1Rn14TxG/b9f3o93jg5mGfV4WkQk4ENrfXhMBvPYYBKTagKYXBNEXJ0heJmuMwbYZ5kztRo8dQlBnweEEAR9Hu0xwNyQOQEr5uX3EYT8lU27ZOcTO3ZWMR4uv9hn9cb3sKdnGLUhH/pH02itD+Fr55/m9LDwn3/aC0GmWFcFRr0K5RdBM6h6KeTkaDrnwoqnJYQDXrQ2hLKCncXSM5hES10IUTWrolwZMGz8rXUh1AS87vbUBVkz5ppRd1muumbUPZWXX3qGkgj6PJjRqHiRVrnqzIhPquF56oWIp0VcPH8qtv7zRfB7CQbi5U1MKJWT8TRi8bTTw7BF9Rn1lIgptUH178wBj8UFjCTFrOBdPC2hJuBFa30Ix2Jj09Rb60OoDZbZqKv7qQ350FIf0koRuJGUKCOoSi3st9s0dVGt0Oj3EoQrLL+wc6LOxo2eyS31YT8CXg/vU2pBUpAR9CszwoZIwDWGNBYXMDDqjrEUovqMelJES30IQLZ3NBBPQ5RplqFRPHUfWurC6BtDymDPYAKtDTpPvUzBUjb+aEiRiMZy46k0TH4BYJBf3ENGfhkHT30wgZb6EKJBRX6yOieYUY8EfAgHvLxPqQUpUUJYdRoaI34MuMCoyzJFLJ7GUFLMapfoVqrOqI+mJbSqRp15R5RSxBLqSlPdxZVIi4ionjpQ2gKkpCBhIC6gtT6MqOapl2dKqHnqQb/iqbtZfhFN5BeXeeppg/xSyZRGxVMP6yS5/OcEk1/CAS8iAS8PlFqQSEta8L0hHEDMBfLLcEoES7QbKvOK8kpQVUZdUqWVljpFx2TeUUKQNC9cb+jjgoRIwKt59qXo6kzn1mvq5SrqxVbFKp56CCeGk671BBRNXZVfWPaLyzR1TX7RAqWVMZ6yTHF8SJFf2I3e6pxIaJ66F+GAF3FepdEUSimSooyQmjLbEPG7wqjrJSA3zBwKUVVGndWhNnrq+mAKM/RJQQalULNflNeXEohk9T0qqanXBJUbj0yVlaVuJCVKWn56Jk/dXcZJk18qnKfeN5qCINEso251ToymJQS8Hvi9HtQEfIiXudTEREGQKCSZ6uSXgCuMqN6+uEXjt6KqjDpzYqcaNHV9AGNYnQazKW+Wp15CrjqTRFrqK6Cpp0QEfEre97R6Zfbh1gyYapJffB5PRQOlmXMiDK+HIBLwWp4TibSIsNqNKczll7wkVSdBk19qFE/d6ZXL+hvLwKjzM4dCVJVRl9WDWx/2Ixr0ad7RYCLzRTNDzy6ccMCL2pDy+lICkczI6jX18skvoub9Z248bjbqBvnFZUadyS8BVX6plKeeOSeUYxYN+gqkNEpai71IoLIB3GomqZWiyGjqaUl2/PvSe+exBDfqeenq6sJHP/pRtLe3Y8GCBbj//vsLbsPKAkSDPsWoM09d96XrdXYA2sVUaiCyZzCJhogf4YAXNQHVqJdRfmHe/1gkovEgJZhkv7jMOAk5nnpl6tPoZ2+AEhOxTGkUJM1T54HS/CTTyvHTZ78AcDxXPcblF3v4fD788Ic/xO7du/H666/jwQcfxK5duyy3YZ56bciXdSFlaerqY6NMrw5kjGZ3SYHSBFrqlIvX4yFZN5OxMpIUtdrf9WE/Qn4PumPuzFVPZ+WpK6dN0mWeuqDlqXsqmkvfPZhEwOvRml7UhvyWN/p4StTOwwjX1POSkV9YoFT5fp3ODx+ICyAE8JDqCJQ6ViagtbUVra2tAIDa2lq0t7fj6NGjmD9/ft5tjJ46u5BiuoPOjHpCJ78AilHfdewE3jx0EgBw+tRarcSAFWyRCUORfTI3kcGEcsDz1f2wYjglapIOIUQpZzCGla9Z+04KkGWgPlLaMn5JpjgxrKTtAUZNnWW/uMvjZJ66Ir8oY0wKUk59mp7BJJqiAfi8pfk0LEfdo65srg36LOv7s5XNgOqpu+x7e+/EiGasJtUEcFpz1JFxaNeswVN3OgMmFk+jLuSH1+OeFa5WuEJTP3ToEDo6OrB8+XLL1zFPPRryoTaUuZAG4gJqAl4EvJ4cTZ3JL7Mm16B/NI3PPrQZn31oM77927dtje34UApT63RG3TDVvnltB771hL19GRlJitriFQCYWhfEiTIZ9VueeBvXP/ZWydv/4e1jOP+elzQvyXzxkds89Wz5BcjtU5pIS/jovS/hN28dKfl9utWyEQx9fMeMhJDR1N0WKD0xnMQlP3pZuy4u/s+XHZMYmKauBUpVTz2WcN5Tb4z40RDxY7AKjLrjBb1GRkawYsUK3Hfffairq8t5fs2aNVizZg0AYHhkFLVQJJVo0Kdpm7FEGg2RABKCpHnRo7rsFwC49pzZWNrWAFkG7t7wLk4M20sdHE4KWR69MSi278QIGkr0hkdSGfkFULz9zpPxkvalR5YpXt/fj1Cg9AqK+04MIy3J6DwZR2NNwJCn7lajnpFf2BTemAETS6SRECTsOz5S8vt0DyaxtK1B+z8aspbk4mkJMxpVT93vQ1qUIUpyyTOFctLZH4dMgVsvnYfhpID/emk/BuKCZlDHk6TWiEX5XtyjqSv2RfHU3S+/OHpWCYKAFStW4Oqrr8YVV1xh+ppVq1Zh69at2Lp1K0LhCGoCXniZts3kl7iAhog/S+9O6JZmA8rd/69Oa8I5c5swozFsSxdPizJSopxleGt1njpbhFKqxj6ik1+UffvLklmzv3cEwylxTKURWMCW/VZqvyinCyEEARe2tMvkqWfkF2PmBDtWpdbZoZQqBd4MklwhTZ2dhzVBZVxukWDY8f3YvCk4c6Zyoxp1SPNn12yOp+6wph5TPXWlbIH7PXXHjDqlFNdeey3a29txyy232NpGkqmWLaL3jgbiaTRGAlmG3ii/6Ck0XWawk1tvePU3jv7RNASJlrQYiVKK4aSgfR4g+4YxFrZ1DqjvUXo3JTYL6hlMQJYp0lJGUwcUb91tK0r1i4/COk1dDzO+pWYZnRxNIy3JaNXJL+y45cu0iRvkF8A9lRr1mTxsjE6lEKYMeeoBnwc1Aa/jhnRA9dTrw+4pMGaFY0b91VdfxaOPPoqNGzdiyZIlWLJkCZ555hnLbWRKNQNbG/RhJC2qxXYUT702lJFG2IkZNjPqBabLjEzBrYy8oje87IIoxbtOiTIEiebeMCyMg106OjONPErNe2fbdQ8ltUU9TH5hf7tNfsmUCch0Z8rrqZf4vXTrFh4xokEfKM3f/MIYKGWPuYHuwSQiAS/qQj5tNuHU2NgNOKwLbDdEAo5r6sy+NLqkbEEhHNPUzznnnKKNl+KpKwY2GlIvJEFCTPXUk4KkXXSjKRFeD0HARLfU3xA8Fs0u2OrUbMPr1wwDKyGQEmWkRRkBn/17pL7srrbvkA+STNXAWumHpqMzhukNYRyNJUrySCml2nY9g0nNI2daJ/vbbfJLpqAX0QyDcTbBvvcTw6mSdO0ew8IjAFl19muC2cdNlJRzQ5/SCLinUUbPUAKt9SEQQjKeukNjM8ovgPP1X9KijJGUiEZVU08IkmlGlZtwPlJTBDKl2gpMljUylBAwmNBp6jr5JRLwgpBco62/IVjBjLfR8LIbgr5AWLE6JNu30VPXP1cKQ0kBe08M47JFSgeoUjzSoYSoebjdsaSWP5ztqXtc6Kln134BcuUX9t1KMkXfSPEeIEs5Naa5AuYztrhhEZwbPXWWtsrGNppyyFMXc50Hp+u/sNXqLPsFcD7FshBVZdQlmWoGlnlHx2IJyFSZpkX18otuabYROzWwgYxXlxXMDGZuCPqyA8Vq4ab7ZlUgx6Cr7+gaBKXAuXObURPw4lgJ9W7YNiG/B91DCc3bzdbUvS7U1DPyS75Aqf67LeW76Y4l4PMQrYk0kDluZueAcb2E64x6LBP0ZWN0Koireeo+93jqTENviATQyBZDuVxXryqjLlNkaeoA0DWgpAA2RvxZ0kjcQsKwUwNbeT7TxMK47XBSyCoQVqyurm+Qoe27DJ56R+cACAGWtDWMqTQCACye0YDjgynNMAZ1HlTQxfKLTye/GPPUh3WLhEr9bqbWhbJkO+YkDJssQDIG7MN+5Ri7oVGGKMnqAjPFqDOJyKmxJUUJAZ8n67tVjLpzRpQFaRsifjSEuadedvTZL8w76jqpGNbGSAC1IR/SkoyUKKlpZOaeeq3FdFkPe742j0TSPZgEU3dK9dRrg9k58KXsS8+2zgHMaY6iLuQvueE222ZpWwPSkqzFDtwvv+TmqZsFStkxK/W70UsvgPXNOFMt1JDS6AJPvXckBZlmatiwG6FTY0sJMkKGuFRjJIDBhKCV3R5vmFfeGAlkUiy5p14eKKXZmrpq1I+onjrT1AHl4opbyC9W02U9lp56SkTPUBKzJkWU/y2WiZvvW8gaS9a+S/TUKaXo6IrhrLZGAIruW5o3moCHAGfOUPKWD/cr33GO/OIyoy5IMjwE8HpIfk09JaI5GkTI7ymtFPNQdo46YC2b5XjqTLd2gVE3Vpv0eJTqlk4Z9YQuS4jREAlApkqsyAkGdZ56Y407FkMVomqMOjvRtDz1YLan3qDmqQPKhatUxrOWXwoZz5GkCA/JTrHSe/ndg0nMmVKrvWcxjJjIL8xrL9VTP9QfRywuaKsdS+2m1D2YxJTaEGY0KgG0g32jAIxGvXKdhUpFkGT4vdaVJIfVVbylzGKUrKBEjqeuOQmmnroxUOoe+SWTyZNJz4wEfI5l5iTF3KwSp1eV6j11rqmXmUxgUTnIzABmaeo6Y51Ii4jkSTuyq12zFZ/6DJqoJvvEkRZlzJ0a1d6TcahvFFf+9+asOu9Ghk0CpZkmHKWdwNsOK4uOlqqeekt9uKRuSswbZR7p4X7VqOu+z6Dfa3u16jtHBnHVms05GULfeLwDG3Z2FzU2KwSJaimshJjXVB9JioiG/GipKzyLGUwIuPKhzdjfO6L9nxTkrBx1AFoao3mgVO1PqmrpxUoc63ccwy1PbLf12mIxeuqAs6WBE2kpy4ECoMs4Kd2QSjLFl3+xBZv39xe97UBcgN+rpHuG/F4EfR7L69oNVI1RH9b18wQy2mT3YBIetUqivt3caEpCJJhPU1cDWwU84uGkiFpD9UVmhN87oVzoc6dEtfdkbD08gC0HT+Ivxwbz7nskKcLvJVne71g19Y6uAUSDPsxRx8Qu1mKbgxyLKd5oU00Qfi/JI7/Y19TX7ziG1w+cxFvqTQdQcvyfelt5vFwIkgyfN3MDZjXV9YyklMYkrfWhgp763uPD2HLoJDbs7FHHnGsEgYyGb3bcmIFk56tXlTjsrih99b0+/N+2o+irQJvD7lgCIb8nq7ZRJOB1bLVrUlfemZHRsUs3pIMJAS/u6cWTHUeL3pbVfWGOXWMk4Hgp4EJUkVHPDlr61KXgkkxRH/Yrtc5102B9ZTwj7AIr7KkLWZ608v7KBbD3+DAAYHZTDTwke1/Mq7DyBM1mAUprO0/JKY0dnTEsmdkAr5o9UEo3JbbwiJWWnVoX0mZDuUbd3sXPVrjqV7puV/8WythoW5Qz8gsA0z6lSmVMH1rqQzg+lNTKOZvBLl42bhYwNmrqgDKDNJPzRg0pjYAicYzalDhYzvhHM9i9AAAgAElEQVR23XdXLrqHlBx1/TkYDvgc0/uTgmQaKAXGJnmwGWJH10CBV+ailCDJ3PQaqqD+S9UYdaugJbubZ2nqaTFvSiO7IdhJadS/H5C5IexTPfVpDeGcWjLMq7DyBBUZIHd8tTZLGBiJp0W82zOcVT0w003JfkBwOKUEmdm2rfUhLf87S36xmacuSDJ2HFUMEqtJo/+7nEY9LdIco24WKI2GFE9dlCn6LTxg1rqso3Mga5XtNIP8AuSv25MwZL8AygzCrsTBXqf/7spFj6GEMABE/F7nUhqF3EBpOTR1dmPfd2Kk6IBrzFCxsjHi/vov1WPUTVZgMq+d6W7MSDLt06jP6SnUgoy9p9FTZzeE3uGUtgjFWF1xwIanrjTIyC3Za7fYmJEdRwYhyTTLqLNuSsV46vqmyvrfgMFT99uTX97tHkZSkDG5JoDtXTEtNY15vywNsRwogdKM1xkykV+Gk4LqqRdu9M0u3v7RNLpOJtAzmITXQ9BcG8x5bTRPowytV65f76nblzgSguplVsBT7zFJz6wJOqepK5569jVbG/KDEGBwDIaUfR5Kgbe7ivseY3FBy08H1Lx5rqmXB6vAIpuiMWmkV62VXpNHU1dea90sGGCaeq43zd53al1IVwZY38fQnqdeGzTfdykpjeyiXzqzUXuMEIJpRXZTynijGU+dYZRf0pJcMH+YeZhf/NAsDCYEHOwfRVqU8c5RJd6Qrqj84sny1CmlWg17Oz1h9d5hR9eAmhUU1OQtPfluxom0hJDfk7VNJOgr2lN/+0jMUioqFkktG93akG3UwwH7Yys3CRNP3eshqA+PTfLQZ/MUe3NkFWAZDdxTLx/MU9e3jYsaPHV28bBys/lSGgF7njpLfzPCjHG+xsOap25Rs9tM2mGfqRT5paNzALObatBYk93coNhVpT0G3Vg/PTdWaQQKG+WOzgFMrQvirxcrrQu3HR7A7u4hzcsvp6eeFmlWga6wQX5JCJK2KrlVizfkP0axeBqTagKIBLzYdnggp466nnw341ETGTDi99pOG4ynJHg9BPG0pMVxykH/SAqiTHMyeYoZW7lJCnJW3RfGWOu/xNW4hNdD0FGEjEWpWgG2JmNzWKXGSjQ0LxfVY9RZI2md982MOruTEkJQG/Lh+JDiqedLaWTbFgyUmsgvQMZT14y6YV+ap26RdcJkgNxxWTcxNoNSim2dMSyd2ZDzXLFGna2SnVKb7akTgixpI5MHXsCod8WwdGYj5jRHURvyoaMrpl1Yk2sCZdXUBUlGwCC/6AOl+rUBk2oCCHg9lrOYWFzA5JoAFs+oR0dXzDRHnVGbx1OPm6TpFZM2GBdELFGPazl1dS2Tp87oqTsrvwR9udfsWOu/sFo2S2Y2oKMrZtsgJwQJaUnO8tQbIwGIMh1TfaZKU1VG3UNIliemBUoN7eZYq7p82S/sdVaeuijJSAhSXt0byFwQ0VB25xu9FmsM1Ok/T95AaYEArpEjAwn0jaSy9HRGa30IPQWyPPR0x5Joiga1MsLsxhX0ebKyJFgdmKRFBkzfSAqH++NY2tYAj4coF1VnDB1dMbTUhTBzUmRc5ZchXVyGEIKW+pDljZdNvZe2NWLXsSEcjSXQUpcbJAXye+qJtJQjA0aCPvuaelrCGS21mFwTKKuuni+Tpyao6P1OeKJmgVJAub7HUlOdBX4/ctpkxOKCtpiuEFrdF519YY3c3dyrtGqM+rC6ulOPFijVSQ7RoE9r3hwx8YS11xXQrlkqWT7DC2QuiFqDpz6gFtUHgBND5tkVw/k09RLklw41+MMWHelpqQ+rZWbt5TkraW6ZC52tNjR6UOx/K0+dpeGxcS1ta8SeniFs3t+PpW0NCHg95Q2UijQrT90YKDXWsC80i2HNEZbObIAoUyQFOa+nnq/BidIgw0x+sWfUR1MSIn4vlrY1FCUdFCJfzn0k4IOodroaTySZQpBoTqAUYLnhY9HUle/6I3OaANjX1VlKqzH7BXD3qlJbRp0QchohJKj+fQEh5BuEkFy3sEg2bNiAM844A3PmzMFdd91l+doRtemFHrYwSJ9HWhvy4aT6hVt56nUhv6WnzhpkmBte5f2YwdOnsyUFCQlBQnuL0kTbLJ3QrPeptu8CrdHM6OgcQMjvwbyW2pzn2GzC7pL4nsFElo7erAYGg4b84Uzz6fzGqaNrAD4PwaLp9QCUAmEyVRpULG1rgM9Lyiu/mOSpJ03kF3betNaH0G0R99B76ox8mnptyA9JNfx64iYrm8MBr608dZk1TAn6sLStEft7R8vmIfYMJhHwejDJEINhUtF4L0Bix8lMUx9rcJIZ9TNnNqA26LOdr84kH719cbpsgR3seuq/AyARQuYA+B8AswH8aixvLEkSbrjhBjz77LPYtWsXHn/8cezatSvv60eSAjyGhhfG7Bcg01oMgHVKY4HWcWZ58QxmjFnmQDToRzwtQVJb6wFAe6ti1HtMNFuz3qf6cQkSLapY1rbOGBbPaDDt4sPGaLd4lbEKoddDMLU2mFV2F9Ab9fzj3HY4hvbWOm1Krdf8l7Y1wu/1VEBT1xl1n8GoGzpZtdaHcXwwZZrBQynVZlzNtUHMnKTcwKc15A+UAhlngGFWWM5uSiOTtiIBryatlbKAxgy2wMzYRMapeu9W7ScbI36MpqWSm6jH06LmmJw5swHbDtv01Fndl5rs7BfA3ZUa7fZMkymlIiHkMwDuo5SuJoR0jOWNt2zZgjlz5uDUU08FAFx11VVYt24d5s+fb/p6M0+dXZz6Zc76fqKWmrraOi4pyKYnkllevPF9W3XZL2wbpv21types95D3rCzGzuODOpuGLl6fZ2ugqSdlllJQcKuY4P4yjmzTZ9ns4lfbenCjiODqAn68NVzT81qvffC7uN46/AAJEoxnBTR2pCtG7fUhzQ9msEWIv381YNoqQvh9Km1+PTS6drzkkzx9pEYVp49Q3usIRLAqc016OyPY9H0evi9RFvYxOg6Gcev3+yCbDFTmVQTwLXnzM4xSEb5JRzwICnKoJSCEJKpYa87fmlJxg+e2a1d8B9foHSMSgpKGzp2ES+d2Yiuk4mcbBEGm9Hd//y+rPPxWCyBU5ujWa+tCSoSx13PvpslKXo9BJ/7wEzMaFQqf+qLgZ05owEeAqzZdABbDo69tMK2zgFMb8j9LEyyNDPqSUHCz145oD03d2oUn1maOb6UUvxy82EcN3Fklp3SiI/Nm6r9L8kUj2/pxJXLZiLgy8Q+zOQXrf5LIq0F8PPRM5jElkMncfmZ07TH4mlFwiKEYGlbAx588T3cveFdECg9Ay5d2JI1rp+9cgCDCQG7uoeU9zfkqQPA77YdxZ6e4rORvnHh3Iq3wiN2pvmEkDcA3AfgdgCfopQeJITspJQuLPYNL730UtrX14eBgQEMDQ1h1qxZAID+/n6Mjo6ira0t6/W9vb3o6+uDVNMEYaAHS89cpD2XSEvoGohjzpSo5sUfjSVwUtXC5rXUZWVs6Dk5msbRWALtrXXwmeQdDydFHOofxWnN0Zybw1BSwImhFE6bEgWBor0diSVwRkstBFHGgb5RzG6qweH+OBojfkxrCIMC2HVsCDKlIMp3ilObahAOeNHb24vm5mYAigfQNZDAGVNrbfU8jacl7O8dwaxJEdSFc28SALDv+Igmk1AAsyZHslJDd3UPQZIz4zplciSr1+bxoSREmWYZgbQo473eEcgyBQVAACxUZRb2/J7jw6j3SWibOilrXylRRtukCDpPxpEUJJw+tTbr+RPDKeTrHMvO1rlTanOm6nuPDyPk96JNLYfcO5xCz1ASC6bVwUMI+kZS6B5MYn5rnZYmeLBvFJQqn8HnIdoMS5BkvNszjOkNYUyqCWAoIeDEcOaY648ZoHiaB3pHTWd+LfWhrE5Jw0kBnScTOa+lAKbUBjFVlb/YdzijMYzGSACH+0dLLstsRrPuvRhHjvdjQPRhTnM0x9kZTAjoPBkHUcdqPOaCRPFuj2II9cePQqmPo5cHR1IiDvaN4pTJEdSG/EiJMvYeH8bMSZEsIwoo19vh/jhOa64p2Lv32GAC/SNpLJxWr9XNPzqQwFBSQJMvhZr6SVnH3O/xYF5rZlxJQdJWixMopTvmTq3N+jx7jw+XPGtoV8+9Unjrrbf+SCm9tOALKaUFfwDMB/BjAJ9X/58N4DY725r8UEopfeKJJ+i1117L/qW//OUv6Y033kitiEQils9TSukPnt5FZ926ns66dT0dTKTzvu7JjiN01q3r6Xsnhk2ff2r7UTrr1vV0b89Qwfd8escxOuvW9XR39yB9Rv1717FBevF/vkS/+siblFJKdx6N0Vm3rqdPdhzJ2f7ss8/W/v7TX3rorFvX03eOxAq+L6WU/nTTfjrr1vX0+GCi4GvjKZGe9p2n6d3P7tYeO9g7Qmfdup7+7+uHbb2f1Rhi8cz3vaNL+bwLL/1C3u3+4Vfb6Pn3bMx67Pvr/0Ln/fOzebfZeqifzrp1Pd347vGc5865+wV689oO7f/fb1OO8b7jyjH+8fN76axb19O0KOVsy55LpEVKaeZ4PftOt+k49MesXCz8lw30e0/t1P7f3T1IZ926nj6941jZ3ysfiy5aSWfdup5u3t+X89z31/+Fzr39GZoSJPqTl96js25dT0dTgvb83p4hOuvW9fQPbx/N2u7uZ3fT077zNBUlWXvsN1u76Kxb19Mn3uyklFL6zhHl+/7jztzv+/hggs66dT396ab9Bcd/+QN/prNuXU97h5PaYzf+ahu94P+9mHPM/nXdTrroXzdkPcbOr5f2nCj4Xg5gy8ba0tQppbsopd+glD6u/n+QUmod2SzAjBkz0NXVpf1/5MgRTJs2zWILe+jlkkJ56kD+ol5WmrrVvvTtr1rqw5qmbrbi02pfdj2yjs4YpjeEMaXOeloKKHple2tdVvSfabRm6ZB2MdMZmR7pSefX8n0m8osg0byzKyBTtsAsa0UQs7c1FjRTJC1PVjDV+FomHcR0x3G8iBrq/mglBixkxHJDJOW4mWn+HZ0xLJxWh4DPY3r9mK36BmBaZ4fFeNj3nAmU5n7WKXUhTG8IF8xaYVKkcVyJtGgaXwv6PVqz68w+1ObXNmbJbsVu9ss7hJAdhp9XCCE/IoRMLuWNP/CBD2Dfvn04ePAg0uk01q5di8svv7yUXWXBTqiA12MaODS+Ll8GjJWmnrMvXecbpqk3RgJorcuUd+3ojKEpGtACbvmw25WJ0dE5gLNmWd8o9JzV1oC3j8S0xhkdnTHUBLxZEkixNJp0WWf1MYiY36gHTAKlaUm2lJ2m1AZBiHk2jzFP3VjQLF+9HeW12bVg9M0Rxgvj2gm2EtLKOSk3zKgbNXVW2oF11TLr9pTJLsq+Zszq7LC/2fViFSgFgLNmNRZM6fzLsSHNScj6HvN0QQurPQH0aziMjcKrEbu3o2cBPA3gavXnDwBeAdAD4OFS3tjn8+GBBx7Axz/+cbS3t+PKK6/EggULLLdpamoquF9mYPPVUje+Lp9HzE7WmgIaHpAJko0kRcTiAkJ+pZt9S30IfSMppEUZHZ0DWDKzMSe4BwCrVq3KjEu72RROmeoZTOLYYNJ0JWk+lrY1qkvOFd2wozOGM3XlekuhQUvzynjqzGv/u8+tyLud3+uBaMg8EUTZ1JPWbzOlNmiazZM2bMv0Ys1Tz1PLB9BnCWV76o15PHX9MSsXxnITbLl+jQ3Holx84cqVAJCTcslKO7D0TjNP3djIhmFWZ6dHu3kyT515yObX7dKZDTg2mLRcV6A3+sOGGU8k6Ms5ZmxWoE/LZRlHlQ5mVhK7Rv0jlNLvUErfUX9uB3A+pfRuAKeU+uaXXXYZ9u7di/379+P2228v+Hp9YCofzMAW8m4KtY5jy/g9NoxdVOddD4xmCgBNawiBUiWwcqBvNK/EkWXUi+hTyk7iYqQTfWpcIi1hd/fQmKQXwLyRAVss8g9f+0re7XxeAkEszlMHFM/P3FOnOVUaJ9UEtFIArIa96T4N+fzsplQ/nkbdUGSukPdaCa790heV9zZ46sZzzWyma9aiEYBpnR3j95z5rObHXjtvLbz1js6YaSN4tlbAeMzMcvI1T/19YNSjhJDl7B9CyAcBsDwtVxVBYCdUoQuhUOs4K68uZ18GTZ2ltLFpJ+ucc5bJis98+7Jl1LtiCPg8WDCtvuBrGW2TIphcE8C2wzG8c3QQokxtjcsKs1V2A/E0aoM+S6874PXkrFzU9xnNh17WKrRta30I3THFmOSr5QMo3nBdyKcZnoG4gEjAa1qLpFIYa7Ib+5uOByy7xCi/sNIO09QMKDPnI5+mblZnh0li7ObPNPV83/eCafUI+Dza6mkzOjoHtIVu+kbw+eSXkFbqInMOsr+N6zKqCbsjvw7AzwghBwkhhwD8DMBXCSE1AO6s1OBKgZ1QhaasWvejfJq6hVeXs6+ATlPXlepkHsoz73TDQ4DFMwob36DPA7+X2NLUtx0e0AJXdmG5uh1dA5rXs6QI+cYMdhPTe+qDCSGvl8swk1+MjS7MMFveT6myzNwYR9G3rRtKCpaBb30zamPJ1fHAWCKCLVKL+MdPfgn5PSAktzH2ts6BrBmd1hJSZzy1lpOG64bV2WHHLClImuzCYi8pi0ApoKQWLpxWp/XhNcKkyHPnKhKt/vpJpM1ryrD30i9QKzSOasBu9sublNJFAJYAWEIpXUwp3UIpHaWUPlHZIWbKCezcubNgOQHmXReaPgV9XgQsWsflK7hlhofVVE+KiCUENNYwT10x6gf6RnFGSx1qgj50dXXhox/9KNrb27FgwQLcf//9AICTJ0/i4osvxumnnw4pFUf/oHXRIRa4Mqv3UoilbY040DuKF/ecwKzJEUyO5jZ9KAavh6Au5EMsnoYkSVi6dCme2/QaGiMB7XPNnTsXF198MQYGMhelz0sgyTQrUCXYkF9a60MYSYlZBoXdHAKGzJkWtaAZkOlPmo8W3Q0gpqvfE4vFsHLlSsybNw/t7e3YvHmz5ecqlWjQn2OMgMrKLz/60Y+wYMECLFy4EJ///OeRSqUQ9nnwy8ef0D7be0eOo+tkIsuoR00C+iNJEZGA1zQ+o/9umXEPeD0m8kv+z7q0rRHvHB00zRG/7rbvAwB+/oN/AqDMINgx6h8cxtPr/i/rGN1555345jduBABsfPnP2uPvG/mFEBIkhHwBwA0AvkEI+RdCyL9UdmgK+nICCxYsKFhOgNX1sDNlrbNoHTdsMVU3f1+luiJrVAso+n6NOo6z1AvC5/Phhz/8IXbv3o3XX38dDz74IHbt2oW77roLF154Ifbt24eagBdvbHvb8v3e7VECV6VIJ+zifP3AyTFLL4zGmgAG4gLuv/9+tLe3Q/KG0BDxZ32uCy+8MOumzDxyfQZMWpRzDLMRs96rbB+5nnoYsbiARFrSGmTkozXLqGc89ZtuugmXXnop3n33Xbz99ttob2+3/FylwuQXVrYgLkjwe0lRM7FiOHr0KH784x9j69at2LlzJyRJwtq1ayGnk2idOUv7bN9b/TCAbPkwX6A0byC6PqRJLuw7njMlqkl2dlIJz2prREqUtQVOemYuOQ9+D+CJdWoz3bvuugsf+9iFgC+I02bN1I7Rrl27sHbtWqz5yYMAgDvvuReSpBjzpKjUry80W3Qzdke+DsDfQNHPR3U/FUdfToAQopUTyAc72QqtPGOvtZJf7GrqbF/DavYLWxFHCNGW3DOPurW1FWeddRYAoLa2Fu3t7Th69CjWrVuHL33pSwCAlkn16OrptXw/Ng0tJci5WF1yXur2ZjREAug5OYSnn34a1113HSRvCI2RQNbn+tKXvoQnn3xS24YFNUWDp17ogmK6rl5XF0Sq7jN720wANJG3LyyjtT6sZSvF4op8NDQ0hE2bNuHaa68FAAQCATQ0NFh+rlLR0llV6SNhUou93IiiiEQiAVEUEY/HMW3aNCRHh9A2ew4A5bNt3nscPg/JWj3KmqTrr59hC8lSX2eHNY9pb61DUpC1Ing+D7FMQ2bnqpkE00ejOL05DCJL2qx53bp1uPILSuD3Qx84SztG69atw1VXXYW6iHJuTGs7BVu2bAEAJNLWbTCrAbtGfQal9HOU0nsopT9kPxUdmcrRo0cxc+bMzEBmzMDRo0fzvj4S8IIQe566cbGHHqugWr59dQ8qy+n1WizT1c2M56FDh9DR0YHly5fj+PHjaG1VugM11oaRlq0PTUdXDFPrgnlLwVqONejT8tILLYayS2PEj537DuKee+6Bx+OB5A2iIeLP+lytra04ceKEto3mqeum03aMekudiacuK/swevksVfFwfxyiTPPmqQOZY3V8KKl1kT9w4ACam5vx5S9/GUuXLsV1112H0dFRy89VKkbvdzSVv3l6OZg+fTq+9a1voa2tDa2traivr8cll1wCKTkK2avGhVpbkYq2Yv60uhydudbQR0C5aeZbB6DU2TkZT2s3Y1YfKRYXlFrqBYxpa30IU+uC+PN7/djTM6z97O4ewo4jg5g/VSkPwVJDjx8/jrpJSsZcy+QG7Rgxm8ICpZOap2o2JSlKppUiqwm7o3+NELKo8MvKDzWppWGW661/rjkatKUTR4M+a03dwgCY7evIgOKB6FchzpocQVM0gFObarL3PzKCFStW4L777kNdXV3Wc7VBH0jAepFSR6fSUcjqu7Bi+exJqA36supejIXRkydAAzU4++yzIVOqGnXrQKOp/CLRgnIDyz8/pkuRs5JfAGDfCaX4kpWnzmSdY7EEBhOC0uVGFLFt2zZ8/etfR0dHB2pqasoitZhh1KnjglRwvcVYGBgYwLp163Dw4EEcO3YMo6OjeOyxx0DFlKYtU0rhbZ5tGkw3BnatYhZ6yaw7lkR92K/NuAbiaSQFWSsSlw9CCJadMgnP7z6Oj9+3Sfv5xP2vICXKWNSiGPXaYKYRfELLIMqMi9kUdpOSiVe7jvJ1X6om7LoB5wC4hhByEEAKSq0bSildXLGRqZRSTmDtqg/ZNOp+HIvlLmKRZVpUoBRQvBbWiELvqf/jxWfg2nNOzTK+giBgxYoVuPrqq3HFFVcAAKZOnYru7m60trbCSwX4wtmV/fT0jaTQeTKOL36oLe9rCnHLJWfgbz88q2za4WBvN+JiI0455RQkqQ+hz9+P9b9bm/W5uru7MWXKFG0bJr8IOvklLUpZ5XPNCPg8aIoGszx11mwjn/zCFltZBUqZp773xAhkqkhKM2bMwIwZM7B8uZLRu3LlStx1112Wn6tUjOmsiTypeOXi+eefx+zZs7X1H1dccQVee+01+D1zEBtVros9h46ABMKYNbkmZ3vjYqmRpIjmPNedfgESK++sX7SmdD0qfC5+71ML8NeLWnMeD/k9mBWI68YlYOrUqTh8tBsAkBod0o4Rsynnq0a9b2BIsyn5ui9VE3av6E8AmAvgEgCfAvBJ9XfF0ZcToJTaKidwanM0q/xpPox5wQy2ms7KABjRSzV6T72xJoDZOi+dUoprr70W7e3tuOWWW7THL7/8cjzyyCMAgCMH30OgJn/6Y4eho1Ap1If9mDOlPF46APz1RReABMLYt/8AfvTgGgDAN752bdbneuSRR/A3f/M32jbm8ot17ReGPqgJZBpgG7cNB7xoiPi1yntWkhrzJnfrSq62tLRg5syZ2LNnDwDghRdewPz58y0/V6kYS0SMpsSKpjO2tbXh9ddfRzweB6UUL7zwAtrb29HaPBndx/sAAP/zq98ByO2QBJh76vkcoRbdAqSeoQRa6kOa88Pkl3yrSfU01wZx2aLWnJ+PzZuqZd2wfrGXX345fvfU0wCAP7+8UTtGl19+OdauXQsiK2M/3ncSH/zgBwHkb35dTViOnhDCdIHhPD8VR19OYOfOnbbKCdglX6C0mGJemX3pay7nlx1effVVPProo9i4cSOWLFmCJUuW4JlnnsFtt92G5557DnPnzsWxwwcAf/6ZRkdndkchN8DSOGNxASOC4jXXR/xZn+u5557Dbbfdpm3DjLooF6epA7m56oJm1E2KddWF8N7xwvJLbciPaNCnGXX2mVavXo2rr74aixcvxvbt2/Hd737X8nOVCjuHmKFMVNhrXL58OVauXImzzjoLixYtgizLWLVqFc6cPw+D8RTmzp2LV97aCcC845OxSXq+ZuoA0FQThN9L0K0u9dd76ppRH0OA8vOf/zw+/OEPY8+ePXju2T/g2ImTuO222/DGW0rbh+1bt2jHaMGCBbjyyitx3kc+DAC44rNXwevN5KxXe6C0kNX6FRSv/C1kSigzKIBTKzSuLC677DJcdtllWLZsma1yAnbJFygtppiXfl+MfPVCAOCcc87J223phRdeAAA8sHEf7v3TXiW9z0Rf3tY5YBq4chJ2IxtMpHHqvIXAG1vRGAlg8uQG7XMZYV51WiwuTx0AptWH8MaBfu3/fPILoHiZ76oNDQod09b6kNb8gH2mJUuWYOvWrTmvzfe5SiWjqSv59/G0hBmNlT3Gd9xxB+64446sxxpqI2homoqt+/bhV2904ru/f8fUU9c3SaeUWmaMeTwEU+tCOHwyjr6RNFrqwlkrkRNjNKaPP/649vftv38Hf/xLDyZPnozvff9OfO3Rt7Dmv1Zj0qSME3T77bfj27d9B3NvfxannDZXe1xpNj9+i70qgeXVQyn9pPp7NqX0VPU3+xkXg15JokEf0pKctaIM0C13LkZT150IdqSfQuMCMisK9YiSjB1HBosq4jUesDTOgbigrRa0urkB5oHSVIGCXoyW+jCGkqL2HaW1QGmudKPv5FQoTbWlPqQtkXdiRSmQramHx3E1KUNpt6eMoXswAQ+BqVaul18SggSZWt80W+tDeFtd5t/aEELI70XIryxAUgKl5ZE99E3lExalFvxeD7weohXxAhT5pdoDpXYXH+W4JGaPVRv5yhiRBz4AABYmSURBVNyyE6IoTV3dV23IZ5lra29fbAl2rlHfe3wE8bRUVLnd8UDzukbT2ipBu9kvRvnFjqdurPzHdHmzIGurrta8HU+dYezAU2mMRbJG0+K41n1hRAJexAUJlFJ0DyYxtS5kek7rm6TnK+alp6U+rGWIse+5MaIsWiun7FEb9CElKu0I4ybZL3rCfi8SaV3tl4keKCWEhAghkwA0EUIaCSGT1J9TAIy9o4XD5GuUYecEzbevcnh3msdmUn53G6uWV6b88nKh10cH4mmtdIAVPlP5xV6g1LiqlC1gsmqAARQ+pqwIGyHI2x6wUng9BJGAVzv/8hWiqjSRgNK8PSnI6FEbVJuhb5Ker5iXHv0Nk/1dH/aXRVM3jgtQbo6sfHE+Qx3yewyeulTVDTKAwpr61wDcDMWAv4WMpj4E4MEKjmtcyNcow9h13ta+Qsyoj90QaDMIE0+9ozOGyTWFm22MN6zjeiyRVlZjhv0Fc+gDBvmF1YEJeAtf3MYGGJbyi2qoA15Pwam13tiMpcZ8qbDgvSgpnmYlFx/lg91I4mkR3YNK710ztEYZSTEzu7Xy1HUzJnbzbIwENPmlXFknbKY7khQLVroM+rxZ8ms5by5OUUhTv59SOhvAtwya+pmU0gdKfdN/+qd/wrx587B48WJ85jOfQSxm3aaqUuSrXZ45Qe0baCbVFJIcbI3LoitTR9cAlraVvuioUtQEvPB7CQbiQlYxLCt8BvlFy2DxFf5sxgYYLFBqJr8wT9POzKtFJws4AVulGRfGv+wuI6wZdQndg0m01Jk7EHr5csTGNcNumLVBX2ZmW+MvS6BUj36mG08r6x7yxWnCgWyjXumMo/HAbpXG1YSQhYSQKwkhf8d+Sn3Tiy++GDt37sSOHTtw+umn4847naneW8fu6DmeevHZL+xkLkdPy3xafyyexoHe/M02nIQQgvqw4nXZLVtrzH5h3nahxUeAshpwsq4BxsO/fBQA8MrLL2orPh9++GEcO3YsY0xsGPVpqgdpJ9j90ksv4bXXXiv4umKIhvwYSYqOtlVjN5ITw0nE01LeUhT6FEw7s1sWsGalGwDFCSq3/KKf6SbSouV3GPJ7tGJilFJlxlDl8ovdQOm/Alit/nwUwD0ASm4oeskll8DnU774D33oQzhy5EipuxoT+VrHWZUQzbuvUBk19TwzCNYgoFyVFctNY8SPgVEl+8WODBUweupi/lxzM1p0DTD27T8AAHhr65s499xzAWSMOmuAYecmnfHUnTHqbOGMEw0yGKw/wP4TSs0+K00dUDziYRtpwOzmwKQXQAlGxxICUqJcfqOufo9W36ESKFW+65R6/oWq3FO364quBHAmgA5K6ZcJIVOhNMoYMz//+c/xuc99rhy7KhpmPO9+dg/+++UD2uM9Q8mi+0JGNfmlDJ666gH9+IV9eOz1w9rjA/G07WYbTtAYCSCWSGMwnsb81rqCr/cZNHXWNNhuqdnW+hDe3HUAixdfh2OBmYieBvxm7ePY8vwfsHLlSmzduhVXX301wuEw6lbeicPv7QFwrlalb3BwELIsY/78+Thw4AD279+Pv7/hBmDhKrzxyot498N1mDdvHnp7e3H99dejs7MTAHDfffdh+vTpeOihh+D1evHYY49h9erV6OnpwR133AGv14v6+nps2rSp6O8wGvShdzilBfic0NSZZ7u/V1mFm89T13vEbFZpNRtqigbh9ZCsbKTGSECrp1+ZQKm1UQ/5vdrYmQxjZ2Wrm7F7xiQppTIhRFRXmZ5AgYVHhJDnAbQYH3/yySe15bo/+MEP4PP5cPXVV+fdz5o1a7BmjbLsvLfXuhxtsUyuCeCavzolp/5L26QIPjh7UlH7qgv5cPNFc/HJxWNPCgr5Pfja+afiYG92deO2SREsml4/ro2Ii6Eh4kfnybhtT12r/cLklxI8dVLTiJ/+7Gf4/uMvYgeA9jNOx+svbgAAbNy4Effeey+WLVuGJ7d14eZvPATgOrzyyitYuHAh3nzzTYiiqNV1WbVqFR566CFs7vNDPjkFf//3f4+NGzfipptuwje/+U2cc8456OzsxMc//nHs3r0b119/PaLRKL71rW8BABYtWoQ//vGPmD59eslxIpYm6KSnHtGMuj1PXa+pW52bXg/Bdz4xLysdV+8ElS9QmpnpxtPWlS6DPi/6Rgw13as8UFrQOhAlIreDENIA4KdQsmBGAGyx2o5SelG+pwClXsb69evxwgsvWAb9Vq1apTWMXbZsWaHhFgUhBN+7vDwlBwghuPmi08u2r+98or0s+xpPGiJ+bDmUREKQtGwYK7TsF1V+yVe/JR+sAcaWt7Zj2ow27OgFzph7mulrP33WTDwYjmP37t3YsmULbrnlFmzatAmSJOHcc8/FyMgIXnvtNXz2s5/VtkmllAJtzz//fFZjlqGhIQwP51bJ+MhHPoJrrrkGV155pVaorViUuvyCK4z6gb4REJIJShvRV5UcSYkI+fMHJBnXnZvtC+rlyvLlqWdiZfE8rey099QFSgs1v64WChp1SiklhCyhlMYAPEQI2QCgjlK6o9Q33bBhA+6++268/PLLiEQipe6G4zIa1aAXYE+G8hkKejEZJmhTfknHlPrYd/y/+1Hf/lfAok9j4/PPYcmSJdi8eXPO688991w8++yz8Pv9uOiii3DNNddAkiTce++9kGUZDQ0N2L59e852sixj8+bNCIet00gfeughvPHGG3j66aexZMkSbN++HZMnT7b1WRisyFw8ZZ1fXUmYZ9vZH0dzNJjXUOtXwA4XWaqake2pl+ezhvzKStGRpIiEIGGShYMR8nk0oz5R5Be7t6TXCSEfAABK6aGxGHQAuPHGGzE8PIyLL74YS5YswfXXXz+W3XFcgj6dsyFsP/uFaelWRbnMWL5YmRm1nbEY//hPtwIA1v3+/7B9+3aEw2HU1tZmedTnnXce7rvvPnz4wx9Gc3Mz+vv78e6772LBggWoq6vD7Nmz8Zvf/AaAkgnx9ttKS8FLLrkEDzyQyeBlht+4//3792P58uX4t3/7NzQ1NWWVjLZLNOiDTIG+UUUSqHEwT12UqWUTFn2T9JFkcZ3CGPpzplzyCyFEy/cfTYmW32E44NU8dPb7/RIo/SiArxFCDkNpYzemeurvvfdeKZtxXI5eR7enqRvklyI1dbaoKDSpRctTX7Rwvvb8Nddcg+uvvx7hcBibN2/WOkydd955AIDFixdjypQpmvz3v//7v/j617+O73//+xAEAVdddRXOPPNM/PjHP8YNN9yAxYsXQxRFnHfeeXjooYfwqU99CitXrsS6deuwevVq/OhHP8K+fftAKcWFF16IM88809bn0MMkjRNqqqaTeepAfj0d0BlPNVBaSiGsxgp46kCmvWSigPwS8nsnnKdu9yh8oqKj4EwIsjx1W3nqTH7JzlO3HShVtd4vXHeDlo7m06WhrlixAitWrMjahunkALQAPGP27NnYsGFDzvs0NTXh17/+dc7jp59+OnbsyExaWSrlWGCG8cSQMk4n5JeAWuhKkql248wHC+wW2/6RoV8PUE6jXhtSYxNCgewXn5KnTilFSguUTnBNHQAopYcLv4rzfie7OUhhT93rIfCQ0lMaWQOM7sEEakN++L3EdStti4VJGCeGmac+/vILIUoNmuGkaOmpA2pNdVVTn9FYfOkKn9eDupAPQ0mxrHXMo7p8f6vvkEktKVHWBUqr21Ov7lsSx1U0FqmpA8pFLRgWH9lZUcpoqVOaZYg2m2u4HRZsPD6UQtDncaT+DJCRfQo1NlcWSwkYSQlFVTXVw2Z1ZZVfQj7E4oJaP8fKU880x5go8kv1XwUc18D00aDPY9vbCXg9ufKLjdovDNbWTpBolvRSrWQ89ZQjejqDebeF5JdatXb5cImBUiBz3pRT9ogGfTgxrEhYhRYfAUqO+kTJU+dGnVM26tWLs5hSCX4vyS3oVYTH3doQRs9gEmmbddjdDtOl+0dTjkgvDCaFFPLUWUOKkWRxjdr1ME+9nPJLbciP/tHCcQmWk54QpIz8wo06h6MQ9HkRUXVuu/i8Hs2Yp0uQX1rrQugfTWM0JU4I+YV5u5Q6k/nCqAkq7z2lLn+vXEC5CfWPpCDKtKQ8dUA3wytzoJR1jbRKaTSTX8rVgckpqnv0HNfRGAkUZdQDXo9WpbHYQCmQSbnrOhk3raVebeiX2Ttp1MMBH5qigYL156MhH0bV1a9u8tT1mTiWKY3qcwnVqBNif/GbW3FnERFO1bKkraGoLAi9/JJWO9AUJb+omm/nyQTqwtV/Ovu9Hq0crJNZGAum1SEaLPz++uBoqYHSRdPrccbUWtvlIewQtXlzNHrqIZ+36jOoqv8q4LiKB79wVlGv18svzFMv5uJmnnrfSApNUWcaW5SbaNCPpOCspn7rpfNsvU5vPEvJUweAFWfPwIqzZ5S0bT70swbrQKniQKTUQGm156gDXH7hOIxfJ79oTTKKmP7qA3kTQX4BMrq6k/KLXaK6Tkelyi+VoDbLU7cuEwBkAqXVHiQFuFHnOEzALPvFY/+0ZA0wgOJkGzfDPN6qMOpl8NQrgW1P3Si/cKPO4YwNY/aLz0PgKTLfnOnqxdwM3EzGqLvHSOZDn5teap56JbAbKA0bAqXcqHM4Y8TvJVlVGkvJNWe6ejGLltwM8zKrYbm6Wz312pA9+SXjqXNNncMpC35DoLQUCYXp6hNFfmF6cE01GHWd8XSTpq7PmbfSyVlOOpdfOJwyoTfq6RLrtzBP3TdR5BfNU3ePkcwHuwEFvJ6COe3jCfsOWcOMfAR9HhCiGHUeKOVwyoDfS7Ra6GlRRqCEDBbmqQcmiPxSTdkvtWr2i5v0dECZ5RBSOC5BCEHI5+Weerm49957QQhBX1+fk8PgOIjP69FSGUvV1LVA6QSRX5h0UA1GnXnCbpJegEwDDzuet9KnlGnq7v/OC+HYVdDV1YXnnnsObW1tTg2B4wICWZp6afJL6wSVX6oh+4UZTzcFSRm1QZ9Ww8aKkM+jy36p/nPIsU/wzW9+E/fcc0/VL8nljI1s+aW0QGnLRJNfqihPHYBrjXo05LMVl2At7SaK/OLIkXjqqacwffr0kno4ciYWPmOgtAT5pTbkR2PE70iT5kowqUYpd1BMYTQnmRwNaGN2E5NqChckAzJGfaIESit2FRBCngfQYnz8ySefxH/8x3/gT3/6k639rFmzRusl2dvbW9YxcpxHqdKY6XwULFEXf/Ta5QVbr1UL58xpwqPXfhDzW+ucHoot/vPKJa6ULe68YjG8NpSAkN+D4aQImVZ/f1KggkadUnqR2ePvvPMOPXjwoOalHzlyBGeddRa2bNmClpacewBWrVqFVatWAQCWLVtWqeFyHEKp0phZfFRqLeuF0+vLOSxH8XgIzp3b7PQwbDNnStTpIZgyu6nG1utCfi/6R9La39XOuM9XFy1ahBMnTmj/n3LKKdi6dSuamprGeygcF+AzBErdlkXBmfiE/V4MxCeOUa/+uQanqlEWH1FQSpESJ0bzaE51EfJ7EYsL2t/VjuNu0aFDh5weAsdB/OpqP1GmJeepczhjIeT3amslJkKglF9BHEdh2S6CJEOQaFH9STmccqAPjk6EQGn1fwJOVcPkFkGi6uKjiZFrzqke9JLLRJBfuFHnOAoz4oIkI801dY4DhLlR53DKR8ZTl5HmmjrHAbj8wuGUEWbURVV+4Zo6Z7zRe+c8UMrhjBEmv6TVQCmXXzjjDdfUOZwywox4UpAgyZTLL5xxhxt1DqeMMKOeSEtZ/3M440WYyy8cTvnwqfLLqGbUeUojZ3zRB0eDE2CmWP2fgFPVBDRPXVT+nwAXFae6YJJLwOeBx6KfabXAryCOo/jUi2gkpXjqPPuFM94woz4RpBeAG3WOw7AyAXHVU+eaOme8YfLLRMhRB7hR5zgM88zjTFPn8gtnnAlzT53DKR8sUBpPqZo6D5Ryxhkmv0yEdEaAG3WOwzC5hWW/8EApZ7xhxjzIjTqHM3Yy8gvX1DnOkJFfJsa559inWL16Nc444wwsWLAA3/72t50aBsdhtDz1FF98xHEGlps+UeQXRzofvfjii1i3bh127NiBYDCY1bOU8/7CbwyUcqPOGWc8HoKgz8MDpWPhJz/5CW677TYEg0EAwJQpU5wYBscFaJq6GiidCCv6ONVHyO+dMJ66I1fQ3r178corr2D58uU4//zz8eabb+Z97Zo1a7Bs2TIsW7YMvb294zhKznjAygJwTZ3jJLObanDK5Bqnh1EWKia/EEKeB9BifPzJJ5+EKIoYGBjA66+/jjfffBNXXnklDhw4AEJy09lWrVqFVatWAQCWLVtWqeFyHCJXfuEpjZzx5/++/lcwMT9VScWMOqX0onxP/eQnP8EVV1wBQgg++MEPwuPxoK+vD83NzZUaDselsDIBcZ7SyHGQiVDzheHIFfTpT38aGzduBKBIMel0Gk1NTU4MheMwhBD4vQSjrKAXl184nDHhSPbLV77yFXzlK1/BwoULEQgE8Mgjj5hKL5z3B36vB3Ge0sjhlAVHjHogEMBjjz3mxFtzXIjPQ3jtFw6nTPAriOM4eh2dyy8cztjgVxDHcfSSC89+4XDGBjfqHMdhpQL8XsJjKxzOGOFGneM4zFP//+3dMU9bVxQH8POIX2spirx0iLw1EkM2Bg8MSNlKO/MRGDqyIEuZLDFmgSmD+QZMjBkAlYUBgeSOlfoNWIAZ8Togm6qqoijvhfN4+f0WSx7sM/j8ZZ97fa9FUqhPF5FuPke3Rx3q00Wkexy/+DhCXbqIdPMwt/MF6tNFpCuX5jN1i6RQl1AnXdl7CHMzdahPF5HO7hdoji4iXW9JqENTdBHpfpiPX4Q61KaLSFfapw6N0UWk69n9Ao0R6qSbj1/M1KG+lC6azWaxuroaKysrMRqN4vz8PKMMWsL4BZqT0kXj8Tgmk0nMZrPY2dmJ8XicUQYtMR+/WCiF+lK6qCiKuL29jYiIm5ubGA6HGWXQEqXxCzQm5Tq7vb29WF9fj+3t7bi/v4+zs7OMMmiJxTEBPQulUNc3C/WiKI4i4vV/nz88PIzj4+PY3d2NjY2NODg4iM3NzTg6Ovrf15lOpzGdTiMi4urq6luVS6LHA71eJFcCz19RVdVTv2c1GAzi+vo6iqKIqqpiMBgsxjGfMxqN4uLi4glK5Cl9/OPv+PDpr/j93Zt4/9vb7HKgrb7op2zKEHM4HMbp6WlERJycnMTy8nJGGbREaaEUGpMyU9/f34+tra24u7uLfr+/GK/wfSpdkgGNSQn1tbW1uLy8zHhrWqjs2acOTdFFpCud0giN0UWkW1yS4ewXqE2ok84lGdAcXUS6xTEBZupQmy4inVMaoTm6iHSus4Pm6CLSzcP8R+MXqE0Xke71oB9LxcMjUE/Kn4/g337+6WX8OfklXvXL7FLg2fNNnVYQ6NAMoQ7QIUIdoEOEOkCHCHWADhHqAB0i1AE6RKgDdEjGxdNfrSiKT1VV/ZpdB0BbPatQB+DzjF8AOkSoA3SIUAfoEKEO0CFCHaBDhDpAhwh1gA4R6gAdItQBOuQfXOQC4WPlH+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XUAAAD7CAYAAACVMATUAAAABHNCSVQICAgIfAhkiAAAAAlwSFlzAAALEgAACxIB0t1+/AAAADl0RVh0U29mdHdhcmUAbWF0cGxvdGxpYiB2ZXJzaW9uIDMuMC4zLCBodHRwOi8vbWF0cGxvdGxpYi5vcmcvnQurowAAIABJREFUeJzsnXuYHFWZ/7+n793Tc0tmkplcJgQSyORGAtHoyk25iKyySiKiuCsKRlxYQdYVlH12ZVeXyw9XMLCy0VUQViLqSjBAFAgQhEAImRBiQhJym0kyk8xMpufWt7qc3x9Vp7q6urq6uqd7qno4n+eZZ2a6u6pPd1W99Z7v+573JZRScDgcDmdi4HF6ABwOh8MpH9yoczgczgSCG3UOh8OZQHCjzuFwOBMIbtQ5HA5nAsGNOofD4UwguFHnaBBCziWE7HF6HJWCEDJCCDnV6XGMJ4SQhwkh3x/jPp4lhHypXGPiVBZu1CcghJBDhJCLit2OUvoKpfSMfPshhJxCCKGEEF+5xlopCCEvEUKu0z9GKY1SSg84MJaSjodboJR+glL6iNPj4NiDG3XOuFENNwMOp9rhRn2CQQh5FEAbgD+ocsO3CSGPEEL+UX1+uupt/736/xxCyEmicAEh5Ei+/QDYpL5NTH3sw+prv0II2U0IGSCE/JEQMks3HkoIuYEQsg/APpPxhgghjxFC+gkhMULIm4SQqepz9YSQ/yGEdBNCjhJCvk8I8arPXUMI+TMh5F71fQ8SQj6hPvcDAOcCeEAd5wO6scxR/36YEPJfqrQwQgh5lRDSQgi5T93fu4SQpbpxTiOE/I4Q0qu+1zd0z32PEPIEIeSXhJBhQshfCCHLLL5H43fQSAhZr+57QP17hu75lwgh/66OcZgQ8idCSJPu+d8QQnoIIYOEkE2EkAV5zo2dhJBP6f73E0L6CCFLChwHbdajni8vq+/VRwj5tdl7cZyDG/UJBqX0bwF0AviUKjfcA+BlABeoLzkfwAH1NwCcB+AVaqgXkWc/56lPN6iPbSaEfBrAdwFcAaAZwCsAHjcM69MAlgOYbzLkLwGoBzATwGQA1wNIqM89AkAEMAfAUgCXANBLKssB7AHQBOAeAP9DCCGU0tvVcdyojvPGPF/XlQD+Wd0+BWAzgG3q/78F8J8AQAjxAPgDgLcBTAdwIYCbCSEf1+3rcgBrATQAeArAAxbfoxEPgF8AmAXlBpBg2+v4AoAvA5gCIADgW7rnngUwV31uG4D/zfN5fwngi7r/LwPQTSndDuvjoOffAfwJQCOAGQBW53kvjkNwo/7+4GUA56rG6TwoBvAj6nPnq8+XytcA3Ekp3U0pFQH8B4Alem9dff4kpdTMSAhQjMgcSqlEKX2LUjqkeomfAHAzpXSUUnoCwI8AXKXb9jCl9KeUUgnKDaAVwNQixv579f2SAH4PIEkp/aW6v19DuZEAwAcANFNK/41SmlZ1+Z8axvJnSukz6raPAjjT7iAopf2U0t9RSuOU0mEAP0Dmpsv4BaV0r/odPgFgiW77n1NKhymlKQDfA3AmIaTe5K0eA3AZIaRO/f9v1bECeY6DyT4EKDefaZTSJKX0z3Y/J2d84Eb9fQCldD+AESiG4FwA6wEcI4ScgbEb9VkA7len7DEAJwEQKB4to8ti+0cB/BHAWkLIMULIPYQQv7pfP4Bu3b7/G4o3yujRfca4+me0iLEf1/2dMPmf7WsWgGlsHOpYvovsG0iP7u84gBCxGUMghEQIIf9NCDlMCBmCInM1MKkpz/6j6rZeQshdhJD96raH1Nc0wQCl9BiAVwGsIIQ0QLlpMq8+33Ew8m0ox3eLKjN9xc5n5IwfPHA1MTErvfkygJUAApTSo4SQlwH8HZRp9Hab+zHbbxeAH1BK8035822nPEGpAOAOAHcQQk4B8AwUSeUZKJJIkzoDKJZylh/tAnCQUjq3xO0LjeUfAZwBYDmltIcQsgRABxTjWYgvAPgbABdBMej1AAYstn0EioTlA7CZUnoUsDwO/5P1QSjtAfBVACCEnAPgeULIJkrpezbGyhkHuKc+MTkOwJiP/TKAG5EJdr4E4B+gyAaSzf30ApANjz0E4DssOKcGNz9rd6CEkI8SQhapXukQlOm9RCnthqLd/pAQUkcI8RBCTiOEGGWJfJh9B6WyBcAQIeRWQkhY9Y4XEkI+UKax1EKZGcQIIZMA/GsRY6uFcvPrBxCBIn9Z8SSAswDcBEVjB5D/OBg3JoR8VhfEHYByw8p3/nAcgBv1icmdAP5ZlQpYQO1lKAaAGfU/QzECm0y2N92PKnH8AMCr6mMfopT+HsDdUKbtQwB2QpnW26UFSlByCMBudZyPqc/9HZSg4C4oBuS3UHRzO9wPYKWaTfLjIsaTg3rT+xQU+eoggD4AP4PiFdvB7HjouQ9AWN3v6wA2FDG8XwI4DOAolO/pdasXq5r87wDMBvB/uqesjoOeDwB4gxAyAiUgfBOl9GAR4+VUGMKbZHA47y8IIf8C4HRK6RcLvphTdXBNncN5H6HKO9dCyXzhTEC4/MLhvE8ghHwVStD3WUqplezGqWK4/MLhcDgTCO6pczgczgSCG3UOh8OZQDgRKC1Z77n00kuxYUMx2V4cDoczYbCzGK26PPW+vj6nh8DhcDiupqqMOofD4XCs4Uadw+FwJhDcqHM4HM4Eght1DofDmUBwo87hcDgTCG7UORwOZwLBjTqHw+FMILhR5xTFyp+8ht+9dcTpYXA4nDxwo86xDaUUWw8PYFe3WT9iDofjBrhR59gmLckAgJTIu5dxOG6FG3WObVKiatQF2eGRcDicfHCjzrENM+bMuHM4HPfBjTrHNkx24fILh+NeuFHn2EaTX7inzuG4Fm7UObbR5BeuqXM4roUbdY5tuPzC4bgfR416LBbDypUrMW/ePLS3t2Pz5s1ODodTAC6/cDjux4l2dho33XQTLr30Uvz2t79FOp1GPB53cjicAnCjzuG4H8eM+tDQEDZt2oSHH34YABAIBBAIBJwaDscGKYHLLxyO23FMfjlw4ACam5vx5S9/GUuXLsV1112H0dFRp4bDsUE1LD5KizLu2fAuRlKi00PhcBzBMaMuiiK2bduGr3/96+jo6EBNTQ3uuuuunNetWbMGy5Ytw7Jly9Db2+vASDmMapBfdh4bxH+9tB+vvceblHPenzhm1GfMmIEZM2Zg+fLlAICVK1di27ZtOa9btWoVtm7diq1bt6K5uXm8h8nRUQ3ZL4J6w0m6+MbD4VQSx4x6S0sLZs6ciT179gAAXnjhBcyfP9+p4XBsoC8TQCl1eDTmiLIyrmTavTceDqeSOJr9snr1alx99dVIp9M49dRT8Ytf/MLJ4XAKwGQXSgFBogj4iMMjyoVVkky6eDbB4VQSR436kiVLsHXrVieHwCkCveySFCUEfO5bu6bJLwI36pz3J+67KjmuRR8gdWsGDJNfEml3jo/DqTTcqHNso/d+3RosFbj8wnmfw406xzZZnrpLs0sEiXnq3Khz3p9wo86xjV5ycav8IvCWe5z3Odyoc2yjN5RuNZqa/OLSmw6HU2m4UefYhssvHI774UadY5vqMOruDZTu6RmGLLtz0RZn4sCNOsc2KUFCbdCn/e1GWJ662zz1rpNxfPy+TXhp7wmnh8KZ4HCjzrFNSpRRF/Zrf7sRgZUJcNn4+kfTAIDe4ZTDI+FMdLhR59gmJcqoDfm0v92Ilv3isplEPC2qv901Ls7Egxt1jm1SoqTz1N1pnETVqCfcZtRTyni4UedUGm7UObZJCTLqQn7tbzfCsl/cVvslLjCjzpt3cCoLN+oc2yiaurvlF1al0W2B0gSXXzjjBDfqHNukRCnjqbtcfnFboJQZc7fdbDgTD27UObZJiTJCfi8CXo9rPXUmv6RF2VU54cyoj3Kjzqkw3KhzbEEpRVqUEfR5EPR5XKupM/kFcNcCJKalJ7imzqkwjht1SZKwdOlSfPKTn3R6KBwLmGce9HsQ9HtcL78A7qr/wjx1rqlzKo3jRv3+++9He3u708PgFEAz6j4vgj6v6+UXwF0ZMAlu1DnjhKNG/ciRI3j66adx3XXXOTkMjg2YZ67JL6416plxuSlXfTTNUxo544OjRv3mm2/GPffcA4/H/jBSooTP/Ner2HLwZMHX9g6ncOl9m3Cob3QswwQA9I8o+9rfOzLmfel5ZV8vVv7ktSxj5EaYhh70eRDweVy3YpMhZMkvlR2jKMm48qHNeHFP4XouPKWRM144ZtTXr1+PKVOm4Oyzz7Z83Zo1a7Bs2TIsW7YMvb29ODGUQkdnDB2dAwXfY3/vCN7tGcY2G68txK7uIbzbM4ydRwfHvC892w7HsPXwAHoGk2Xdb7nJaOpeBP1e16UMMsZTfjkxnMKWQyfRcbjw+cVTGjnjhWNG/dVXX8VTTz2FU045BVdddRU2btyIL37xizmvW7VqFbZu3YqtW7eiubkZIynF42G/rWAXUHcZDGZ3LGn7fYthJCUo+3e9UTfILy711EVJRiTgBVD5QCk7ZsM2zgkeKOWMF44Z9TvvvBNHjhzBoUOHsHbtWnzsYx/DY489VnA7ZlSHk4UvpFF1yts9mBjbYJG5gEdsvG8xsM9TjjFWkkyg1N2aelqiWtGxSnvq7JjZOSe0lEZBclX+PGfi4Xj2S7GwC8iOx8y8onJIGz1DCdvvWwzs5uR6T12oluwXGbXqqtdKB0rZeVXMuQi4K4DLmXj4nB4AAFxwwQW44IILbL2WTXXteEdllV/YVLtCnrr7NXVVfqmCPPXGmgCA8ZNf7EqBhACUKga+JuiKS48zAeGeuk2K8cqKYSRZHfJLUjDILy5a2KNHkOi4e+p2bvTxtIRJEeVmw4OlnEpSfUZdDSzaC04pr+kfTY9ZXz0Ws6+fFkPVeepVIb+MT8s9TVMvcC7KMkVCkDA5qhj1UZ6rzqkg1WfUmaeeFAq+Vq9jHh8q3WiOpkQMFTFDKIaq0dRzAqXu9DYFSUbdOAVKe2wGz9mMoSkaBMAzYDiVpeqM+nARKY36i2csRrNHd0MYtnEzKQb2OXpHUki71PsFMkY95Pci5Hezp04R9vvg9ZCKyi+STHFc7Tda6Jxg5yEz6lx+4VSS6jPqyWICpSI8RPl7LPIG27YpGrAl+9iFUoqRlIimaACUAieG3eutMykj6Fc89bQog1L3peYJkgy/jyDk81Q0UNo3koIkUzRFgxhNS5As0hSZEWfyCy8VwKkkVWfUmTEvdCGx18xojAAYm6fOtp07pbasmnpSkCHJFHOn1AJwt66eJb/4PVmPuQlBkhHwehDyeyvqqbMYy+lTowCsdXL2HJdfOONB1eVV6WWXkZSIerUR8vauGE4MJXHJghbt+URaQlM0gFg8jZ4xZJewbedOjeLtI7GS92OETdtPnxrF5gP9rtbVmQEPeD0I+rzaYyG/18lhZSHJFDIFfB7FqFdSU+/RbvRRvLa/HyNJUesKZYQZ8WZu1Avyp7/04OW9vQAAv9eDr553KqY3hB0eFfDa/j5QCnxkTpPTQylI1Rn14TxG/b9f3o93jg5mGfV4WkQk4ENrfXhMBvPYYBKTagKYXBNEXJ0heJmuMwbYZ5kztRo8dQlBnweEEAR9Hu0xwNyQOQEr5uX3EYT8lU27ZOcTO3ZWMR4uv9hn9cb3sKdnGLUhH/pH02itD+Fr55/m9LDwn3/aC0GmWFcFRr0K5RdBM6h6KeTkaDrnwoqnJYQDXrQ2hLKCncXSM5hES10IUTWrolwZMGz8rXUh1AS87vbUBVkz5ppRd1muumbUPZWXX3qGkgj6PJjRqHiRVrnqzIhPquF56oWIp0VcPH8qtv7zRfB7CQbi5U1MKJWT8TRi8bTTw7BF9Rn1lIgptUH178wBj8UFjCTFrOBdPC2hJuBFa30Ix2Jj09Rb60OoDZbZqKv7qQ350FIf0koRuJGUKCOoSi3st9s0dVGt0Oj3EoQrLL+wc6LOxo2eyS31YT8CXg/vU2pBUpAR9CszwoZIwDWGNBYXMDDqjrEUovqMelJES30IQLZ3NBBPQ5RplqFRPHUfWurC6BtDymDPYAKtDTpPvUzBUjb+aEiRiMZy46k0TH4BYJBf3ENGfhkHT30wgZb6EKJBRX6yOieYUY8EfAgHvLxPqQUpUUJYdRoaI34MuMCoyzJFLJ7GUFLMapfoVqrOqI+mJbSqRp15R5RSxBLqSlPdxZVIi4ionjpQ2gKkpCBhIC6gtT6MqOapl2dKqHnqQb/iqbtZfhFN5BeXeeppg/xSyZRGxVMP6yS5/OcEk1/CAS8iAS8PlFqQSEta8L0hHEDMBfLLcEoES7QbKvOK8kpQVUZdUqWVljpFx2TeUUKQNC9cb+jjgoRIwKt59qXo6kzn1mvq5SrqxVbFKp56CCeGk671BBRNXZVfWPaLyzR1TX7RAqWVMZ6yTHF8SJFf2I3e6pxIaJ66F+GAF3FepdEUSimSooyQmjLbEPG7wqjrJSA3zBwKUVVGndWhNnrq+mAKM/RJQQalULNflNeXEohk9T0qqanXBJUbj0yVlaVuJCVKWn56Jk/dXcZJk18qnKfeN5qCINEso251ToymJQS8Hvi9HtQEfIiXudTEREGQKCSZ6uSXgCuMqN6+uEXjt6KqjDpzYqcaNHV9AGNYnQazKW+Wp15CrjqTRFrqK6Cpp0QEfEre97R6Zfbh1gyYapJffB5PRQOlmXMiDK+HIBLwWp4TibSIsNqNKczll7wkVSdBk19qFE/d6ZXL+hvLwKjzM4dCVJVRl9WDWx/2Ixr0ad7RYCLzRTNDzy6ccMCL2pDy+lICkczI6jX18skvoub9Z248bjbqBvnFZUadyS8BVX6plKeeOSeUYxYN+gqkNEpai71IoLIB3GomqZWiyGjqaUl2/PvSe+exBDfqeenq6sJHP/pRtLe3Y8GCBbj//vsLbsPKAkSDPsWoM09d96XrdXYA2sVUaiCyZzCJhogf4YAXNQHVqJdRfmHe/1gkovEgJZhkv7jMOAk5nnpl6tPoZ2+AEhOxTGkUJM1T54HS/CTTyvHTZ78AcDxXPcblF3v4fD788Ic/xO7du/H666/jwQcfxK5duyy3YZ56bciXdSFlaerqY6NMrw5kjGZ3SYHSBFrqlIvX4yFZN5OxMpIUtdrf9WE/Qn4PumPuzFVPZ+WpK6dN0mWeuqDlqXsqmkvfPZhEwOvRml7UhvyWN/p4StTOwwjX1POSkV9YoFT5fp3ODx+ICyAE8JDqCJQ6ViagtbUVra2tAIDa2lq0t7fj6NGjmD9/ft5tjJ46u5BiuoPOjHpCJ78AilHfdewE3jx0EgBw+tRarcSAFWyRCUORfTI3kcGEcsDz1f2wYjglapIOIUQpZzCGla9Z+04KkGWgPlLaMn5JpjgxrKTtAUZNnWW/uMvjZJ66Ir8oY0wKUk59mp7BJJqiAfi8pfk0LEfdo65srg36LOv7s5XNgOqpu+x7e+/EiGasJtUEcFpz1JFxaNeswVN3OgMmFk+jLuSH1+OeFa5WuEJTP3ToEDo6OrB8+XLL1zFPPRryoTaUuZAG4gJqAl4EvJ4cTZ3JL7Mm16B/NI3PPrQZn31oM77927dtje34UApT63RG3TDVvnltB771hL19GRlJitriFQCYWhfEiTIZ9VueeBvXP/ZWydv/4e1jOP+elzQvyXzxkds89Wz5BcjtU5pIS/jovS/hN28dKfl9utWyEQx9fMeMhJDR1N0WKD0xnMQlP3pZuy4u/s+XHZMYmKauBUpVTz2WcN5Tb4z40RDxY7AKjLrjBb1GRkawYsUK3Hfffairq8t5fs2aNVizZg0AYHhkFLVQJJVo0Kdpm7FEGg2RABKCpHnRo7rsFwC49pzZWNrWAFkG7t7wLk4M20sdHE4KWR69MSi278QIGkr0hkdSGfkFULz9zpPxkvalR5YpXt/fj1Cg9AqK+04MIy3J6DwZR2NNwJCn7lajnpFf2BTemAETS6SRECTsOz5S8vt0DyaxtK1B+z8aspbk4mkJMxpVT93vQ1qUIUpyyTOFctLZH4dMgVsvnYfhpID/emk/BuKCZlDHk6TWiEX5XtyjqSv2RfHU3S+/OHpWCYKAFStW4Oqrr8YVV1xh+ppVq1Zh69at2Lp1K0LhCGoCXniZts3kl7iAhog/S+9O6JZmA8rd/69Oa8I5c5swozFsSxdPizJSopxleGt1njpbhFKqxj6ik1+UffvLklmzv3cEwylxTKURWMCW/VZqvyinCyEEARe2tMvkqWfkF2PmBDtWpdbZoZQqBd4MklwhTZ2dhzVBZVxukWDY8f3YvCk4c6Zyoxp1SPNn12yOp+6wph5TPXWlbIH7PXXHjDqlFNdeey3a29txyy232NpGkqmWLaL3jgbiaTRGAlmG3ii/6Ck0XWawk1tvePU3jv7RNASJlrQYiVKK4aSgfR4g+4YxFrZ1DqjvUXo3JTYL6hlMQJYp0lJGUwcUb91tK0r1i4/COk1dDzO+pWYZnRxNIy3JaNXJL+y45cu0iRvkF8A9lRr1mTxsjE6lEKYMeeoBnwc1Aa/jhnRA9dTrw+4pMGaFY0b91VdfxaOPPoqNGzdiyZIlWLJkCZ555hnLbWRKNQNbG/RhJC2qxXYUT702lJFG2IkZNjPqBabLjEzBrYy8oje87IIoxbtOiTIEiebeMCyMg106OjONPErNe2fbdQ8ltUU9TH5hf7tNfsmUCch0Z8rrqZf4vXTrFh4xokEfKM3f/MIYKGWPuYHuwSQiAS/qQj5tNuHU2NgNOKwLbDdEAo5r6sy+NLqkbEEhHNPUzznnnKKNl+KpKwY2GlIvJEFCTPXUk4KkXXSjKRFeD0HARLfU3xA8Fs0u2OrUbMPr1wwDKyGQEmWkRRkBn/17pL7srrbvkA+STNXAWumHpqMzhukNYRyNJUrySCml2nY9g0nNI2daJ/vbbfJLpqAX0QyDcTbBvvcTw6mSdO0ew8IjAFl19muC2cdNlJRzQ5/SCLinUUbPUAKt9SEQQjKeukNjM8ovgPP1X9KijJGUiEZVU08IkmlGlZtwPlJTBDKl2gpMljUylBAwmNBp6jr5JRLwgpBco62/IVjBjLfR8LIbgr5AWLE6JNu30VPXP1cKQ0kBe08M47JFSgeoUjzSoYSoebjdsaSWP5ztqXtc6Kln134BcuUX9t1KMkXfSPEeIEs5Naa5AuYztrhhEZwbPXWWtsrGNppyyFMXc50Hp+u/sNXqLPsFcD7FshBVZdQlmWoGlnlHx2IJyFSZpkX18otuabYROzWwgYxXlxXMDGZuCPqyA8Vq4ab7ZlUgx6Cr7+gaBKXAuXObURPw4lgJ9W7YNiG/B91DCc3bzdbUvS7U1DPyS75Aqf67LeW76Y4l4PMQrYk0kDluZueAcb2E64x6LBP0ZWN0Koireeo+93jqTENviATQyBZDuVxXryqjLlNkaeoA0DWgpAA2RvxZ0kjcQsKwUwNbeT7TxMK47XBSyCoQVqyurm+Qoe27DJ56R+cACAGWtDWMqTQCACye0YDjgynNMAZ1HlTQxfKLTye/GPPUh3WLhEr9bqbWhbJkO+YkDJssQDIG7MN+5Ri7oVGGKMnqAjPFqDOJyKmxJUUJAZ8n67tVjLpzRpQFaRsifjSEuadedvTZL8w76jqpGNbGSAC1IR/SkoyUKKlpZOaeeq3FdFkPe742j0TSPZgEU3dK9dRrg9k58KXsS8+2zgHMaY6iLuQvueE222ZpWwPSkqzFDtwvv+TmqZsFStkxK/W70UsvgPXNOFMt1JDS6AJPvXckBZlmatiwG6FTY0sJMkKGuFRjJIDBhKCV3R5vmFfeGAlkUiy5p14eKKXZmrpq1I+onjrT1AHl4opbyC9W02U9lp56SkTPUBKzJkWU/y2WiZvvW8gaS9a+S/TUKaXo6IrhrLZGAIruW5o3moCHAGfOUPKWD/cr33GO/OIyoy5IMjwE8HpIfk09JaI5GkTI7ymtFPNQdo46YC2b5XjqTLd2gVE3Vpv0eJTqlk4Z9YQuS4jREAlApkqsyAkGdZ56Y407FkMVomqMOjvRtDz1YLan3qDmqQPKhatUxrOWXwoZz5GkCA/JTrHSe/ndg0nMmVKrvWcxjJjIL8xrL9VTP9QfRywuaKsdS+2m1D2YxJTaEGY0KgG0g32jAIxGvXKdhUpFkGT4vdaVJIfVVbylzGKUrKBEjqeuOQmmnroxUOoe+SWTyZNJz4wEfI5l5iTF3KwSp1eV6j11rqmXmUxgUTnIzABmaeo6Y51Ii4jkSTuyq12zFZ/6DJqoJvvEkRZlzJ0a1d6TcahvFFf+9+asOu9Ghk0CpZkmHKWdwNsOK4uOlqqeekt9uKRuSswbZR7p4X7VqOu+z6Dfa3u16jtHBnHVms05GULfeLwDG3Z2FzU2KwSJaimshJjXVB9JioiG/GipKzyLGUwIuPKhzdjfO6L9nxTkrBx1AFoao3mgVO1PqmrpxUoc63ccwy1PbLf12mIxeuqAs6WBE2kpy4ECoMs4Kd2QSjLFl3+xBZv39xe97UBcgN+rpHuG/F4EfR7L69oNVI1RH9b18wQy2mT3YBIetUqivt3caEpCJJhPU1cDWwU84uGkiFpD9UVmhN87oVzoc6dEtfdkbD08gC0HT+Ivxwbz7nskKcLvJVne71g19Y6uAUSDPsxRx8Qu1mKbgxyLKd5oU00Qfi/JI7/Y19TX7ziG1w+cxFvqTQdQcvyfelt5vFwIkgyfN3MDZjXV9YyklMYkrfWhgp763uPD2HLoJDbs7FHHnGsEgYyGb3bcmIFk56tXlTjsrih99b0+/N+2o+irQJvD7lgCIb8nq7ZRJOB1bLVrUlfemZHRsUs3pIMJAS/u6cWTHUeL3pbVfWGOXWMk4Hgp4EJUkVHPDlr61KXgkkxRH/Yrtc5102B9ZTwj7AIr7KkLWZ608v7KBbD3+DAAYHZTDTwke1/Mq7DyBM1mAUprO0/JKY0dnTEsmdkAr5o9UEo3JbbwiJWWnVoX0mZDuUbd3sXPVrjqV7puV/8WythoW5Qz8gsA0z6lSmVMH1rqQzg+lNTKOZvBLl42bhYwNmrqgDKDNJPzRg0pjYAicYzalDhYzvhHM9i9AAAgAElEQVR23XdXLrqHlBx1/TkYDvgc0/uTgmQaKAXGJnmwGWJH10CBV+ailCDJ3PQaqqD+S9UYdaugJbubZ2nqaTFvSiO7IdhJadS/H5C5IexTPfVpDeGcWjLMq7DyBBUZIHd8tTZLGBiJp0W82zOcVT0w003JfkBwOKUEmdm2rfUhLf87S36xmacuSDJ2HFUMEqtJo/+7nEY9LdIco24WKI2GFE9dlCn6LTxg1rqso3Mga5XtNIP8AuSv25MwZL8AygzCrsTBXqf/7spFj6GEMABE/F7nUhqF3EBpOTR1dmPfd2Kk6IBrzFCxsjHi/vov1WPUTVZgMq+d6W7MSDLt06jP6SnUgoy9p9FTZzeE3uGUtgjFWF1xwIanrjTIyC3Za7fYmJEdRwYhyTTLqLNuSsV46vqmyvrfgMFT99uTX97tHkZSkDG5JoDtXTEtNY15vywNsRwogdKM1xkykV+Gk4LqqRdu9M0u3v7RNLpOJtAzmITXQ9BcG8x5bTRPowytV65f76nblzgSguplVsBT7zFJz6wJOqepK5569jVbG/KDEGBwDIaUfR5Kgbe7ivseY3FBy08H1Lx5rqmXB6vAIpuiMWmkV62VXpNHU1dea90sGGCaeq43zd53al1IVwZY38fQnqdeGzTfdykpjeyiXzqzUXuMEIJpRXZTynijGU+dYZRf0pJcMH+YeZhf/NAsDCYEHOwfRVqU8c5RJd6Qrqj84sny1CmlWg17Oz1h9d5hR9eAmhUU1OQtPfluxom0hJDfk7VNJOgr2lN/+0jMUioqFkktG93akG3UwwH7Yys3CRNP3eshqA+PTfLQZ/MUe3NkFWAZDdxTLx/MU9e3jYsaPHV28bBys/lSGgF7njpLfzPCjHG+xsOap25Rs9tM2mGfqRT5paNzALObatBYk93coNhVpT0G3Vg/PTdWaQQKG+WOzgFMrQvirxcrrQu3HR7A7u4hzcsvp6eeFmlWga6wQX5JCJK2KrlVizfkP0axeBqTagKIBLzYdnggp466nnw341ETGTDi99pOG4ynJHg9BPG0pMVxykH/SAqiTHMyeYoZW7lJCnJW3RfGWOu/xNW4hNdD0FGEjEWpWgG2JmNzWKXGSjQ0LxfVY9RZI2md982MOruTEkJQG/Lh+JDiqedLaWTbFgyUmsgvQMZT14y6YV+ap26RdcJkgNxxWTcxNoNSim2dMSyd2ZDzXLFGna2SnVKb7akTgixpI5MHXsCod8WwdGYj5jRHURvyoaMrpl1Yk2sCZdXUBUlGwCC/6AOl+rUBk2oCCHg9lrOYWFzA5JoAFs+oR0dXzDRHnVGbx1OPm6TpFZM2GBdELFGPazl1dS2Tp87oqTsrvwR9udfsWOu/sFo2S2Y2oKMrZtsgJwQJaUnO8tQbIwGIMh1TfaZKU1VG3UNIliemBUoN7eZYq7p82S/sdVaeuijJSAhSXt0byFwQ0VB25xu9FmsM1Ok/T95AaYEArpEjAwn0jaSy9HRGa30IPQWyPPR0x5Joiga1MsLsxhX0ebKyJFgdmKRFBkzfSAqH++NY2tYAj4coF1VnDB1dMbTUhTBzUmRc5ZchXVyGEIKW+pDljZdNvZe2NWLXsSEcjSXQUpcbJAXye+qJtJQjA0aCPvuaelrCGS21mFwTKKuuni+Tpyao6P1OeKJmgVJAub7HUlOdBX4/ctpkxOKCtpiuEFrdF519YY3c3dyrtGqM+rC6ulOPFijVSQ7RoE9r3hwx8YS11xXQrlkqWT7DC2QuiFqDpz6gFtUHgBND5tkVw/k09RLklw41+MMWHelpqQ+rZWbt5TkraW6ZC52tNjR6UOx/K0+dpeGxcS1ta8SeniFs3t+PpW0NCHg95Q2UijQrT90YKDXWsC80i2HNEZbObIAoUyQFOa+nnq/BidIgw0x+sWfUR1MSIn4vlrY1FCUdFCJfzn0k4IOodroaTySZQpBoTqAUYLnhY9HUle/6I3OaANjX1VlKqzH7BXD3qlJbRp0QchohJKj+fQEh5BuEkFy3sEg2bNiAM844A3PmzMFdd91l+doRtemFHrYwSJ9HWhvy4aT6hVt56nUhv6WnzhpkmBte5f2YwdOnsyUFCQlBQnuL0kTbLJ3QrPeptu8CrdHM6OgcQMjvwbyW2pzn2GzC7pL4nsFElo7erAYGg4b84Uzz6fzGqaNrAD4PwaLp9QCUAmEyVRpULG1rgM9Lyiu/mOSpJ03kF3betNaH0G0R99B76ox8mnptyA9JNfx64iYrm8MBr608dZk1TAn6sLStEft7R8vmIfYMJhHwejDJEINhUtF4L0Bix8lMUx9rcJIZ9TNnNqA26LOdr84kH719cbpsgR3seuq/AyARQuYA+B8AswH8aixvLEkSbrjhBjz77LPYtWsXHn/8cezatSvv60eSAjyGhhfG7Bcg01oMgHVKY4HWcWZ58QxmjFnmQDToRzwtQVJb6wFAe6ti1HtMNFuz3qf6cQkSLapY1rbOGBbPaDDt4sPGaLd4lbEKoddDMLU2mFV2F9Ab9fzj3HY4hvbWOm1Krdf8l7Y1wu/1VEBT1xl1n8GoGzpZtdaHcXwwZZrBQynVZlzNtUHMnKTcwKc15A+UAhlngGFWWM5uSiOTtiIBryatlbKAxgy2wMzYRMapeu9W7ScbI36MpqWSm6jH06LmmJw5swHbDtv01Fndl5rs7BfA3ZUa7fZMkymlIiHkMwDuo5SuJoR0jOWNt2zZgjlz5uDUU08FAFx11VVYt24d5s+fb/p6M0+dXZz6Zc76fqKWmrraOi4pyKYnkllevPF9W3XZL2wbpv21types95D3rCzGzuODOpuGLl6fZ2ugqSdlllJQcKuY4P4yjmzTZ9ns4lfbenCjiODqAn68NVzT81qvffC7uN46/AAJEoxnBTR2pCtG7fUhzQ9msEWIv381YNoqQvh9Km1+PTS6drzkkzx9pEYVp49Q3usIRLAqc016OyPY9H0evi9RFvYxOg6Gcev3+yCbDFTmVQTwLXnzM4xSEb5JRzwICnKoJSCEJKpYa87fmlJxg+e2a1d8B9foHSMSgpKGzp2ES+d2Yiuk4mcbBEGm9Hd//y+rPPxWCyBU5ujWa+tCSoSx13PvpslKXo9BJ/7wEzMaFQqf+qLgZ05owEeAqzZdABbDo69tMK2zgFMb8j9LEyyNDPqSUHCz145oD03d2oUn1maOb6UUvxy82EcN3Fklp3SiI/Nm6r9L8kUj2/pxJXLZiLgy8Q+zOQXrf5LIq0F8PPRM5jElkMncfmZ07TH4mlFwiKEYGlbAx588T3cveFdECg9Ay5d2JI1rp+9cgCDCQG7uoeU9zfkqQPA77YdxZ6e4rORvnHh3Iq3wiN2pvmEkDcA3AfgdgCfopQeJITspJQuLPYNL730UtrX14eBgQEMDQ1h1qxZAID+/n6Mjo6ira0t6/W9vb3o6+uDVNMEYaAHS89cpD2XSEvoGohjzpSo5sUfjSVwUtXC5rXUZWVs6Dk5msbRWALtrXXwmeQdDydFHOofxWnN0Zybw1BSwImhFE6bEgWBor0diSVwRkstBFHGgb5RzG6qweH+OBojfkxrCIMC2HVsCDKlIMp3ilObahAOeNHb24vm5mYAigfQNZDAGVNrbfU8jacl7O8dwaxJEdSFc28SALDv+Igmk1AAsyZHslJDd3UPQZIz4zplciSr1+bxoSREmWYZgbQo473eEcgyBQVAACxUZRb2/J7jw6j3SWibOilrXylRRtukCDpPxpEUJJw+tTbr+RPDKeTrHMvO1rlTanOm6nuPDyPk96JNLYfcO5xCz1ASC6bVwUMI+kZS6B5MYn5rnZYmeLBvFJQqn8HnIdoMS5BkvNszjOkNYUyqCWAoIeDEcOaY648ZoHiaB3pHTWd+LfWhrE5Jw0kBnScTOa+lAKbUBjFVlb/YdzijMYzGSACH+0dLLstsRrPuvRhHjvdjQPRhTnM0x9kZTAjoPBkHUcdqPOaCRPFuj2II9cePQqmPo5cHR1IiDvaN4pTJEdSG/EiJMvYeH8bMSZEsIwoo19vh/jhOa64p2Lv32GAC/SNpLJxWr9XNPzqQwFBSQJMvhZr6SVnH3O/xYF5rZlxJQdJWixMopTvmTq3N+jx7jw+XPGtoV8+9Unjrrbf+SCm9tOALKaUFfwDMB/BjAJ9X/58N4DY725r8UEopfeKJJ+i1117L/qW//OUv6Y033kitiEQils9TSukPnt5FZ926ns66dT0dTKTzvu7JjiN01q3r6Xsnhk2ff2r7UTrr1vV0b89Qwfd8escxOuvW9XR39yB9Rv1717FBevF/vkS/+siblFJKdx6N0Vm3rqdPdhzJ2f7ss8/W/v7TX3rorFvX03eOxAq+L6WU/nTTfjrr1vX0+GCi4GvjKZGe9p2n6d3P7tYeO9g7Qmfdup7+7+uHbb2f1Rhi8cz3vaNL+bwLL/1C3u3+4Vfb6Pn3bMx67Pvr/0Ln/fOzebfZeqifzrp1Pd347vGc5865+wV689oO7f/fb1OO8b7jyjH+8fN76axb19O0KOVsy55LpEVKaeZ4PftOt+k49MesXCz8lw30e0/t1P7f3T1IZ926nj6941jZ3ysfiy5aSWfdup5u3t+X89z31/+Fzr39GZoSJPqTl96js25dT0dTgvb83p4hOuvW9fQPbx/N2u7uZ3fT077zNBUlWXvsN1u76Kxb19Mn3uyklFL6zhHl+/7jztzv+/hggs66dT396ab9Bcd/+QN/prNuXU97h5PaYzf+ahu94P+9mHPM/nXdTrroXzdkPcbOr5f2nCj4Xg5gy8ba0tQppbsopd+glD6u/n+QUmod2SzAjBkz0NXVpf1/5MgRTJs2zWILe+jlkkJ56kD+ol5WmrrVvvTtr1rqw5qmbrbi02pfdj2yjs4YpjeEMaXOeloKKHple2tdVvSfabRm6ZB2MdMZmR7pSefX8n0m8osg0byzKyBTtsAsa0UQs7c1FjRTJC1PVjDV+FomHcR0x3G8iBrq/mglBixkxHJDJOW4mWn+HZ0xLJxWh4DPY3r9mK36BmBaZ4fFeNj3nAmU5n7WKXUhTG8IF8xaYVKkcVyJtGgaXwv6PVqz68w+1ObXNmbJbsVu9ss7hJAdhp9XCCE/IoRMLuWNP/CBD2Dfvn04ePAg0uk01q5di8svv7yUXWXBTqiA12MaODS+Ll8GjJWmnrMvXecbpqk3RgJorcuUd+3ojKEpGtACbvmw25WJ0dE5gLNmWd8o9JzV1oC3j8S0xhkdnTHUBLxZEkixNJp0WWf1MYiY36gHTAKlaUm2lJ2m1AZBiHk2jzFP3VjQLF+9HeW12bVg9M0Rxgvj2gm2EtLKOSk3zKgbNXVW2oF11TLr9pTJLsq+Zszq7LC/2fViFSgFgLNmNRZM6fzLsSHNScj6HvN0QQurPQH0aziMjcKrEbu3o2cBPA3gavXnDwBeAdAD4OFS3tjn8+GBBx7Axz/+cbS3t+PKK6/EggULLLdpamoquF9mYPPVUje+Lp9HzE7WmgIaHpAJko0kRcTiAkJ+pZt9S30IfSMppEUZHZ0DWDKzMSe4BwCrVq3KjEu72RROmeoZTOLYYNJ0JWk+lrY1qkvOFd2wozOGM3XlekuhQUvzynjqzGv/u8+tyLud3+uBaMg8EUTZ1JPWbzOlNmiazZM2bMv0Ys1Tz1PLB9BnCWV76o15PHX9MSsXxnITbLl+jQ3Holx84cqVAJCTcslKO7D0TjNP3djIhmFWZ6dHu3kyT515yObX7dKZDTg2mLRcV6A3+sOGGU8k6Ms5ZmxWoE/LZRlHlQ5mVhK7Rv0jlNLvUErfUX9uB3A+pfRuAKeU+uaXXXYZ9u7di/379+P2228v+Hp9YCofzMAW8m4KtY5jy/g9NoxdVOddD4xmCgBNawiBUiWwcqBvNK/EkWXUi+hTyk7iYqQTfWpcIi1hd/fQmKQXwLyRAVss8g9f+0re7XxeAkEszlMHFM/P3FOnOVUaJ9UEtFIArIa96T4N+fzsplQ/nkbdUGSukPdaCa790heV9zZ46sZzzWyma9aiEYBpnR3j95z5rObHXjtvLbz1js6YaSN4tlbAeMzMcvI1T/19YNSjhJDl7B9CyAcBsDwtVxVBYCdUoQuhUOs4K68uZ18GTZ2ltLFpJ+ucc5bJis98+7Jl1LtiCPg8WDCtvuBrGW2TIphcE8C2wzG8c3QQokxtjcsKs1V2A/E0aoM+S6874PXkrFzU9xnNh17WKrRta30I3THFmOSr5QMo3nBdyKcZnoG4gEjAa1qLpFIYa7Ib+5uOByy7xCi/sNIO09QMKDPnI5+mblZnh0li7ObPNPV83/eCafUI+Dza6mkzOjoHtIVu+kbw+eSXkFbqInMOsr+N6zKqCbsjvw7AzwghBwkhhwD8DMBXCSE1AO6s1OBKgZ1QhaasWvejfJq6hVeXs6+ATlPXlepkHsoz73TDQ4DFMwob36DPA7+X2NLUtx0e0AJXdmG5uh1dA5rXs6QI+cYMdhPTe+qDCSGvl8swk1+MjS7MMFveT6myzNwYR9G3rRtKCpaBb30zamPJ1fHAWCKCLVKL+MdPfgn5PSAktzH2ts6BrBmd1hJSZzy1lpOG64bV2WHHLClImuzCYi8pi0ApoKQWLpxWp/XhNcKkyHPnKhKt/vpJpM1ryrD30i9QKzSOasBu9sublNJFAJYAWEIpXUwp3UIpHaWUPlHZIWbKCezcubNgOQHmXReaPgV9XgQsWsflK7hlhofVVE+KiCUENNYwT10x6gf6RnFGSx1qgj50dXXhox/9KNrb27FgwQLcf//9AICTJ0/i4osvxumnnw4pFUf/oHXRIRa4Mqv3UoilbY040DuKF/ecwKzJEUyO5jZ9KAavh6Au5EMsnoYkSVi6dCme2/QaGiMB7XPNnTsXF198MQYGMhelz0sgyTQrUCXYkF9a60MYSYlZBoXdHAKGzJkWtaAZkOlPmo8W3Q0gpqvfE4vFsHLlSsybNw/t7e3YvHmz5ecqlWjQn2OMgMrKLz/60Y+wYMECLFy4EJ///OeRSqUQ9nnwy8ef0D7be0eOo+tkIsuoR00C+iNJEZGA1zQ+o/9umXEPeD0m8kv+z7q0rRHvHB00zRG/7rbvAwB+/oN/AqDMINgx6h8cxtPr/i/rGN1555345jduBABsfPnP2uPvG/mFEBIkhHwBwA0AvkEI+RdCyL9UdmgK+nICCxYsKFhOgNX1sDNlrbNoHTdsMVU3f1+luiJrVAso+n6NOo6z1AvC5/Phhz/8IXbv3o3XX38dDz74IHbt2oW77roLF154Ifbt24eagBdvbHvb8v3e7VECV6VIJ+zifP3AyTFLL4zGmgAG4gLuv/9+tLe3Q/KG0BDxZ32uCy+8MOumzDxyfQZMWpRzDLMRs96rbB+5nnoYsbiARFrSGmTkozXLqGc89ZtuugmXXnop3n33Xbz99ttob2+3/FylwuQXVrYgLkjwe0lRM7FiOHr0KH784x9j69at2LlzJyRJwtq1ayGnk2idOUv7bN9b/TCAbPkwX6A0byC6PqRJLuw7njMlqkl2dlIJz2prREqUtQVOemYuOQ9+D+CJdWoz3bvuugsf+9iFgC+I02bN1I7Rrl27sHbtWqz5yYMAgDvvuReSpBjzpKjUry80W3Qzdke+DsDfQNHPR3U/FUdfToAQopUTyAc72QqtPGOvtZJf7GrqbF/DavYLWxFHCNGW3DOPurW1FWeddRYAoLa2Fu3t7Th69CjWrVuHL33pSwCAlkn16OrptXw/Ng0tJci5WF1yXur2ZjREAug5OYSnn34a1113HSRvCI2RQNbn+tKXvoQnn3xS24YFNUWDp17ogmK6rl5XF0Sq7jN720wANJG3LyyjtT6sZSvF4op8NDQ0hE2bNuHaa68FAAQCATQ0NFh+rlLR0llV6SNhUou93IiiiEQiAVEUEY/HMW3aNCRHh9A2ew4A5bNt3nscPg/JWj3KmqTrr59hC8lSX2eHNY9pb61DUpC1Ing+D7FMQ2bnqpkE00ejOL05DCJL2qx53bp1uPILSuD3Qx84SztG69atw1VXXYW6iHJuTGs7BVu2bAEAJNLWbTCrAbtGfQal9HOU0nsopT9kPxUdmcrRo0cxc+bMzEBmzMDRo0fzvj4S8IIQe566cbGHHqugWr59dQ8qy+n1WizT1c2M56FDh9DR0YHly5fj+PHjaG1VugM11oaRlq0PTUdXDFPrgnlLwVqONejT8tILLYayS2PEj537DuKee+6Bx+OB5A2iIeLP+lytra04ceKEto3mqeum03aMekudiacuK/swevksVfFwfxyiTPPmqQOZY3V8KKl1kT9w4ACam5vx5S9/GUuXLsV1112H0dFRy89VKkbvdzSVv3l6OZg+fTq+9a1voa2tDa2traivr8cll1wCKTkK2avGhVpbkYq2Yv60uhydudbQR0C5aeZbB6DU2TkZT2s3Y1YfKRYXlFrqBYxpa30IU+uC+PN7/djTM6z97O4ewo4jg5g/VSkPwVJDjx8/jrpJSsZcy+QG7Rgxm8ICpZOap2o2JSlKppUiqwm7o3+NELKo8MvKDzWppWGW661/rjkatKUTR4M+a03dwgCY7evIgOKB6FchzpocQVM0gFObarL3PzKCFStW4L777kNdXV3Wc7VBH0jAepFSR6fSUcjqu7Bi+exJqA36supejIXRkydAAzU4++yzIVOqGnXrQKOp/CLRgnIDyz8/pkuRs5JfAGDfCaX4kpWnzmSdY7EEBhOC0uVGFLFt2zZ8/etfR0dHB2pqasoitZhh1KnjglRwvcVYGBgYwLp163Dw4EEcO3YMo6OjeOyxx0DFlKYtU0rhbZ5tGkw3BnatYhZ6yaw7lkR92K/NuAbiaSQFWSsSlw9CCJadMgnP7z6Oj9+3Sfv5xP2vICXKWNSiGPXaYKYRfELLIMqMi9kUdpOSiVe7jvJ1X6om7LoB5wC4hhByEEAKSq0bSildXLGRqZRSTmDtqg/ZNOp+HIvlLmKRZVpUoBRQvBbWiELvqf/jxWfg2nNOzTK+giBgxYoVuPrqq3HFFVcAAKZOnYru7m60trbCSwX4wtmV/fT0jaTQeTKOL36oLe9rCnHLJWfgbz88q2za4WBvN+JiI0455RQkqQ+hz9+P9b9bm/W5uru7MWXKFG0bJr8IOvklLUpZ5XPNCPg8aIoGszx11mwjn/zCFltZBUqZp773xAhkqkhKM2bMwIwZM7B8uZLRu3LlStx1112Wn6tUjOmsiTypeOXi+eefx+zZs7X1H1dccQVee+01+D1zEBtVros9h46ABMKYNbkmZ3vjYqmRpIjmPNedfgESK++sX7SmdD0qfC5+71ML8NeLWnMeD/k9mBWI68YlYOrUqTh8tBsAkBod0o4Rsynnq0a9b2BIsyn5ui9VE3av6E8AmAvgEgCfAvBJ9XfF0ZcToJTaKidwanM0q/xpPox5wQy2ms7KABjRSzV6T72xJoDZOi+dUoprr70W7e3tuOWWW7THL7/8cjzyyCMAgCMH30OgJn/6Y4eho1Ap1If9mDOlPF46APz1RReABMLYt/8AfvTgGgDAN752bdbneuSRR/A3f/M32jbm8ot17ReGPqgJZBpgG7cNB7xoiPi1yntWkhrzJnfrSq62tLRg5syZ2LNnDwDghRdewPz58y0/V6kYS0SMpsSKpjO2tbXh9ddfRzweB6UUL7zwAtrb29HaPBndx/sAAP/zq98ByO2QBJh76vkcoRbdAqSeoQRa6kOa88Pkl3yrSfU01wZx2aLWnJ+PzZuqZd2wfrGXX345fvfU0wCAP7+8UTtGl19+OdauXQsiK2M/3ncSH/zgBwHkb35dTViOnhDCdIHhPD8VR19OYOfOnbbKCdglX6C0mGJemX3pay7nlx1effVVPProo9i4cSOWLFmCJUuW4JlnnsFtt92G5557DnPnzsWxwwcAf/6ZRkdndkchN8DSOGNxASOC4jXXR/xZn+u5557Dbbfdpm3DjLooF6epA7m56oJm1E2KddWF8N7xwvJLbciPaNCnGXX2mVavXo2rr74aixcvxvbt2/Hd737X8nOVCjuHmKFMVNhrXL58OVauXImzzjoLixYtgizLWLVqFc6cPw+D8RTmzp2LV97aCcC845OxSXq+ZuoA0FQThN9L0K0u9dd76ppRH0OA8vOf/zw+/OEPY8+ePXju2T/g2ImTuO222/DGW0rbh+1bt2jHaMGCBbjyyitx3kc+DAC44rNXwevN5KxXe6C0kNX6FRSv/C1kSigzKIBTKzSuLC677DJcdtllWLZsma1yAnbJFygtppiXfl+MfPVCAOCcc87J223phRdeAAA8sHEf7v3TXiW9z0Rf3tY5YBq4chJ2IxtMpHHqvIXAG1vRGAlg8uQG7XMZYV51WiwuTx0AptWH8MaBfu3/fPILoHiZ76oNDQod09b6kNb8gH2mJUuWYOvWrTmvzfe5SiWjqSv59/G0hBmNlT3Gd9xxB+64446sxxpqI2homoqt+/bhV2904ru/f8fUU9c3SaeUWmaMeTwEU+tCOHwyjr6RNFrqwlkrkRNjNKaPP/649vftv38Hf/xLDyZPnozvff9OfO3Rt7Dmv1Zj0qSME3T77bfj27d9B3NvfxannDZXe1xpNj9+i70qgeXVQyn9pPp7NqX0VPU3+xkXg15JokEf0pKctaIM0C13LkZT150IdqSfQuMCMisK9YiSjB1HBosq4jUesDTOgbigrRa0urkB5oHSVIGCXoyW+jCGkqL2HaW1QGmudKPv5FQoTbWlPqQtkXdiRSmQramHx3E1KUNpt6eMoXswAQ+BqVaul18SggSZWt80W+tDeFtd5t/aEELI70XIryxAUgKl5ZE99E3lExalFvxeD7weohXxAhT5pdoDpXYXH+W4JGaPVRv5yhiRBz4AABYmSURBVNyyE6IoTV3dV23IZ5lra29fbAl2rlHfe3wE8bRUVLnd8UDzukbT2ipBu9kvRvnFjqdurPzHdHmzIGurrta8HU+dYezAU2mMRbJG0+K41n1hRAJexAUJlFJ0DyYxtS5kek7rm6TnK+alp6U+rGWIse+5MaIsWiun7FEb9CElKu0I4ybZL3rCfi8SaV3tl4keKCWEhAghkwA0EUIaCSGT1J9TAIy9o4XD5GuUYecEzbevcnh3msdmUn53G6uWV6b88nKh10cH4mmtdIAVPlP5xV6g1LiqlC1gsmqAARQ+pqwIGyHI2x6wUng9BJGAVzv/8hWiqjSRgNK8PSnI6FEbVJuhb5Ker5iXHv0Nk/1dH/aXRVM3jgtQbo6sfHE+Qx3yewyeulTVDTKAwpr61wDcDMWAv4WMpj4E4MEKjmtcyNcow9h13ta+Qsyoj90QaDMIE0+9ozOGyTWFm22MN6zjeiyRVlZjhv0Fc+gDBvmF1YEJeAtf3MYGGJbyi2qoA15Pwam13tiMpcZ8qbDgvSgpnmYlFx/lg91I4mkR3YNK710ztEYZSTEzu7Xy1HUzJnbzbIwENPmlXFknbKY7khQLVroM+rxZ8ms5by5OUUhTv59SOhvAtwya+pmU0gdKfdN/+qd/wrx587B48WJ85jOfQSxm3aaqUuSrXZ45Qe0baCbVFJIcbI3LoitTR9cAlraVvuioUtQEvPB7CQbiQlYxLCt8BvlFy2DxFf5sxgYYLFBqJr8wT9POzKtFJws4AVulGRfGv+wuI6wZdQndg0m01Jk7EHr5csTGNcNumLVBX2ZmW+MvS6BUj36mG08r6x7yxWnCgWyjXumMo/HAbpXG1YSQhYSQKwkhf8d+Sn3Tiy++GDt37sSOHTtw+umn4847naneW8fu6DmeevHZL+xkLkdPy3xafyyexoHe/M02nIQQgvqw4nXZLVtrzH5h3nahxUeAshpwsq4BxsO/fBQA8MrLL2orPh9++GEcO3YsY0xsGPVpqgdpJ9j90ksv4bXXXiv4umKIhvwYSYqOtlVjN5ITw0nE01LeUhT6FEw7s1sWsGalGwDFCSq3/KKf6SbSouV3GPJ7tGJilFJlxlDl8ovdQOm/Alit/nwUwD0ASm4oeskll8DnU774D33oQzhy5EipuxoT+VrHWZUQzbuvUBk19TwzCNYgoFyVFctNY8SPgVEl+8WODBUweupi/lxzM1p0DTD27T8AAHhr65s499xzAWSMOmuAYecmnfHUnTHqbOGMEw0yGKw/wP4TSs0+K00dUDziYRtpwOzmwKQXQAlGxxICUqJcfqOufo9W36ESKFW+65R6/oWq3FO364quBHAmgA5K6ZcJIVOhNMoYMz//+c/xuc99rhy7KhpmPO9+dg/+++UD2uM9Q8mi+0JGNfmlDJ666gH9+IV9eOz1w9rjA/G07WYbTtAYCSCWSGMwnsb81rqCr/cZNHXWNNhuqdnW+hDe3HUAixdfh2OBmYieBvxm7ePY8vwfsHLlSmzduhVXX301wuEw6lbeicPv7QFwrlalb3BwELIsY/78+Thw4AD279+Pv7/hBmDhKrzxyot498N1mDdvHnp7e3H99dejs7MTAHDfffdh+vTpeOihh+D1evHYY49h9erV6OnpwR133AGv14v6+nps2rSp6O8wGvShdzilBfic0NSZZ7u/V1mFm89T13vEbFZpNRtqigbh9ZCsbKTGSECrp1+ZQKm1UQ/5vdrYmQxjZ2Wrm7F7xiQppTIhRFRXmZ5AgYVHhJDnAbQYH3/yySe15bo/+MEP4PP5cPXVV+fdz5o1a7BmjbLsvLfXuhxtsUyuCeCavzolp/5L26QIPjh7UlH7qgv5cPNFc/HJxWNPCgr5Pfja+afiYG92deO2SREsml4/ro2Ii6Eh4kfnybhtT12r/cLklxI8dVLTiJ/+7Gf4/uMvYgeA9jNOx+svbgAAbNy4Effeey+WLVuGJ7d14eZvPATgOrzyyitYuHAh3nzzTYiiqNV1WbVqFR566CFs7vNDPjkFf//3f4+NGzfipptuwje/+U2cc8456OzsxMc//nHs3r0b119/PaLRKL71rW8BABYtWoQ//vGPmD59eslxIpYm6KSnHtGMuj1PXa+pW52bXg/Bdz4xLysdV+8ElS9QmpnpxtPWlS6DPi/6Rgw13as8UFrQOhAlIreDENIA4KdQsmBGAGyx2o5SelG+pwClXsb69evxwgsvWAb9Vq1apTWMXbZsWaHhFgUhBN+7vDwlBwghuPmi08u2r+98or0s+xpPGiJ+bDmUREKQtGwYK7TsF1V+yVe/JR+sAcaWt7Zj2ow27OgFzph7mulrP33WTDwYjmP37t3YsmULbrnlFmzatAmSJOHcc8/FyMgIXnvtNXz2s5/VtkmllAJtzz//fFZjlqGhIQwP51bJ+MhHPoJrrrkGV155pVaorViUuvyCK4z6gb4REJIJShvRV5UcSYkI+fMHJBnXnZvtC+rlyvLlqWdiZfE8rey099QFSgs1v64WChp1SiklhCyhlMYAPEQI2QCgjlK6o9Q33bBhA+6++268/PLLiEQipe6G4zIa1aAXYE+G8hkKejEZJmhTfknHlPrYd/y/+1Hf/lfAok9j4/PPYcmSJdi8eXPO688991w8++yz8Pv9uOiii3DNNddAkiTce++9kGUZDQ0N2L59e852sixj8+bNCIet00gfeughvPHGG3j66aexZMkSbN++HZMnT7b1WRisyFw8ZZ1fXUmYZ9vZH0dzNJjXUOtXwA4XWaqake2pl+ezhvzKStGRpIiEIGGShYMR8nk0oz5R5Be7t6TXCSEfAABK6aGxGHQAuPHGGzE8PIyLL74YS5YswfXXXz+W3XFcgj6dsyFsP/uFaelWRbnMWL5YmRm1nbEY//hPtwIA1v3+/7B9+3aEw2HU1tZmedTnnXce7rvvPnz4wx9Gc3Mz+vv78e6772LBggWoq6vD7Nmz8Zvf/AaAkgnx9ttKS8FLLrkEDzyQyeBlht+4//3792P58uX4t3/7NzQ1NWWVjLZLNOiDTIG+UUUSqHEwT12UqWUTFn2T9JFkcZ3CGPpzplzyCyFEy/cfTYmW32E44NU8dPb7/RIo/SiArxFCDkNpYzemeurvvfdeKZtxXI5eR7enqRvklyI1dbaoKDSpRctTX7Rwvvb8Nddcg+uvvx7hcBibN2/WOkydd955AIDFixdjypQpmvz3v//7v/j617+O73//+xAEAVdddRXOPPNM/PjHP8YNN9yAxYsXQxRFnHfeeXjooYfwqU99CitXrsS6deuwevVq/OhHP8K+fftAKcWFF16IM88809bn0MMkjRNqqqaTeepAfj0d0BlPNVBaSiGsxgp46kCmvWSigPwS8nsnnKdu9yh8oqKj4EwIsjx1W3nqTH7JzlO3HShVtd4vXHeDlo7m06WhrlixAitWrMjahunkALQAPGP27NnYsGFDzvs0NTXh17/+dc7jp59+OnbsyExaWSrlWGCG8cSQMk4n5JeAWuhKkql248wHC+wW2/6RoV8PUE6jXhtSYxNCgewXn5KnTilFSguUTnBNHQAopYcLv4rzfie7OUhhT93rIfCQ0lMaWQOM7sEEakN++L3EdStti4VJGCeGmac+/vILIUoNmuGkaOmpA2pNdVVTn9FYfOkKn9eDupAPQ0mxrHXMo7p8f6vvkEktKVHWBUqr21Ov7lsSx1U0FqmpA8pFLRgWH9lZUcpoqVOaZYg2m2u4HRZsPD6UQtDncaT+DJCRfQo1NlcWSwkYSQlFVTXVw2Z1ZZVfQj7E4oJaP8fKU880x5go8kv1XwUc18D00aDPY9vbCXg9ufKLjdovDNbWTpBolvRSrWQ89ZQjejqDebeF5JdatXb5cImBUiBz3pRT9ogGfTgxrEhYhRYfAUqO+kTJU+dGnVM26tWLs5hSCX4vyS3oVYTH3doQRs9gEmmbddjdDtOl+0dTjkgvDCaFFPLUWUOKkWRxjdr1ME+9nPJLbciP/tHCcQmWk54QpIz8wo06h6MQ9HkRUXVuu/i8Hs2Yp0uQX1rrQugfTWM0JU4I+YV5u5Q6k/nCqAkq7z2lLn+vXEC5CfWPpCDKtKQ8dUA3wytzoJR1jbRKaTSTX8rVgckpqnv0HNfRGAkUZdQDXo9WpbHYQCmQSbnrOhk3raVebeiX2Ttp1MMBH5qigYL156MhH0bV1a9u8tT1mTiWKY3qcwnVqBNif/GbW3FnERFO1bKkraGoLAi9/JJWO9AUJb+omm/nyQTqwtV/Ovu9Hq0crJNZGAum1SEaLPz++uBoqYHSRdPrccbUWtvlIewQtXlzNHrqIZ+36jOoqv8q4LiKB79wVlGv18svzFMv5uJmnnrfSApNUWcaW5SbaNCPpOCspn7rpfNsvU5vPEvJUweAFWfPwIqzZ5S0bT70swbrQKniQKTUQGm156gDXH7hOIxfJ79oTTKKmP7qA3kTQX4BMrq6k/KLXaK6Tkelyi+VoDbLU7cuEwBkAqXVHiQFuFHnOEzALPvFY/+0ZA0wgOJkGzfDPN6qMOpl8NQrgW1P3Si/cKPO4YwNY/aLz0PgKTLfnOnqxdwM3EzGqLvHSOZDn5teap56JbAbKA0bAqXcqHM4Y8TvJVlVGkvJNWe6ejGLltwM8zKrYbm6Wz312pA9+SXjqXNNncMpC35DoLQUCYXp6hNFfmF6cE01GHWd8XSTpq7PmbfSyVlOOpdfOJwyoTfq6RLrtzBP3TdR5BfNU3ePkcwHuwEFvJ6COe3jCfsOWcOMfAR9HhCiGHUeKOVwyoDfS7Ra6GlRRqCEDBbmqQcmiPxSTdkvtWr2i5v0dECZ5RBSOC5BCEHI5+Weerm49957QQhBX1+fk8PgOIjP69FSGUvV1LVA6QSRX5h0UA1GnXnCbpJegEwDDzuet9KnlGnq7v/OC+HYVdDV1YXnnnsObW1tTg2B4wICWZp6afJL6wSVX6oh+4UZTzcFSRm1QZ9Ww8aKkM+jy36p/nPIsU/wzW9+E/fcc0/VL8nljI1s+aW0QGnLRJNfqihPHYBrjXo05LMVl2At7SaK/OLIkXjqqacwffr0kno4ciYWPmOgtAT5pTbkR2PE70iT5kowqUYpd1BMYTQnmRwNaGN2E5NqChckAzJGfaIESit2FRBCngfQYnz8ySefxH/8x3/gT3/6k639rFmzRusl2dvbW9YxcpxHqdKY6XwULFEXf/Ta5QVbr1UL58xpwqPXfhDzW+ucHoot/vPKJa6ULe68YjG8NpSAkN+D4aQImVZ/f1KggkadUnqR2ePvvPMOPXjwoOalHzlyBGeddRa2bNmClpacewBWrVqFVatWAQCWLVtWqeFyHEKp0phZfFRqLeuF0+vLOSxH8XgIzp3b7PQwbDNnStTpIZgyu6nG1utCfi/6R9La39XOuM9XFy1ahBMnTmj/n3LKKdi6dSuamprGeygcF+AzBErdlkXBmfiE/V4MxCeOUa/+uQanqlEWH1FQSpESJ0bzaE51EfJ7EYsL2t/VjuNu0aFDh5weAsdB/OpqP1GmJeepczhjIeT3amslJkKglF9BHEdh2S6CJEOQaFH9STmccqAPjk6EQGn1fwJOVcPkFkGi6uKjiZFrzqke9JLLRJBfuFHnOAoz4oIkI801dY4DhLlR53DKR8ZTl5HmmjrHAbj8wuGUEWbURVV+4Zo6Z7zRe+c8UMrhjBEmv6TVQCmXXzjjDdfUOZwywox4UpAgyZTLL5xxhxt1DqeMMKOeSEtZ/3M440WYyy8cTvnwqfLLqGbUeUojZ3zRB0eDE2CmWP2fgFPVBDRPXVT+nwAXFae6YJJLwOeBx6KfabXAryCOo/jUi2gkpXjqPPuFM94woz4RpBeAG3WOw7AyAXHVU+eaOme8YfLLRMhRB7hR5zgM88zjTFPn8gtnnAlzT53DKR8sUBpPqZo6D5Ryxhkmv0yEdEaAG3WOwzC5hWW/8EApZ7xhxjzIjTqHM3Yy8gvX1DnOkJFfJsa559inWL16Nc444wwsWLAA3/72t50aBsdhtDz1FF98xHEGlps+UeQXRzofvfjii1i3bh127NiBYDCY1bOU8/7CbwyUcqPOGWc8HoKgz8MDpWPhJz/5CW677TYEg0EAwJQpU5wYBscFaJq6GiidCCv6ONVHyO+dMJ66I1fQ3r178corr2D58uU4//zz8eabb+Z97Zo1a7Bs2TIsW7YMvb294zhKznjAygJwTZ3jJLObanDK5Bqnh1EWKia/EEKeB9BifPzJJ5+EKIoYGBjA66+/jjfffBNXXnklDhw4AEJy09lWrVqFVatWAQCWLVtWqeFyHCJXfuEpjZzx5/++/lcwMT9VScWMOqX0onxP/eQnP8EVV1wBQgg++MEPwuPxoK+vD83NzZUaDselsDIBcZ7SyHGQiVDzheHIFfTpT38aGzduBKBIMel0Gk1NTU4MheMwhBD4vQSjrKAXl184nDHhSPbLV77yFXzlK1/BwoULEQgE8Mgjj5hKL5z3B36vB3Ge0sjhlAVHjHogEMBjjz3mxFtzXIjPQ3jtFw6nTPAriOM4eh2dyy8cztjgVxDHcfSSC89+4XDGBjfqHMdhpQL8XsJjKxzOGOFGneM4zFP//+3dMU9bVxQH8POIX2spirx0iLw1EkM2Bg8MSNlKO/MRGDqyIEuZLDFmgSmD+QZMjBkAlYUBgeSOlfoNWIAZ8Togm6qqoijvhfN4+f0WSx7sM/j8ZZ97fa9FUqhPF5FuPke3Rx3q00Wkexy/+DhCXbqIdPMwt/MF6tNFpCuX5jN1i6RQl1AnXdl7CHMzdahPF5HO7hdoji4iXW9JqENTdBHpfpiPX4Q61KaLSFfapw6N0UWk69n9Ao0R6qSbj1/M1KG+lC6azWaxuroaKysrMRqN4vz8PKMMWsL4BZqT0kXj8Tgmk0nMZrPY2dmJ8XicUQYtMR+/WCiF+lK6qCiKuL29jYiIm5ubGA6HGWXQEqXxCzQm5Tq7vb29WF9fj+3t7bi/v4+zs7OMMmiJxTEBPQulUNc3C/WiKI4i4vV/nz88PIzj4+PY3d2NjY2NODg4iM3NzTg6Ovrf15lOpzGdTiMi4urq6luVS6LHA71eJFcCz19RVdVTv2c1GAzi+vo6iqKIqqpiMBgsxjGfMxqN4uLi4glK5Cl9/OPv+PDpr/j93Zt4/9vb7HKgrb7op2zKEHM4HMbp6WlERJycnMTy8nJGGbREaaEUGpMyU9/f34+tra24u7uLfr+/GK/wfSpdkgGNSQn1tbW1uLy8zHhrWqjs2acOTdFFpCud0giN0UWkW1yS4ewXqE2ok84lGdAcXUS6xTEBZupQmy4inVMaoTm6iHSus4Pm6CLSzcP8R+MXqE0Xke71oB9LxcMjUE/Kn4/g337+6WX8OfklXvXL7FLg2fNNnVYQ6NAMoQ7QIUIdoEOEOkCHCHWADhHqAB0i1AE6RKgDdEjGxdNfrSiKT1VV/ZpdB0BbPatQB+DzjF8AOkSoA3SIUAfoEKEO0CFCHaBDhDpAhwh1gA4R6gAdItQBOuQfXOQC4WPlH+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twitter graph.png"/>
          <p:cNvPicPr>
            <a:picLocks noChangeAspect="1"/>
          </p:cNvPicPr>
          <p:nvPr/>
        </p:nvPicPr>
        <p:blipFill>
          <a:blip r:embed="rId3"/>
          <a:stretch>
            <a:fillRect/>
          </a:stretch>
        </p:blipFill>
        <p:spPr>
          <a:xfrm>
            <a:off x="1" y="2819400"/>
            <a:ext cx="4572000" cy="318842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980</TotalTime>
  <Words>575</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SENTIMENT ANALYSIS ON  TWITTER DATA        </vt:lpstr>
      <vt:lpstr>WHAT IS SENTIMENT ANALYSIS</vt:lpstr>
      <vt:lpstr>APPLICATIONS</vt:lpstr>
      <vt:lpstr>Drawbacks of rules-based sentiment analysis </vt:lpstr>
      <vt:lpstr>ABOUT THE PROJECT</vt:lpstr>
      <vt:lpstr>STEPS</vt:lpstr>
      <vt:lpstr>THE APPROACH</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DATA</dc:title>
  <dc:creator>Saatwik Bisaria</dc:creator>
  <cp:lastModifiedBy>Saatwik Bisaria</cp:lastModifiedBy>
  <cp:revision>13</cp:revision>
  <dcterms:created xsi:type="dcterms:W3CDTF">2019-06-22T22:25:22Z</dcterms:created>
  <dcterms:modified xsi:type="dcterms:W3CDTF">2019-06-23T14:45:56Z</dcterms:modified>
</cp:coreProperties>
</file>