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349" r:id="rId4"/>
    <p:sldId id="276" r:id="rId5"/>
    <p:sldId id="361" r:id="rId6"/>
    <p:sldId id="290" r:id="rId7"/>
    <p:sldId id="350" r:id="rId8"/>
    <p:sldId id="291" r:id="rId9"/>
    <p:sldId id="368" r:id="rId10"/>
    <p:sldId id="474" r:id="rId11"/>
    <p:sldId id="426" r:id="rId12"/>
    <p:sldId id="440" r:id="rId13"/>
    <p:sldId id="441" r:id="rId14"/>
    <p:sldId id="442" r:id="rId15"/>
    <p:sldId id="453" r:id="rId16"/>
    <p:sldId id="454" r:id="rId17"/>
    <p:sldId id="467" r:id="rId18"/>
    <p:sldId id="354" r:id="rId19"/>
    <p:sldId id="420" r:id="rId20"/>
    <p:sldId id="422" r:id="rId21"/>
    <p:sldId id="473" r:id="rId22"/>
    <p:sldId id="457" r:id="rId23"/>
    <p:sldId id="458" r:id="rId24"/>
    <p:sldId id="475" r:id="rId25"/>
    <p:sldId id="459" r:id="rId26"/>
    <p:sldId id="460" r:id="rId27"/>
    <p:sldId id="461" r:id="rId28"/>
    <p:sldId id="462" r:id="rId29"/>
    <p:sldId id="464" r:id="rId30"/>
    <p:sldId id="372" r:id="rId31"/>
    <p:sldId id="465" r:id="rId32"/>
    <p:sldId id="377" r:id="rId33"/>
    <p:sldId id="373" r:id="rId34"/>
    <p:sldId id="383" r:id="rId35"/>
    <p:sldId id="470" r:id="rId36"/>
    <p:sldId id="385" r:id="rId37"/>
    <p:sldId id="384" r:id="rId38"/>
    <p:sldId id="386" r:id="rId39"/>
    <p:sldId id="471" r:id="rId40"/>
    <p:sldId id="415" r:id="rId41"/>
    <p:sldId id="387" r:id="rId42"/>
    <p:sldId id="338" r:id="rId43"/>
    <p:sldId id="280" r:id="rId44"/>
    <p:sldId id="414" r:id="rId45"/>
    <p:sldId id="472" r:id="rId46"/>
    <p:sldId id="275" r:id="rId47"/>
    <p:sldId id="447" r:id="rId48"/>
    <p:sldId id="448" r:id="rId49"/>
    <p:sldId id="449" r:id="rId50"/>
    <p:sldId id="450" r:id="rId51"/>
    <p:sldId id="451" r:id="rId52"/>
    <p:sldId id="452" r:id="rId53"/>
    <p:sldId id="406" r:id="rId54"/>
    <p:sldId id="345" r:id="rId55"/>
    <p:sldId id="416" r:id="rId56"/>
    <p:sldId id="417" r:id="rId57"/>
    <p:sldId id="418" r:id="rId58"/>
    <p:sldId id="424" r:id="rId59"/>
    <p:sldId id="425" r:id="rId60"/>
    <p:sldId id="466" r:id="rId61"/>
    <p:sldId id="434" r:id="rId62"/>
    <p:sldId id="445" r:id="rId63"/>
    <p:sldId id="446" r:id="rId64"/>
    <p:sldId id="476" r:id="rId65"/>
    <p:sldId id="436" r:id="rId66"/>
    <p:sldId id="437" r:id="rId67"/>
    <p:sldId id="382" r:id="rId68"/>
    <p:sldId id="469" r:id="rId69"/>
    <p:sldId id="381" r:id="rId70"/>
    <p:sldId id="380" r:id="rId71"/>
    <p:sldId id="359" r:id="rId72"/>
    <p:sldId id="468" r:id="rId73"/>
    <p:sldId id="379" r:id="rId74"/>
    <p:sldId id="378" r:id="rId7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75" autoAdjust="0"/>
    <p:restoredTop sz="78687" autoAdjust="0"/>
  </p:normalViewPr>
  <p:slideViewPr>
    <p:cSldViewPr>
      <p:cViewPr varScale="1">
        <p:scale>
          <a:sx n="91" d="100"/>
          <a:sy n="91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各位教授、同學 大家好，我是楊雅雯</a:t>
            </a:r>
            <a:endParaRPr lang="en-US" altLang="zh-TW" dirty="0" smtClean="0"/>
          </a:p>
          <a:p>
            <a:r>
              <a:rPr lang="zh-TW" altLang="en-US" dirty="0" smtClean="0"/>
              <a:t>我的論文題目是：利用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消除例外處理壞味道</a:t>
            </a:r>
            <a:endParaRPr lang="en-US" altLang="zh-TW" dirty="0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快速修復是比較不具有彈性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的，因此不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提供選項讓使用者設定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4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首先介紹的是</a:t>
            </a:r>
            <a:r>
              <a:rPr lang="en-US" altLang="zh-TW" dirty="0" smtClean="0">
                <a:effectLst/>
              </a:rPr>
              <a:t>Unprotected Main Program</a:t>
            </a:r>
            <a:r>
              <a:rPr lang="zh-TW" altLang="en-US" dirty="0" smtClean="0">
                <a:effectLst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包覆住，並在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裡對例外做處理的話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裡發生了例外，會造成系統發生不預期的終止，會被使用者認為是軟體品質不佳的表現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4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洪哲瑋學長的論文，提供了快速修復的功能來消除</a:t>
            </a:r>
            <a:r>
              <a:rPr lang="en-US" altLang="zh-TW" dirty="0" smtClean="0">
                <a:effectLst/>
              </a:rPr>
              <a:t>Unprotected Main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消除的方法為：用</a:t>
            </a:r>
            <a:r>
              <a:rPr lang="en-US" altLang="zh-TW" dirty="0" smtClean="0">
                <a:effectLst/>
              </a:rPr>
              <a:t>try/catch</a:t>
            </a:r>
            <a:r>
              <a:rPr lang="zh-TW" altLang="en-US" dirty="0" smtClean="0">
                <a:effectLst/>
              </a:rPr>
              <a:t>把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包覆起來</a:t>
            </a:r>
            <a:r>
              <a:rPr lang="zh-TW" altLang="en-US" dirty="0" smtClean="0">
                <a:effectLst/>
              </a:rPr>
              <a:t>，在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捕捉</a:t>
            </a:r>
            <a:r>
              <a:rPr lang="en-US" altLang="zh-TW" dirty="0" smtClean="0">
                <a:effectLst/>
              </a:rPr>
              <a:t>Exception</a:t>
            </a:r>
            <a:r>
              <a:rPr lang="zh-TW" altLang="en-US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的</a:t>
            </a:r>
            <a:r>
              <a:rPr lang="zh-TW" altLang="en-US" dirty="0" smtClean="0">
                <a:effectLst/>
              </a:rPr>
              <a:t>例外</a:t>
            </a:r>
            <a:r>
              <a:rPr lang="zh-TW" altLang="en-US" dirty="0" smtClean="0">
                <a:effectLst/>
              </a:rPr>
              <a:t>，並在</a:t>
            </a:r>
            <a:r>
              <a:rPr lang="en-US" altLang="zh-TW" dirty="0" smtClean="0">
                <a:effectLst/>
              </a:rPr>
              <a:t>catch</a:t>
            </a:r>
            <a:r>
              <a:rPr lang="zh-TW" altLang="en-US" dirty="0" smtClean="0">
                <a:effectLst/>
              </a:rPr>
              <a:t>裡流下註解提醒使用者要處理例外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根據這張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和他的</a:t>
            </a:r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架構圖表，能夠看到雖然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是接住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例外，但如果發生了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，</a:t>
            </a:r>
            <a:r>
              <a:rPr lang="en-US" altLang="zh-TW" dirty="0" smtClean="0">
                <a:effectLst/>
              </a:rPr>
              <a:t>Main Program</a:t>
            </a:r>
            <a:r>
              <a:rPr lang="zh-TW" altLang="en-US" dirty="0" smtClean="0">
                <a:effectLst/>
              </a:rPr>
              <a:t>還是會發生不預期的終止</a:t>
            </a:r>
            <a:endParaRPr lang="en-US" altLang="zh-TW" dirty="0" smtClean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effectLst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effectLst/>
              </a:rPr>
              <a:t>因此我將</a:t>
            </a:r>
            <a:r>
              <a:rPr lang="en-US" altLang="zh-TW" dirty="0" smtClean="0"/>
              <a:t>Exception</a:t>
            </a:r>
            <a:r>
              <a:rPr lang="zh-TW" altLang="en-US" dirty="0" smtClean="0"/>
              <a:t>改成</a:t>
            </a:r>
            <a:r>
              <a:rPr lang="en-US" altLang="zh-TW" dirty="0" err="1" smtClean="0"/>
              <a:t>Throwable</a:t>
            </a:r>
            <a:r>
              <a:rPr lang="zh-TW" altLang="en-US" dirty="0" smtClean="0"/>
              <a:t>，並且在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捕捉到例外後，會將例外訊息記錄到日誌檔中</a:t>
            </a:r>
            <a:endParaRPr lang="en-US" altLang="zh-TW" dirty="0" smtClean="0">
              <a:effectLst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64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定義為當程式碼執行時，在執行到釋放資源的程式碼之前發生例外狀況的話，會無法執行到釋放資源的程式碼，而造成資源沒有正確被釋放。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裡來處理例外，因此造成第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行釋放資源的程式碼不會被執行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消除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的方法為將釋放資源的程式碼移到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中，為了不讓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finally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丟出例外，因此用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try/catch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將釋放資源的程式碼保護住，</a:t>
            </a:r>
            <a:endParaRPr lang="en-US" altLang="zh-TW" sz="1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並在資源釋放之前，判斷物件是否為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雖然這樣會產生</a:t>
            </a:r>
            <a:r>
              <a:rPr lang="en-US" altLang="zh-TW" dirty="0" smtClean="0"/>
              <a:t>Nested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，只要</a:t>
            </a:r>
            <a:r>
              <a:rPr lang="zh-TW" altLang="en-US" dirty="0" smtClean="0"/>
              <a:t>在透過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提供的自動化重構來消除即可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25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如圖所示，有一段程式碼被</a:t>
            </a:r>
            <a:r>
              <a:rPr lang="en-US" altLang="zh-TW" dirty="0" smtClean="0"/>
              <a:t>try/catch</a:t>
            </a:r>
            <a:r>
              <a:rPr lang="zh-TW" altLang="en-US" dirty="0" smtClean="0"/>
              <a:t>包起來，如果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不做任何事的話，稱為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這個壞味道會掩蔽例外發生的事實，而且如果發生例外後，程式碼變成錯誤的狀態，會讓程式碼在不正確的狀態繼續執行下去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41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類似，差別在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捕捉例外後，會把例外訊息記錄下來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雖然有印出例外訊息，但如果在圖形化、網頁化介面上，開發人員不容易直接到看到例外訊息，而且把例外訊息印出來會造成開發人員以為例外已經被處理，但事實上卻沒有對例外進行修復的動作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如果程式碼發生例外造成狀態錯誤，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也會讓程式碼繼續在不正確的狀態往下執行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壞味道消除的方法是一樣的，所以我們以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為例子介紹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816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>
                <a:effectLst/>
              </a:rPr>
              <a:t>這兩個壞味道的消除方法，都是將例外往上一層回報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pPr lvl="0"/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提供了兩種快速修復方法，為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丟出例外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dirty="0" smtClean="0"/>
              <a:t>如</a:t>
            </a:r>
            <a:r>
              <a:rPr lang="zh-TW" altLang="en-US" dirty="0" smtClean="0"/>
              <a:t>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為將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接到的例外轉成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來向上層回報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94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這是我的大綱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23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丟出的</a:t>
            </a:r>
            <a:r>
              <a:rPr lang="en-US" altLang="zh-TW" sz="1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是屬於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，和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的重構方法重複，所以我們把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提供的功能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拿掉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，因此剩下一個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002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這是實作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QuickFix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對應的壞味道消除功能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這裡會以</a:t>
            </a:r>
            <a:r>
              <a:rPr lang="en-US" altLang="zh-TW" dirty="0" smtClean="0"/>
              <a:t>Careless</a:t>
            </a:r>
            <a:r>
              <a:rPr lang="en-US" altLang="zh-TW" baseline="0" dirty="0" smtClean="0"/>
              <a:t> Cleanup</a:t>
            </a:r>
            <a:r>
              <a:rPr lang="zh-TW" altLang="en-US" baseline="0" dirty="0" smtClean="0"/>
              <a:t>為例，來介紹</a:t>
            </a:r>
            <a:r>
              <a:rPr lang="en-US" altLang="zh-TW" baseline="0" dirty="0" smtClean="0"/>
              <a:t>class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r>
              <a:rPr lang="zh-TW" altLang="en-US" baseline="0" dirty="0" smtClean="0"/>
              <a:t> 和</a:t>
            </a:r>
            <a:r>
              <a:rPr lang="en-US" altLang="zh-TW" baseline="0" dirty="0" err="1" smtClean="0"/>
              <a:t>seq</a:t>
            </a:r>
            <a:r>
              <a:rPr lang="zh-TW" altLang="en-US" baseline="0" dirty="0" smtClean="0"/>
              <a:t> </a:t>
            </a:r>
            <a:r>
              <a:rPr lang="en-US" altLang="zh-TW" baseline="0" dirty="0" err="1" smtClean="0"/>
              <a:t>dia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//</a:t>
            </a:r>
            <a:r>
              <a:rPr lang="zh-TW" altLang="en-US" baseline="0" dirty="0" smtClean="0"/>
              <a:t>虛線代表使用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14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class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diagram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執行快速修復的功能來消除壞味道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 smtClean="0"/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，取得壞味道的行數。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</a:p>
          <a:p>
            <a:pPr marL="22860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取得釋放資源的函式。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</a:p>
          <a:p>
            <a:pPr marL="228600" indent="-22860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MethodInvocationCollectorVisitor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釋放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資源的函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丟出的例外型別。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放入釋放資源的函式。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資源的函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區塊裡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移除。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</a:p>
          <a:p>
            <a:pPr marL="228600" lvl="0" indent="-228600">
              <a:buAutoNum type="arabicPeriod" startAt="7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將其他的函式移入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(1.10)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快速修復功能。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77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重構是比較有彈性的，會提供選單讓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使用者設定重構的相關資訊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84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發生例外時，若對例外進行的處理方式為向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上層回報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，程式最後會執行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程式碼也發生例外並向上層回報的話，會覆蓋掉原先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裡所回報的例外，產生「例外蓋台」的現象，稱之為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例如程式碼在第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的地方發生了例外，會被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捕捉來到第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行，將例外放入向上層回報的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接著，程式會進入第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行執行釋放資源的函式，如果這裡也發生了例外，會覆蓋掉原來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行要回報的例外，而改回報釋放資源失敗的例外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49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提供的重構功能，會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裡釋放資源的函式獨立成一個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將釋放資源的函式保護起來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的部分，印出例外訊息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，因此衍生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這兩個壞味道對程式碼影響的權衡之下，我們認為這裡留下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的影響是比較小的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但怕使用者會對這個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有疑慮，所以我們對它加了註解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21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這是我們改善後的結果</a:t>
            </a:r>
            <a:r>
              <a:rPr lang="zh-TW" altLang="en-US" dirty="0" smtClean="0"/>
              <a:t>，在圖片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23~27</a:t>
            </a:r>
            <a:r>
              <a:rPr lang="zh-TW" altLang="en-US" dirty="0" smtClean="0"/>
              <a:t>行中，建議使用者留下這個壞味道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7792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</a:t>
            </a:r>
            <a:r>
              <a:rPr lang="en-US" altLang="zh-TW" dirty="0" smtClean="0">
                <a:effectLst/>
              </a:rPr>
              <a:t>Exception Thrown From Finally Block</a:t>
            </a:r>
            <a:r>
              <a:rPr lang="zh-TW" altLang="en-US" dirty="0" smtClean="0">
                <a:effectLst/>
              </a:rPr>
              <a:t>的</a:t>
            </a:r>
            <a:r>
              <a:rPr lang="en-US" altLang="zh-TW" dirty="0" smtClean="0">
                <a:effectLst/>
              </a:rPr>
              <a:t>class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err="1" smtClean="0">
                <a:effectLst/>
              </a:rPr>
              <a:t>dia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當使用者選擇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啟動重構頁面讓使用者設定相關參數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繼承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因此能夠提供預覽畫面協助使用者設定重構的相關資訊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重構。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28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449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這是他的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2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CodeSmellRefactoringWizard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TEFBExtractMethodRefactoring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重構功能。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我會先介紹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4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接下來要介紹的是</a:t>
            </a:r>
            <a:r>
              <a:rPr lang="zh-TW" altLang="zh-TW" dirty="0" smtClean="0">
                <a:effectLst/>
              </a:rPr>
              <a:t>過去與現在</a:t>
            </a:r>
            <a:r>
              <a:rPr lang="en-US" altLang="zh-TW" dirty="0" smtClean="0">
                <a:effectLst/>
              </a:rPr>
              <a:t>Robusta</a:t>
            </a:r>
            <a:r>
              <a:rPr lang="zh-TW" altLang="zh-TW" dirty="0" smtClean="0">
                <a:effectLst/>
              </a:rPr>
              <a:t>工具快速修復與重構差異</a:t>
            </a:r>
            <a:r>
              <a:rPr lang="zh-TW" altLang="en-US" dirty="0" smtClean="0">
                <a:effectLst/>
              </a:rPr>
              <a:t>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在快速修復功能：</a:t>
            </a:r>
            <a:endParaRPr lang="en-US" altLang="zh-TW" dirty="0" smtClean="0"/>
          </a:p>
          <a:p>
            <a:r>
              <a:rPr lang="en-US" altLang="zh-TW" dirty="0" smtClean="0"/>
              <a:t>Dummy </a:t>
            </a:r>
            <a:r>
              <a:rPr lang="en-US" altLang="zh-TW" dirty="0" smtClean="0"/>
              <a:t>Handler</a:t>
            </a:r>
            <a:r>
              <a:rPr lang="zh-TW" altLang="en-US" dirty="0" smtClean="0"/>
              <a:t> 和 </a:t>
            </a:r>
            <a:r>
              <a:rPr lang="en-US" altLang="zh-TW" dirty="0" smtClean="0"/>
              <a:t>Empty Catch Block</a:t>
            </a:r>
            <a:r>
              <a:rPr lang="zh-TW" altLang="en-US" dirty="0" smtClean="0"/>
              <a:t>壞</a:t>
            </a:r>
            <a:r>
              <a:rPr lang="zh-TW" altLang="en-US" dirty="0" smtClean="0"/>
              <a:t>味道，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提供兩種快速公赴功能，分別為丟出例外和丟出</a:t>
            </a:r>
            <a:r>
              <a:rPr lang="en-US" altLang="zh-TW" sz="1200" baseline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dirty="0" smtClean="0"/>
              <a:t>，</a:t>
            </a:r>
            <a:r>
              <a:rPr lang="zh-TW" altLang="en-US" dirty="0" smtClean="0"/>
              <a:t>我們</a:t>
            </a:r>
            <a:r>
              <a:rPr lang="zh-TW" altLang="en-US" dirty="0" smtClean="0"/>
              <a:t>將</a:t>
            </a:r>
            <a:r>
              <a:rPr lang="zh-TW" altLang="zh-TW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丟出</a:t>
            </a:r>
            <a:r>
              <a:rPr lang="en-US" altLang="zh-TW" sz="1200" baseline="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RuntimeException</a:t>
            </a:r>
            <a:r>
              <a:rPr lang="zh-TW" altLang="en-US" sz="1200" baseline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的功能，只留下丟出例外</a:t>
            </a:r>
            <a:endParaRPr lang="en-US" altLang="zh-TW" dirty="0" smtClean="0"/>
          </a:p>
          <a:p>
            <a:pPr algn="just">
              <a:spcAft>
                <a:spcPts val="0"/>
              </a:spcAft>
            </a:pPr>
            <a:r>
              <a:rPr lang="zh-TW" altLang="en-US" dirty="0" smtClean="0"/>
              <a:t>在</a:t>
            </a:r>
            <a:r>
              <a:rPr lang="en-US" altLang="zh-TW" sz="1200" kern="100" dirty="0" smtClean="0">
                <a:effectLst/>
              </a:rPr>
              <a:t>Unprotected Main </a:t>
            </a:r>
            <a:r>
              <a:rPr lang="en-US" altLang="zh-TW" sz="1200" kern="100" dirty="0" smtClean="0">
                <a:effectLst/>
              </a:rPr>
              <a:t>Program</a:t>
            </a:r>
            <a:r>
              <a:rPr lang="zh-TW" altLang="en-US" sz="1200" kern="100" dirty="0" smtClean="0">
                <a:effectLst/>
              </a:rPr>
              <a:t>中</a:t>
            </a:r>
            <a:r>
              <a:rPr lang="zh-TW" altLang="en-US" sz="1200" kern="100" dirty="0" smtClean="0">
                <a:effectLst/>
              </a:rPr>
              <a:t>，都會</a:t>
            </a:r>
            <a:r>
              <a:rPr lang="zh-TW" altLang="en-US" sz="1200" kern="100" dirty="0" smtClean="0">
                <a:effectLst/>
              </a:rPr>
              <a:t>產生</a:t>
            </a:r>
            <a:r>
              <a:rPr lang="en-US" altLang="zh-TW" sz="1200" kern="100" dirty="0" smtClean="0">
                <a:effectLst/>
              </a:rPr>
              <a:t>try/catch</a:t>
            </a:r>
            <a:r>
              <a:rPr lang="zh-TW" altLang="zh-TW" sz="1200" kern="100" dirty="0" smtClean="0">
                <a:effectLst/>
              </a:rPr>
              <a:t>保護主程式</a:t>
            </a:r>
            <a:r>
              <a:rPr lang="zh-TW" altLang="en-US" sz="1200" kern="100" dirty="0" smtClean="0">
                <a:effectLst/>
              </a:rPr>
              <a:t>，差異在：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smtClean="0">
                <a:effectLst/>
              </a:rPr>
              <a:t>Exception</a:t>
            </a:r>
            <a:r>
              <a:rPr lang="zh-TW" altLang="en-US" sz="1200" kern="100" dirty="0" smtClean="0">
                <a:effectLst/>
              </a:rPr>
              <a:t>的</a:t>
            </a:r>
            <a:r>
              <a:rPr lang="en-US" altLang="zh-TW" sz="1200" kern="100" dirty="0" smtClean="0">
                <a:effectLst/>
              </a:rPr>
              <a:t>class</a:t>
            </a:r>
            <a:r>
              <a:rPr lang="zh-TW" altLang="zh-TW" sz="1200" kern="100" dirty="0" smtClean="0">
                <a:effectLst/>
              </a:rPr>
              <a:t>後</a:t>
            </a:r>
            <a:r>
              <a:rPr lang="zh-TW" altLang="zh-TW" sz="1200" kern="100" dirty="0" smtClean="0">
                <a:effectLst/>
              </a:rPr>
              <a:t>不做任何事。</a:t>
            </a:r>
            <a:r>
              <a:rPr lang="zh-TW" altLang="en-US" dirty="0" smtClean="0"/>
              <a:t>我們將它修正為</a:t>
            </a:r>
            <a:r>
              <a:rPr lang="en-US" altLang="zh-TW" sz="1200" kern="100" dirty="0" smtClean="0">
                <a:effectLst/>
              </a:rPr>
              <a:t>catch</a:t>
            </a:r>
            <a:r>
              <a:rPr lang="zh-TW" altLang="zh-TW" sz="1200" kern="100" dirty="0" smtClean="0">
                <a:effectLst/>
              </a:rPr>
              <a:t>捕捉</a:t>
            </a:r>
            <a:r>
              <a:rPr lang="en-US" altLang="zh-TW" sz="1200" kern="100" dirty="0" err="1" smtClean="0">
                <a:effectLst/>
              </a:rPr>
              <a:t>Throwable</a:t>
            </a:r>
            <a:r>
              <a:rPr lang="zh-TW" altLang="en-US" sz="1200" kern="100" dirty="0" smtClean="0">
                <a:effectLst/>
              </a:rPr>
              <a:t>且</a:t>
            </a:r>
            <a:r>
              <a:rPr lang="zh-TW" altLang="zh-TW" sz="1200" kern="100" dirty="0" smtClean="0">
                <a:effectLst/>
              </a:rPr>
              <a:t>印出例外訊息和將例外</a:t>
            </a:r>
            <a:r>
              <a:rPr lang="zh-TW" altLang="en-US" sz="1200" kern="100" dirty="0" smtClean="0">
                <a:effectLst/>
              </a:rPr>
              <a:t>訊息</a:t>
            </a:r>
            <a:r>
              <a:rPr lang="zh-TW" altLang="zh-TW" sz="1200" kern="100" dirty="0" smtClean="0">
                <a:effectLst/>
              </a:rPr>
              <a:t>寫入日誌中。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 smtClean="0">
                <a:effectLst/>
              </a:rPr>
              <a:t>Careless Cleanup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味道裡，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我們增加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了他的</a:t>
            </a:r>
            <a:r>
              <a:rPr lang="zh-TW" altLang="zh-TW" b="1" dirty="0" smtClean="0"/>
              <a:t>快速修復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6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dirty="0" smtClean="0"/>
              <a:t>重</a:t>
            </a:r>
            <a:r>
              <a:rPr lang="zh-TW" altLang="en-US" dirty="0" smtClean="0"/>
              <a:t>構部分</a:t>
            </a:r>
            <a:endParaRPr lang="en-US" altLang="zh-TW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00" dirty="0" smtClean="0">
                <a:effectLst/>
              </a:rPr>
              <a:t>Exception </a:t>
            </a:r>
            <a:r>
              <a:rPr lang="en-US" altLang="zh-TW" sz="1200" kern="100" dirty="0" smtClean="0">
                <a:effectLst/>
              </a:rPr>
              <a:t>Thrown From Finally Block</a:t>
            </a:r>
            <a:r>
              <a:rPr lang="zh-TW" altLang="en-US" sz="1200" kern="10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壞味道中，</a:t>
            </a:r>
            <a:r>
              <a:rPr lang="zh-TW" altLang="en-US" dirty="0" smtClean="0"/>
              <a:t>原來的</a:t>
            </a:r>
            <a:r>
              <a:rPr lang="en-US" altLang="zh-TW" dirty="0" smtClean="0"/>
              <a:t>Robusta</a:t>
            </a:r>
            <a:r>
              <a:rPr lang="en-US" altLang="zh-TW" sz="1200" kern="100" dirty="0" smtClean="0">
                <a:effectLst/>
              </a:rPr>
              <a:t>….</a:t>
            </a:r>
            <a:r>
              <a:rPr lang="zh-TW" altLang="en-US" dirty="0" smtClean="0"/>
              <a:t> ，我們</a:t>
            </a:r>
            <a:r>
              <a:rPr lang="en-US" altLang="zh-TW" dirty="0" smtClean="0"/>
              <a:t>….</a:t>
            </a:r>
            <a:endParaRPr lang="zh-TW" altLang="zh-TW" sz="1200" kern="100" dirty="0" smtClean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8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我們提供了一套壞味道消除流程，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首先，我們會先偵測專案裡有哪些壞味道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論文提供的利用測試案例來曝露壞味道所帶來的影響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，產生曝露壞味道的測試案例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，如果程式碼沒有正確的處理例外，則測試會失敗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第四步：藉由本論文介紹的壞味道消除方法，正確的處理例外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消除程式碼的壞味道；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再執行一次剛剛失敗的測試案例，測試通過代表例外已經被正確的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，強健度因此提升。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968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為範例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壞味道消除流程來對案例進行分析與應用。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41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片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行發生例外時，會將例外向上層回報，接著執行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裡釋放資源的程式碼。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發生例外，將會覆蓋第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行原本要回報的例外，改向上層回報第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釋放資源失敗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例外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159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論文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曝露壞味道影響的測試案例後，將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saveChartAsPNG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982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功能來消除壞味道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將釋放資源的函式抽成一個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將它保護住，最後在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裡產生註解和印出例外訊息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151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9047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的偵測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因為他沒有用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包起來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Tomighty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專案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是採用「番茄鐘工作法」的桌面時間管理工具，由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語言所撰寫，來幫助使用者管理時間，提高工作效率。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26276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298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 smtClean="0"/>
              <a:t>例外處理機制是處理例外的重要手段，處理不好很容易留下「例外處理壞味道」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學長們實作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 來幫助開發人員正確處理例外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是</a:t>
            </a:r>
            <a:r>
              <a:rPr lang="zh-TW" altLang="en-US" sz="1200" dirty="0" smtClean="0"/>
              <a:t>一個靜態分析</a:t>
            </a:r>
            <a:r>
              <a:rPr lang="zh-TW" altLang="en-US" sz="1200" dirty="0" smtClean="0"/>
              <a:t>程式碼工具</a:t>
            </a:r>
            <a:r>
              <a:rPr lang="zh-TW" altLang="en-US" sz="1200" dirty="0" smtClean="0"/>
              <a:t>，能夠偵測和產生壞味道的報表，並藉由重構來消除壞味道。</a:t>
            </a:r>
            <a:endParaRPr lang="en-US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由於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定義的壞味道隨著時間的演進，偵測的功能越精確，但部分對應壞味道的消除方法尚未實作或有能夠改善的地方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AFDA8E-EEF8-4FE1-BB97-9CFE7181BC1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93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保護起來，且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最後將例外訊息寫入日誌檔中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5686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60682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最後是結論與未來展望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366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我的論文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原有的壞味道消除方法重新修正及改善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並且</a:t>
            </a:r>
            <a:r>
              <a:rPr lang="zh-TW" altLang="zh-TW" dirty="0" smtClean="0"/>
              <a:t>將</a:t>
            </a:r>
            <a:r>
              <a:rPr lang="en-US" altLang="zh-TW" dirty="0" smtClean="0"/>
              <a:t>Careless </a:t>
            </a:r>
            <a:r>
              <a:rPr lang="en-US" altLang="zh-TW" dirty="0" smtClean="0"/>
              <a:t>Cleanup</a:t>
            </a:r>
            <a:r>
              <a:rPr lang="zh-TW" altLang="zh-TW" dirty="0" smtClean="0"/>
              <a:t>的</a:t>
            </a:r>
            <a:r>
              <a:rPr lang="zh-TW" altLang="zh-TW" dirty="0" smtClean="0"/>
              <a:t>快速修復功能實作於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中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最後</a:t>
            </a: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 smtClean="0"/>
              <a:t>於開源專案，成功消除程式碼中例外處理的壞味道</a:t>
            </a:r>
            <a:endParaRPr lang="en-US" altLang="zh-TW" b="1" dirty="0" smtClean="0"/>
          </a:p>
          <a:p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80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我的未來展望有以下幾點：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的快速修復功能中，目前只提供對一層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來進行快速修復，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如果釋放資源的程式碼在超過一層的巢狀結構則無法消除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多層巢狀結構下快速修復的話，消除壞味道的功能將會更完善。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例如圖片的第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15~20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行是第二層的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，裡面有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無法藉由執行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快速修復功能來消除壞味道</a:t>
            </a:r>
            <a:endParaRPr lang="zh-TW" altLang="en-US" dirty="0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2311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在快速修復後，會衍生出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能提供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重構功能，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讓使用者能夠填寫要獨立出來的函式名稱，並將衍生的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抽成一個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，對使用者會方便很多。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Careless Cleanup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衍生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是用印出來的方式，希望之後能夠將例外訊息記錄到日誌檔中。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0BEDC3-E4C0-4328-9673-92B0D3F3B2A2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2785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消除壞味道的方法都是用丟出去的方式？</a:t>
            </a:r>
            <a:endParaRPr lang="en-US" altLang="zh-TW" dirty="0" smtClean="0"/>
          </a:p>
          <a:p>
            <a:r>
              <a:rPr lang="zh-TW" altLang="en-US" dirty="0" smtClean="0"/>
              <a:t>我的論文著重讓強健度等級從等級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到等級</a:t>
            </a:r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CC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ETFB</a:t>
            </a:r>
            <a:r>
              <a:rPr lang="zh-TW" altLang="en-US" dirty="0" smtClean="0"/>
              <a:t>壞味道消除方法 為什麼卻是從等級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降回等級</a:t>
            </a:r>
            <a:r>
              <a:rPr lang="en-US" altLang="zh-TW" dirty="0" smtClean="0"/>
              <a:t>0?</a:t>
            </a:r>
          </a:p>
          <a:p>
            <a:r>
              <a:rPr lang="zh-TW" altLang="en-US" dirty="0" smtClean="0"/>
              <a:t>我參考了例外處理設計的逆襲和一些資料，都建議：</a:t>
            </a:r>
            <a:r>
              <a:rPr lang="en-US" altLang="zh-TW" dirty="0" smtClean="0"/>
              <a:t>finally block</a:t>
            </a:r>
            <a:r>
              <a:rPr lang="zh-TW" altLang="en-US" dirty="0" smtClean="0"/>
              <a:t>不要丟出例外。所以如果會產生例外，將這個例外紀錄到日誌檔中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585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區塊中存在巢狀結構的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，稱為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壞味道並不會對程式碼造成影響，也沒有程式邏輯上的錯誤，但是對開發者來說，複雜的巢狀結構將不容易閱讀，並且不容易測試和維護。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98466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根據洪哲偉學長的論文，提到</a:t>
            </a:r>
            <a:endParaRPr lang="en-US" altLang="zh-TW" dirty="0" smtClean="0"/>
          </a:p>
          <a:p>
            <a:r>
              <a:rPr lang="zh-TW" altLang="en-US" dirty="0" smtClean="0"/>
              <a:t>只要將</a:t>
            </a:r>
            <a:r>
              <a:rPr lang="en-US" altLang="zh-TW" dirty="0" smtClean="0"/>
              <a:t>try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</a:t>
            </a:r>
            <a:r>
              <a:rPr lang="zh-TW" altLang="en-US" dirty="0" smtClean="0"/>
              <a:t>圈選起來，透過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功能，就能夠消除這個壞味道，因此不在提供自動化消除壞味道功能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85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但我們發現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有提供自動化重構功能來消除</a:t>
            </a:r>
            <a:r>
              <a:rPr lang="en-US" altLang="zh-TW" dirty="0" smtClean="0">
                <a:effectLst/>
              </a:rPr>
              <a:t>Nested Try Statement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點擊第</a:t>
            </a:r>
            <a:r>
              <a:rPr lang="en-US" altLang="zh-TW" dirty="0" smtClean="0"/>
              <a:t>9</a:t>
            </a:r>
            <a:r>
              <a:rPr lang="zh-TW" altLang="en-US" dirty="0" smtClean="0"/>
              <a:t>行的燈泡，選擇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Refactor==&gt;Extract Method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會自動連結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，跳出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視窗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，使用者填完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後，壞味道就被消除了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781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262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Nested Try Statement</a:t>
            </a:r>
            <a:r>
              <a:rPr lang="zh-TW" altLang="en-US" dirty="0" smtClean="0">
                <a:effectLst/>
              </a:rPr>
              <a:t>消除後的程式碼，第</a:t>
            </a:r>
            <a:r>
              <a:rPr lang="en-US" altLang="zh-TW" dirty="0" smtClean="0">
                <a:effectLst/>
              </a:rPr>
              <a:t>9</a:t>
            </a:r>
            <a:r>
              <a:rPr lang="zh-TW" altLang="en-US" dirty="0" smtClean="0">
                <a:effectLst/>
              </a:rPr>
              <a:t>行原來壞味道的地方被抽成一個</a:t>
            </a:r>
            <a:r>
              <a:rPr lang="en-US" altLang="zh-TW" dirty="0" smtClean="0">
                <a:effectLst/>
              </a:rPr>
              <a:t>method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414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壞味道選擇警告訊息提供的重構方法時，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的類別，與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結合來啟動重構頁面讓使用者設定相關參數和要回報的例外型別等。連結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類別，它繼承了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RefacotingWizard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類別，提供預覽畫面協助使用者設定重構的相關資訊。在使用者設定完成後，連結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，將使用者設定的資訊傳到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壞味道進行重構。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478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NTMarkerResolution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畫面讓使用者設定。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eriod"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ExtractMethodRefactoring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387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是一個靜態分析程式碼的工具，能夠偵測和產生壞味道的報表，並藉由重構來消除壞味道。</a:t>
            </a:r>
            <a:endParaRPr lang="en-US" altLang="zh-TW" sz="1200" dirty="0" smtClean="0"/>
          </a:p>
          <a:p>
            <a:pPr lvl="0"/>
            <a:r>
              <a:rPr lang="en-US" altLang="zh-TW" sz="1200" dirty="0" smtClean="0"/>
              <a:t>Robusta</a:t>
            </a:r>
            <a:r>
              <a:rPr lang="zh-TW" altLang="en-US" sz="1200" dirty="0" smtClean="0"/>
              <a:t>定義了</a:t>
            </a:r>
            <a:r>
              <a:rPr lang="en-US" altLang="zh-TW" sz="1200" dirty="0" smtClean="0"/>
              <a:t>6</a:t>
            </a:r>
            <a:r>
              <a:rPr lang="zh-TW" altLang="en-US" sz="1200" dirty="0" smtClean="0"/>
              <a:t>種壞味道：</a:t>
            </a:r>
            <a:r>
              <a:rPr lang="en-US" altLang="zh-TW" sz="1200" dirty="0" smtClean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Empty Catch Block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Dummy Handler</a:t>
            </a:r>
            <a:endParaRPr lang="zh-TW" altLang="zh-TW" sz="1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Nested Try Statement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Unprotected Main Program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Careless Cleanup</a:t>
            </a:r>
            <a:endParaRPr lang="zh-TW" altLang="zh-TW" sz="1200" dirty="0" smtClean="0"/>
          </a:p>
          <a:p>
            <a:pPr lvl="0"/>
            <a:r>
              <a:rPr lang="en-US" altLang="zh-TW" sz="1200" dirty="0" smtClean="0"/>
              <a:t>Exception Thrown Form Finally Block</a:t>
            </a:r>
            <a:endParaRPr lang="zh-TW" altLang="zh-TW" sz="1200" dirty="0" smtClean="0"/>
          </a:p>
          <a:p>
            <a:pPr marL="0" indent="0">
              <a:buNone/>
              <a:defRPr/>
            </a:pPr>
            <a:r>
              <a:rPr lang="zh-TW" altLang="en-US" sz="1200" dirty="0" smtClean="0"/>
              <a:t>會在之後的</a:t>
            </a:r>
            <a:r>
              <a:rPr lang="en-US" altLang="zh-TW" sz="1200" dirty="0" err="1" smtClean="0"/>
              <a:t>ppt</a:t>
            </a:r>
            <a:r>
              <a:rPr lang="zh-TW" altLang="en-US" sz="1200" dirty="0" smtClean="0"/>
              <a:t>做介紹</a:t>
            </a:r>
            <a:endParaRPr lang="en-US" altLang="zh-TW" sz="1200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13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在陳建村學長的研究中，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提出包含四個強健度等級的例外處理模型，作為判斷軟體例外處理能力的依據。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第一個是等級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：未定義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當開發人員還有沒對系統強健度貼上標籤時，他的強健度等級為等級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如圖所示，當元件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發生例外時，因為沒有定義強健度等級，因此元件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不知道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是執行成功還是將例外掩蔽起來，而無法做後續的處理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003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為錯誤回報：當例外發生時，要將例外回報給上層呼叫者知道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發生例例外，如果沒有要對例外進行處理，則必須將例外回報給上層元件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知道，如果每個元件都不處理，則例外會一直往上層回報上去</a:t>
            </a:r>
            <a:endParaRPr lang="en-US" altLang="zh-TW" dirty="0" smtClean="0"/>
          </a:p>
          <a:p>
            <a:r>
              <a:rPr lang="zh-TW" altLang="en-US" dirty="0" smtClean="0"/>
              <a:t>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51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為狀態回復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，且還要在錯誤發生後將系統回復到原來正確的狀態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發生例例外且沒有要對例外進行處理，則將例外回報給上層元件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B</a:t>
            </a:r>
            <a:r>
              <a:rPr lang="zh-TW" altLang="en-US" dirty="0" smtClean="0"/>
              <a:t>也將例外回報讓元件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知道，元件</a:t>
            </a:r>
            <a:r>
              <a:rPr lang="en-US" altLang="zh-TW" dirty="0" smtClean="0"/>
              <a:t>C</a:t>
            </a:r>
            <a:r>
              <a:rPr lang="zh-TW" altLang="en-US" dirty="0" smtClean="0"/>
              <a:t>接到例外後造成狀態錯誤，因此將狀態回復後，再將例外往上層回報，到最上層元件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296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為行為重試</a:t>
            </a:r>
            <a:endParaRPr lang="en-US" altLang="zh-TW" dirty="0" smtClean="0"/>
          </a:p>
          <a:p>
            <a:r>
              <a:rPr lang="zh-TW" altLang="en-US" dirty="0" smtClean="0"/>
              <a:t>要滿足強健度等級</a:t>
            </a:r>
            <a:r>
              <a:rPr lang="en-US" altLang="zh-TW" dirty="0" smtClean="0"/>
              <a:t>3</a:t>
            </a:r>
            <a:r>
              <a:rPr lang="zh-TW" altLang="en-US" dirty="0" smtClean="0"/>
              <a:t>必須先滿足等級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，還要重試原本錯誤的行為或找其他方法來完成原來的任務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如上圖所示，如果元件</a:t>
            </a:r>
            <a:r>
              <a:rPr lang="en-US" altLang="zh-TW" dirty="0" smtClean="0"/>
              <a:t>A</a:t>
            </a:r>
            <a:r>
              <a:rPr lang="zh-TW" altLang="en-US" dirty="0" smtClean="0"/>
              <a:t>發生例例外後，會將狀態回復，再重試原來的行為，</a:t>
            </a:r>
            <a:endParaRPr lang="en-US" altLang="zh-TW" dirty="0" smtClean="0"/>
          </a:p>
          <a:p>
            <a:r>
              <a:rPr lang="zh-TW" altLang="en-US" dirty="0" smtClean="0"/>
              <a:t>如果重試行為失敗，會如下圖所示，將例外往上層回報，由最上層元件</a:t>
            </a:r>
            <a:r>
              <a:rPr lang="en-US" altLang="zh-TW" dirty="0" smtClean="0"/>
              <a:t>D</a:t>
            </a:r>
            <a:r>
              <a:rPr lang="zh-TW" altLang="en-US" dirty="0" smtClean="0"/>
              <a:t>處理例外或將例外記錄下來</a:t>
            </a:r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6523A2-0975-489F-B203-8150BEF7F3B5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5928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先介紹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在提供的快速修復的功能</a:t>
            </a:r>
            <a:endParaRPr lang="en-US" altLang="zh-TW" dirty="0" smtClean="0"/>
          </a:p>
          <a:p>
            <a:r>
              <a:rPr lang="zh-TW" altLang="en-US" dirty="0" smtClean="0"/>
              <a:t>例如圖片的第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行和第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行，不論</a:t>
            </a:r>
            <a:r>
              <a:rPr lang="en-US" altLang="zh-TW" dirty="0" smtClean="0"/>
              <a:t>catch</a:t>
            </a:r>
            <a:r>
              <a:rPr lang="zh-TW" altLang="en-US" dirty="0" smtClean="0"/>
              <a:t>捕捉什麼類型的例外，都直接將這些例外向上層回報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62444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另一個方法為重構功能，點擊燈泡後選擇重構功能，會跳出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50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我的研究目標是補齊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的自動化消除壞味道功能</a:t>
            </a:r>
            <a:r>
              <a:rPr lang="zh-TW" altLang="en-US" dirty="0" smtClean="0"/>
              <a:t>，和</a:t>
            </a:r>
            <a:r>
              <a:rPr lang="zh-TW" altLang="en-US" dirty="0" smtClean="0"/>
              <a:t>改善原來</a:t>
            </a:r>
            <a:r>
              <a:rPr lang="zh-TW" altLang="en-US" dirty="0" smtClean="0"/>
              <a:t>消除壞味道的方法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2A5E58-0EB9-425B-A98D-E16BEDAAFF13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3070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這是快速修復功能的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，這裡以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</a:t>
            </a:r>
            <a:r>
              <a:rPr lang="en-US" altLang="zh-TW" dirty="0" smtClean="0">
                <a:effectLst/>
              </a:rPr>
              <a:t>Handler</a:t>
            </a:r>
            <a:r>
              <a:rPr lang="zh-TW" altLang="en-US" dirty="0" smtClean="0">
                <a:effectLst/>
              </a:rPr>
              <a:t> 為例子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當使用者要消除壞味道時，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的過程中，會用到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來走訪需要的節點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34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在</a:t>
            </a:r>
            <a:r>
              <a:rPr lang="zh-TW" altLang="zh-TW" sz="1200" dirty="0" smtClean="0"/>
              <a:t>介面宣告</a:t>
            </a:r>
            <a:r>
              <a:rPr lang="zh-TW" altLang="en-US" sz="1200" dirty="0" smtClean="0"/>
              <a:t>要回報</a:t>
            </a:r>
            <a:r>
              <a:rPr lang="zh-TW" altLang="zh-TW" sz="1200" dirty="0" smtClean="0"/>
              <a:t>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自動化快速修復。</a:t>
            </a:r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endParaRPr lang="en-US" altLang="zh-TW" sz="1200" dirty="0" smtClean="0"/>
          </a:p>
          <a:p>
            <a:pPr lvl="0">
              <a:buNone/>
            </a:pPr>
            <a:r>
              <a:rPr lang="zh-TW" altLang="en-US" sz="1200" dirty="0" smtClean="0"/>
              <a:t>當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dirty="0" smtClean="0"/>
          </a:p>
          <a:p>
            <a:pPr lvl="0">
              <a:buAutoNum type="arabicPeriod"/>
            </a:pPr>
            <a:r>
              <a:rPr lang="zh-TW" altLang="zh-TW" sz="1200" dirty="0" smtClean="0"/>
              <a:t>透過標記的</a:t>
            </a:r>
            <a:r>
              <a:rPr lang="en-US" altLang="zh-TW" sz="1200" dirty="0" err="1" smtClean="0"/>
              <a:t>IMarker</a:t>
            </a:r>
            <a:r>
              <a:rPr lang="zh-TW" altLang="zh-TW" sz="1200" dirty="0" smtClean="0"/>
              <a:t>來取得壞味道在該</a:t>
            </a:r>
            <a:r>
              <a:rPr lang="en-US" altLang="zh-TW" sz="1200" dirty="0" smtClean="0"/>
              <a:t>Java</a:t>
            </a:r>
            <a:r>
              <a:rPr lang="zh-TW" altLang="zh-TW" sz="1200" dirty="0" smtClean="0"/>
              <a:t>文件的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(1.1)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設定</a:t>
            </a:r>
            <a:r>
              <a:rPr lang="en-US" altLang="zh-TW" sz="1200" dirty="0" smtClean="0"/>
              <a:t>AST</a:t>
            </a:r>
            <a:r>
              <a:rPr lang="zh-TW" altLang="zh-TW" sz="1200" dirty="0" smtClean="0"/>
              <a:t>相關資訊取得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(1.2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1.3)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藉由取得的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index</a:t>
            </a:r>
            <a:r>
              <a:rPr lang="zh-TW" altLang="zh-TW" sz="1200" dirty="0" smtClean="0"/>
              <a:t>和</a:t>
            </a:r>
            <a:r>
              <a:rPr lang="en-US" altLang="zh-TW" sz="1200" dirty="0" err="1" smtClean="0"/>
              <a:t>CompilationUnit</a:t>
            </a:r>
            <a:r>
              <a:rPr lang="zh-TW" altLang="zh-TW" sz="1200" dirty="0" smtClean="0"/>
              <a:t>取得壞味道所在的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。</a:t>
            </a:r>
            <a:r>
              <a:rPr lang="en-US" altLang="zh-TW" sz="1200" dirty="0" smtClean="0"/>
              <a:t>(1.4)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我們會藉由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CatchClauseFinderVisitor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來幫助我們取得</a:t>
            </a:r>
            <a:r>
              <a:rPr lang="en-US" altLang="zh-TW" sz="1200" dirty="0" err="1" smtClean="0"/>
              <a:t>MethodDeclaration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裡</a:t>
            </a:r>
            <a:r>
              <a:rPr lang="zh-TW" altLang="zh-TW" sz="1200" dirty="0" smtClean="0"/>
              <a:t>指定壞味道所在的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資訊。</a:t>
            </a:r>
            <a:r>
              <a:rPr lang="en-US" altLang="zh-TW" sz="1200" dirty="0" smtClean="0"/>
              <a:t>(1.5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1.6</a:t>
            </a:r>
            <a:r>
              <a:rPr lang="zh-TW" altLang="en-US" sz="1200" dirty="0" smtClean="0"/>
              <a:t>、</a:t>
            </a:r>
            <a:r>
              <a:rPr lang="en-US" altLang="zh-TW" sz="1200" dirty="0" smtClean="0"/>
              <a:t>1.7)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err="1" smtClean="0"/>
              <a:t>MethodDeclaration</a:t>
            </a:r>
            <a:r>
              <a:rPr lang="zh-TW" altLang="zh-TW" sz="1200" dirty="0" smtClean="0"/>
              <a:t>的介面宣告指定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所接住的例外型別。</a:t>
            </a:r>
            <a:r>
              <a:rPr lang="en-US" altLang="zh-TW" sz="1200" dirty="0" smtClean="0"/>
              <a:t>(1.8)</a:t>
            </a:r>
          </a:p>
          <a:p>
            <a:pPr lvl="0">
              <a:buAutoNum type="arabicPeriod"/>
            </a:pPr>
            <a:r>
              <a:rPr lang="zh-TW" altLang="en-US" sz="1200" dirty="0" smtClean="0"/>
              <a:t>藉由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ExpressionStatementStringFinderVisitor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</a:t>
            </a:r>
            <a:r>
              <a:rPr lang="zh-TW" altLang="zh-TW" sz="1200" dirty="0" smtClean="0"/>
              <a:t>檢查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是否有印出例外訊息的</a:t>
            </a:r>
            <a:r>
              <a:rPr lang="zh-TW" altLang="en-US" sz="1200" dirty="0" smtClean="0"/>
              <a:t>節點</a:t>
            </a:r>
            <a:r>
              <a:rPr lang="zh-TW" altLang="zh-TW" sz="1200" dirty="0" smtClean="0"/>
              <a:t>，若有則移除。</a:t>
            </a:r>
            <a:r>
              <a:rPr lang="en-US" altLang="zh-TW" sz="1200" dirty="0" smtClean="0"/>
              <a:t>(1.9)</a:t>
            </a:r>
          </a:p>
          <a:p>
            <a:pPr lvl="0">
              <a:buAutoNum type="arabicPeriod"/>
            </a:pPr>
            <a:r>
              <a:rPr lang="zh-TW" altLang="zh-TW" sz="1200" dirty="0" smtClean="0"/>
              <a:t>將</a:t>
            </a:r>
            <a:r>
              <a:rPr lang="en-US" altLang="zh-TW" sz="1200" dirty="0" smtClean="0"/>
              <a:t>catch</a:t>
            </a:r>
            <a:r>
              <a:rPr lang="zh-TW" altLang="zh-TW" sz="1200" dirty="0" smtClean="0"/>
              <a:t>捕捉到的例外向上層回報出去。</a:t>
            </a:r>
            <a:r>
              <a:rPr lang="en-US" altLang="zh-TW" sz="1200" dirty="0" smtClean="0"/>
              <a:t>(1.10)</a:t>
            </a:r>
            <a:endParaRPr lang="zh-TW" altLang="zh-TW" sz="1200" dirty="0" smtClean="0"/>
          </a:p>
          <a:p>
            <a:pPr marL="0" indent="0">
              <a:buNone/>
            </a:pPr>
            <a:r>
              <a:rPr lang="zh-TW" altLang="zh-TW" sz="1200" dirty="0" smtClean="0"/>
              <a:t>完成</a:t>
            </a:r>
            <a:r>
              <a:rPr lang="zh-TW" altLang="en-US" sz="1200" dirty="0" smtClean="0"/>
              <a:t>這些</a:t>
            </a:r>
            <a:r>
              <a:rPr lang="zh-TW" altLang="zh-TW" sz="1200" dirty="0" smtClean="0"/>
              <a:t>步驟即可完成</a:t>
            </a:r>
            <a:r>
              <a:rPr lang="en-US" altLang="zh-TW" sz="1200" dirty="0" smtClean="0"/>
              <a:t>Dummy Handler </a:t>
            </a:r>
            <a:r>
              <a:rPr lang="zh-TW" altLang="zh-TW" sz="1200" dirty="0" smtClean="0"/>
              <a:t>和</a:t>
            </a:r>
            <a:r>
              <a:rPr lang="en-US" altLang="zh-TW" sz="1200" dirty="0" smtClean="0"/>
              <a:t> Empty Catch Block</a:t>
            </a:r>
            <a:r>
              <a:rPr lang="zh-TW" altLang="zh-TW" sz="1200" dirty="0" smtClean="0"/>
              <a:t>壞味道</a:t>
            </a:r>
            <a:r>
              <a:rPr lang="zh-TW" altLang="en-US" sz="1200" dirty="0" smtClean="0"/>
              <a:t>的</a:t>
            </a:r>
            <a:r>
              <a:rPr lang="zh-TW" altLang="zh-TW" sz="1200" dirty="0" smtClean="0"/>
              <a:t>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522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Fix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功能時，會觸發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，執行快速修復的功能。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37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UMQuickFix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IMarker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(1.1)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相關資訊。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(1.2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取得壞味道所在的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即為主程式。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(1.4)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蒐集主程式內所有的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，而將主程式分為兩種情境：有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(1.5)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AutoNum type="arabicParenBoth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主程式內沒有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類別，並將捕捉到的例外紀錄日誌檔中。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(1.6)</a:t>
            </a:r>
          </a:p>
          <a:p>
            <a:pPr marL="0" lvl="0" indent="0">
              <a:buFont typeface="+mj-lt"/>
              <a:buNone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將主程式內的程式碼移入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區塊裡。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(1.7)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主程式內有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類別或是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類別，如果沒有，則增加捕捉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區塊，並將例外捕捉後記錄日誌檔中。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(b)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將不在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裡的程式碼移入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(1.9)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完成上述步驟即可完成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Unprotected Main Program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壞味道自動化快速修復功能。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Ps. 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為 一個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檔案會有一個對應的</a:t>
            </a:r>
            <a:r>
              <a:rPr lang="en-US" altLang="zh-TW" sz="1200" dirty="0" err="1" smtClean="0"/>
              <a:t>CompilationUnit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，他是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Node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sub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class</a:t>
            </a:r>
            <a:r>
              <a:rPr lang="zh-TW" altLang="en-US" sz="1200" dirty="0" smtClean="0"/>
              <a:t>，代表整個</a:t>
            </a:r>
            <a:r>
              <a:rPr lang="en-US" altLang="zh-TW" sz="1200" dirty="0" smtClean="0"/>
              <a:t>Java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file</a:t>
            </a:r>
            <a:r>
              <a:rPr lang="zh-TW" altLang="en-US" sz="1200" dirty="0" smtClean="0"/>
              <a:t>，即為</a:t>
            </a:r>
            <a:r>
              <a:rPr lang="en-US" altLang="zh-TW" sz="1200" dirty="0" smtClean="0"/>
              <a:t>AST</a:t>
            </a:r>
            <a:r>
              <a:rPr lang="zh-TW" altLang="en-US" sz="1200" dirty="0" smtClean="0"/>
              <a:t> 的</a:t>
            </a:r>
            <a:r>
              <a:rPr lang="en-US" altLang="zh-TW" sz="1200" dirty="0" smtClean="0"/>
              <a:t>root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414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點擊燈泡後選擇重構功能，會跳出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的選單，讓使用者選擇要回報的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Unchecked 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r>
              <a:rPr lang="zh-TW" altLang="en-US" sz="1200" dirty="0" smtClean="0">
                <a:latin typeface="+mn-lt"/>
                <a:ea typeface="+mn-ea"/>
              </a:rPr>
              <a:t>，這裡選擇了自定義的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r>
              <a:rPr lang="zh-TW" altLang="en-US" sz="1200" dirty="0" smtClean="0">
                <a:latin typeface="+mn-lt"/>
                <a:ea typeface="+mn-ea"/>
              </a:rPr>
              <a:t>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18</a:t>
            </a:r>
            <a:r>
              <a:rPr lang="zh-TW" altLang="en-US" dirty="0" smtClean="0"/>
              <a:t>行從印出例外訊息會改為回報</a:t>
            </a:r>
            <a:r>
              <a:rPr lang="en-US" altLang="zh-TW" sz="1200" dirty="0" err="1" smtClean="0">
                <a:latin typeface="+mn-lt"/>
                <a:ea typeface="+mn-ea"/>
              </a:rPr>
              <a:t>CustomRobustaException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3664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RLQuickFixer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，啟動重構頁面讓使用者設定相關參數和要回報的例外型別等。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能夠提供預覽畫面協助使用者設定重構的相關資訊。在使用者設定完成後，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會將使用者設定的資訊傳到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進行重構。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403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當使用者點擊重構功能時，觸發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RethrowUncheckExAction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lvl="0">
              <a:buAutoNum type="arabicPeriod"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，並產生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RethrowExInputPage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選單畫面讓使用者選擇。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buAutoNum type="arabicPeriod"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使用者選擇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Unchecked 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RethrowExWizard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將使用者設定的重構資訊傳入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RethrowExRefactoring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類別進行重構程式碼。</a:t>
            </a:r>
          </a:p>
          <a:p>
            <a:pPr lvl="0">
              <a:buNone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可完成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 Handler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Catch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壞味道自動化重構功能。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6020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dirty="0" smtClean="0"/>
              <a:t>Careless Cleanup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將圖片以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JPEG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格式來進行編碼並輸出的程式碼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177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，例外會被向上層回報，導致程式碼不會執行到第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行釋放資源的程式碼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造成資源沒有被正常釋放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67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440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函式需要的參數準備好，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執行測試案例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981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提供的自動化快速修復功能來消除壞味道。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來保護程式碼，並且在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try/catch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將釋放資源的例外保護住，避免產生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Thrown From Finally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原先失敗的測試案例因為例外被正確處理而成功。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69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271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接下來是背景知識介紹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295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kumimoji="0" lang="en-US" altLang="zh-TW" dirty="0" smtClean="0">
                <a:effectLst/>
              </a:rPr>
              <a:t>Careless Cleanup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70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6388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偵測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JFreeChart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後，發現專案中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readPieDatasetFromXML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含有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壞味道，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這是一段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檔中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的程式碼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會捕捉兩種例外，為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ParserConfigurationException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來舉例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當程式碼執行到第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newSAXParser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函式發生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SAXException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，會來到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捕捉住並印出例外訊息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最後程式會回傳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我們認為當程式碼發生例外時，已經在不正確的狀態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捕捉後卻沒有對狀態進行回復或任何處理，只有印出例外訊息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讓程式碼繼續帶著不正確的狀態執行下去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764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zh-TW" altLang="zh-TW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劉彥麟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同學的論文產生曝露壞味道影響的測試案例後，再將其測試案例相關的設定補齊。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行是含有壞味道的程式碼，這裡發生例外後，程式碼繼續往下執行，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因此執行測試後，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測試案例因為程式碼沒有正確處理例外而造成測試失敗。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72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729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提供的自動化快速修復或重構功能來消除壞味道，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以重構功能為例。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行為當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捕捉到例外後以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向上層回報。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並且再執行一次測試案例，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原先失敗的測試因為例外被正確處理而成功。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73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281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這是</a:t>
            </a:r>
            <a:r>
              <a:rPr lang="en-US" altLang="zh-TW" dirty="0" smtClean="0">
                <a:effectLst/>
              </a:rPr>
              <a:t>Dummy Handler</a:t>
            </a:r>
            <a:r>
              <a:rPr lang="zh-TW" altLang="en-US" dirty="0" smtClean="0">
                <a:effectLst/>
              </a:rPr>
              <a:t>消除壞味道流程的影片</a:t>
            </a:r>
            <a:endParaRPr lang="en-US" altLang="zh-TW" dirty="0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74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996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TW" dirty="0" smtClean="0">
                <a:effectLst/>
              </a:rPr>
              <a:t>Abstract Syntax Tree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，他是用來表達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檔案的結構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，能夠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檔案轉換為樹狀結構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。右邊那塊為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樹狀結構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節點有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：例如圖中的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method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，如圖所示，一個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可能包含了很多的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Invocatio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Statement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Invocation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的節點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//Try Statement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block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clause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block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一段程式碼的區塊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//Method Declaration index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文件的排序。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再這個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黨中他是第一個出現的，則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Declaration index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本論文消除壞味道的方法，是用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提供的</a:t>
            </a:r>
            <a:r>
              <a:rPr lang="en-US" altLang="zh-TW" sz="1200" kern="1200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ASTParser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來分析</a:t>
            </a:r>
            <a:r>
              <a:rPr lang="en-US" altLang="zh-TW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檔案的結構，再用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ASTRewrite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來對目標的節點進行修改，寫回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BEEBFB-FB50-4FB4-B5D0-C3447F72528C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8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729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接下來是我的研究方法</a:t>
            </a:r>
            <a:endParaRPr lang="en-US" altLang="zh-TW" dirty="0" smtClean="0"/>
          </a:p>
          <a:p>
            <a:r>
              <a:rPr lang="zh-TW" altLang="en-US" dirty="0" smtClean="0"/>
              <a:t>我會以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提供的兩種功能「快速修復」和「重構」來做區別，介紹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如何消除壞味道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//</a:t>
            </a:r>
            <a:r>
              <a:rPr lang="zh-TW" altLang="en-US" dirty="0" smtClean="0"/>
              <a:t>這裡會介紹</a:t>
            </a:r>
            <a:r>
              <a:rPr lang="en-US" altLang="zh-TW" dirty="0" smtClean="0"/>
              <a:t>6</a:t>
            </a:r>
            <a:r>
              <a:rPr lang="zh-TW" altLang="en-US" dirty="0" smtClean="0"/>
              <a:t>種壞味道和消除壞味道的方法，並介紹這些方法是如何實作的；接著介紹   原來的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與本論文實作後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的差異；最後介紹我們提供的壞味道消除流程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FE0780-3F75-4404-B45A-144D4F851C77}" type="datetime1">
              <a:rPr lang="zh-TW" altLang="en-US" smtClean="0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3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10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消除例外處理壞味道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</a:rPr>
              <a:t>楊雅</a:t>
            </a:r>
            <a:r>
              <a:rPr lang="zh-TW" altLang="en-US" dirty="0">
                <a:solidFill>
                  <a:srgbClr val="F2F2F2"/>
                </a:solidFill>
              </a:rPr>
              <a:t>雯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：謝金雲、鄭有進</a:t>
            </a:r>
            <a:endParaRPr lang="en-US" altLang="zh-TW" sz="3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2018/6/14</a:t>
            </a:r>
            <a:endParaRPr lang="zh-TW" altLang="en-US" sz="3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30689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快速修復</a:t>
            </a:r>
            <a:endParaRPr lang="en-US" altLang="zh-TW" dirty="0"/>
          </a:p>
          <a:p>
            <a:pPr marL="0" indent="0" algn="ctr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80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Program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11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466" y="15521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734481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12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7584" y="1556792"/>
            <a:ext cx="734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根據洪哲瑋論文提到的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消除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Program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功能－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－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快速修復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Program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2636912"/>
            <a:ext cx="568863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</a:rPr>
              <a:pPr>
                <a:defRPr/>
              </a:pPr>
              <a:t>13</a:t>
            </a:fld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</a:rPr>
              <a:t>Unprotected Main Program</a:t>
            </a:r>
            <a:endParaRPr lang="en-US" altLang="zh-TW" dirty="0" smtClean="0">
              <a:latin typeface="Times New Roman" panose="02020603050405020304" pitchFamily="18" charset="0"/>
            </a:endParaRPr>
          </a:p>
        </p:txBody>
      </p:sp>
      <p:pic>
        <p:nvPicPr>
          <p:cNvPr id="4098" name="Picture 2" descr="Throw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53292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14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046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改善後的快速修復功能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Program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76872"/>
            <a:ext cx="842718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9512" y="14134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 rotWithShape="1">
          <a:blip r:embed="rId3"/>
          <a:srcRect l="1" r="220" b="23643"/>
          <a:stretch/>
        </p:blipFill>
        <p:spPr bwMode="auto">
          <a:xfrm>
            <a:off x="683568" y="2348880"/>
            <a:ext cx="7560840" cy="36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5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556792"/>
            <a:ext cx="8063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先前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沒有對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Careless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Cleanup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提供自動化消除壞味道功能，因此我們提供了快速修復的功能來消除壞味道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Careless Cleanup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 rotWithShape="1">
          <a:blip r:embed="rId3"/>
          <a:srcRect l="-1" r="931" b="12394"/>
          <a:stretch/>
        </p:blipFill>
        <p:spPr bwMode="auto">
          <a:xfrm>
            <a:off x="755576" y="2583305"/>
            <a:ext cx="7488832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17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390606" y="2492896"/>
            <a:ext cx="57606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414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Handler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67581" y="2276872"/>
            <a:ext cx="5832648" cy="324036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51520" y="14176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9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Handler</a:t>
            </a:r>
            <a:r>
              <a:rPr lang="zh-TW" altLang="en-US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b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19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924814"/>
            <a:ext cx="8407188" cy="3431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00" y="1259632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原來的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功能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：丟出例外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RuntimeException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-35421" y="2780928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研究背景與動機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研究目標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背景知識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/>
              <a:t>研究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/>
              <a:t>應用</a:t>
            </a:r>
            <a:r>
              <a:rPr lang="zh-TW" altLang="en-US" dirty="0" smtClean="0"/>
              <a:t>實例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結論</a:t>
            </a:r>
            <a:r>
              <a:rPr lang="zh-TW" altLang="en-US" dirty="0"/>
              <a:t>與</a:t>
            </a:r>
            <a:r>
              <a:rPr lang="zh-TW" altLang="en-US" dirty="0" smtClean="0"/>
              <a:t>未來展望</a:t>
            </a:r>
            <a:endParaRPr lang="zh-TW" altLang="en-US" dirty="0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159" y="11195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Dummy Handler</a:t>
            </a:r>
            <a:r>
              <a:rPr lang="zh-TW" altLang="en-US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b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Empty Catch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20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5433" y="1391517"/>
            <a:ext cx="8554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原先提供的功能：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0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：丟出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RuntimeException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0"/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275856" y="3188008"/>
            <a:ext cx="648072" cy="961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5277" y="4437466"/>
            <a:ext cx="555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6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設計與實作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8835" r="2001" b="5177"/>
          <a:stretch/>
        </p:blipFill>
        <p:spPr>
          <a:xfrm>
            <a:off x="179512" y="1700808"/>
            <a:ext cx="8853582" cy="389882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7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755576" y="87839"/>
            <a:ext cx="8018720" cy="6437505"/>
            <a:chOff x="755576" y="87839"/>
            <a:chExt cx="8018720" cy="6443433"/>
          </a:xfrm>
        </p:grpSpPr>
        <p:pic>
          <p:nvPicPr>
            <p:cNvPr id="8194" name="Picture 2" descr="CCQuickFixer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" t="30659" r="11500" b="2240"/>
            <a:stretch/>
          </p:blipFill>
          <p:spPr bwMode="auto">
            <a:xfrm>
              <a:off x="755576" y="142453"/>
              <a:ext cx="8018720" cy="638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 rot="5400000">
              <a:off x="6687001" y="142453"/>
              <a:ext cx="947504" cy="838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9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t="4851" r="1970" b="3801"/>
          <a:stretch/>
        </p:blipFill>
        <p:spPr>
          <a:xfrm>
            <a:off x="1907704" y="13320"/>
            <a:ext cx="5795285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323528" y="3284984"/>
            <a:ext cx="8229600" cy="45259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itchFamily="65" charset="-120"/>
              </a:rPr>
              <a:t>重構</a:t>
            </a:r>
            <a:endParaRPr lang="en-US" altLang="zh-TW" dirty="0">
              <a:latin typeface="標楷體" pitchFamily="65" charset="-120"/>
            </a:endParaRPr>
          </a:p>
          <a:p>
            <a:pPr algn="ctr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E7F6-7DB5-42E2-BCD2-1CC370773B85}" type="slidenum">
              <a:rPr lang="zh-TW" altLang="en-US" smtClean="0">
                <a:ea typeface="標楷體" panose="03000509000000000000" pitchFamily="65" charset="-120"/>
              </a:rPr>
              <a:pPr>
                <a:defRPr/>
              </a:pPr>
              <a:t>24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466" y="1451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488832" cy="37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b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8418" y="2276872"/>
            <a:ext cx="8579296" cy="35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27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From </a:t>
            </a:r>
            <a:b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Finally Block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049" y="13074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改善後的重構功能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913499" y="1988840"/>
            <a:ext cx="6768752" cy="39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pic>
        <p:nvPicPr>
          <p:cNvPr id="10242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" t="5086" r="2759" b="1920"/>
          <a:stretch>
            <a:fillRect/>
          </a:stretch>
        </p:blipFill>
        <p:spPr bwMode="auto">
          <a:xfrm>
            <a:off x="1583668" y="4961"/>
            <a:ext cx="6156684" cy="694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6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Exception Thrown From </a:t>
            </a:r>
            <a:br>
              <a:rPr lang="en-US" altLang="zh-TW" dirty="0">
                <a:effectLst/>
              </a:rPr>
            </a:br>
            <a:r>
              <a:rPr lang="en-US" altLang="zh-TW" dirty="0" smtClean="0">
                <a:effectLst/>
              </a:rPr>
              <a:t>Finally </a:t>
            </a:r>
            <a:r>
              <a:rPr lang="en-US" altLang="zh-TW" dirty="0">
                <a:effectLst/>
              </a:rPr>
              <a:t>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11266" name="Picture 2" descr="TEFB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7471" r="2289" b="6456"/>
          <a:stretch>
            <a:fillRect/>
          </a:stretch>
        </p:blipFill>
        <p:spPr bwMode="auto">
          <a:xfrm>
            <a:off x="0" y="880046"/>
            <a:ext cx="9117152" cy="434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/>
              <a:t>研究背景與動機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結論與未來展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望</a:t>
            </a: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189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過去與現在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修復與重構差異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259632"/>
            <a:ext cx="8229600" cy="4525963"/>
          </a:xfrm>
        </p:spPr>
        <p:txBody>
          <a:bodyPr/>
          <a:lstStyle/>
          <a:p>
            <a:r>
              <a:rPr lang="zh-TW" altLang="zh-TW" b="1" dirty="0" smtClean="0"/>
              <a:t>快速</a:t>
            </a:r>
            <a:r>
              <a:rPr lang="zh-TW" altLang="zh-TW" b="1" dirty="0"/>
              <a:t>修復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34925"/>
              </p:ext>
            </p:extLst>
          </p:nvPr>
        </p:nvGraphicFramePr>
        <p:xfrm>
          <a:off x="335603" y="1991495"/>
          <a:ext cx="8496944" cy="407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8960"/>
                <a:gridCol w="3148992"/>
                <a:gridCol w="3148992"/>
              </a:tblGrid>
              <a:tr h="482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壞味道種類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原本的</a:t>
                      </a:r>
                      <a:r>
                        <a:rPr lang="en-US" sz="1800" kern="100" baseline="0">
                          <a:effectLst/>
                          <a:ea typeface="標楷體" panose="03000509000000000000" pitchFamily="65" charset="-120"/>
                        </a:rPr>
                        <a:t>Robusta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本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論文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改善或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提供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的方法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488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Dummy Handler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&amp;</a:t>
                      </a:r>
                      <a:endParaRPr lang="zh-TW" sz="1800" kern="100" baseline="0" dirty="0">
                        <a:effectLst/>
                        <a:ea typeface="標楷體" panose="03000509000000000000" pitchFamily="65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Empty Catch Block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</a:t>
                      </a:r>
                      <a:r>
                        <a:rPr lang="en-US" altLang="zh-TW" sz="1800" baseline="0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RuntimeException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快速修復功能</a:t>
                      </a:r>
                      <a:r>
                        <a:rPr lang="en-US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­</a:t>
                      </a:r>
                      <a:r>
                        <a:rPr lang="zh-TW" altLang="zh-TW" sz="18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：丟出例外</a:t>
                      </a:r>
                      <a:endParaRPr lang="en-US" altLang="zh-TW" sz="1800" baseline="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/>
                </a:tc>
              </a:tr>
              <a:tr h="1798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Unprotected Main Program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保護主程式，且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Exception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類別後不做任何事。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產生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try/catch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保護主程式，</a:t>
                      </a: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catch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捕捉</a:t>
                      </a:r>
                      <a:r>
                        <a:rPr lang="en-US" sz="1800" kern="100" baseline="0" dirty="0" err="1">
                          <a:effectLst/>
                          <a:ea typeface="標楷體" panose="03000509000000000000" pitchFamily="65" charset="-120"/>
                        </a:rPr>
                        <a:t>Throwable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類別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且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印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出例外訊息和將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例外</a:t>
                      </a:r>
                      <a:r>
                        <a:rPr lang="zh-TW" altLang="en-US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訊息</a:t>
                      </a:r>
                      <a:r>
                        <a:rPr lang="zh-TW" sz="1800" kern="100" baseline="0" dirty="0" smtClean="0">
                          <a:effectLst/>
                          <a:ea typeface="標楷體" panose="03000509000000000000" pitchFamily="65" charset="-120"/>
                        </a:rPr>
                        <a:t>寫入</a:t>
                      </a: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日誌中。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effectLst/>
                          <a:ea typeface="標楷體" panose="03000509000000000000" pitchFamily="65" charset="-120"/>
                        </a:rPr>
                        <a:t>Careless Cleanup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ea typeface="標楷體" panose="03000509000000000000" pitchFamily="65" charset="-120"/>
                        </a:rPr>
                        <a:t>無</a:t>
                      </a:r>
                      <a:endParaRPr lang="zh-TW" sz="18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baseline="0" dirty="0">
                          <a:effectLst/>
                          <a:ea typeface="標楷體" panose="03000509000000000000" pitchFamily="65" charset="-120"/>
                        </a:rPr>
                        <a:t>增加快速修復功能。</a:t>
                      </a:r>
                      <a:endParaRPr lang="zh-TW" sz="18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8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275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過去與現在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Robusta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工具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快速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修復與重構差異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7504" y="1357771"/>
            <a:ext cx="8229600" cy="4525963"/>
          </a:xfrm>
        </p:spPr>
        <p:txBody>
          <a:bodyPr/>
          <a:lstStyle/>
          <a:p>
            <a:r>
              <a:rPr lang="zh-TW" altLang="en-US" sz="2400" b="1" dirty="0" smtClean="0"/>
              <a:t>重構</a:t>
            </a: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11954"/>
              </p:ext>
            </p:extLst>
          </p:nvPr>
        </p:nvGraphicFramePr>
        <p:xfrm>
          <a:off x="134169" y="2764043"/>
          <a:ext cx="8640959" cy="2075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3766086"/>
                <a:gridCol w="3002665"/>
              </a:tblGrid>
              <a:tr h="296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壞味道種類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原本的</a:t>
                      </a:r>
                      <a:r>
                        <a:rPr lang="en-US" sz="1800" kern="100">
                          <a:effectLst/>
                        </a:rPr>
                        <a:t>Robusta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本論文提供的方法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79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Exception Thrown From Finally Block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將釋放資源的函式用</a:t>
                      </a:r>
                      <a:r>
                        <a:rPr lang="en-US" sz="1800" kern="100" dirty="0">
                          <a:effectLst/>
                        </a:rPr>
                        <a:t>try/catch</a:t>
                      </a:r>
                      <a:r>
                        <a:rPr lang="zh-TW" sz="1800" kern="100" dirty="0">
                          <a:effectLst/>
                        </a:rPr>
                        <a:t>包住，並且</a:t>
                      </a:r>
                      <a:r>
                        <a:rPr lang="en-US" sz="1800" kern="100" dirty="0">
                          <a:effectLst/>
                        </a:rPr>
                        <a:t>Extract Method</a:t>
                      </a:r>
                      <a:r>
                        <a:rPr lang="zh-TW" sz="1800" kern="100" dirty="0">
                          <a:effectLst/>
                        </a:rPr>
                        <a:t>，讓</a:t>
                      </a:r>
                      <a:r>
                        <a:rPr lang="zh-TW" sz="1800" kern="100" dirty="0" smtClean="0">
                          <a:effectLst/>
                        </a:rPr>
                        <a:t>使用者定義</a:t>
                      </a:r>
                      <a:r>
                        <a:rPr lang="zh-TW" sz="1800" kern="100" dirty="0">
                          <a:effectLst/>
                        </a:rPr>
                        <a:t>獨立出來的函式名稱，自動化重構程式碼來消除壞味道。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改善</a:t>
                      </a:r>
                      <a:r>
                        <a:rPr lang="en-US" sz="1800" kern="100" dirty="0" smtClean="0">
                          <a:effectLst/>
                        </a:rPr>
                        <a:t>Robusta</a:t>
                      </a:r>
                      <a:r>
                        <a:rPr lang="zh-TW" sz="1800" kern="100" dirty="0" smtClean="0">
                          <a:effectLst/>
                        </a:rPr>
                        <a:t>自動化</a:t>
                      </a:r>
                      <a:r>
                        <a:rPr lang="zh-TW" sz="1800" kern="100" dirty="0">
                          <a:effectLst/>
                        </a:rPr>
                        <a:t>重構功能，將獨立出</a:t>
                      </a:r>
                      <a:r>
                        <a:rPr lang="zh-TW" sz="1800" kern="100" dirty="0" smtClean="0">
                          <a:effectLst/>
                        </a:rPr>
                        <a:t>來函</a:t>
                      </a:r>
                      <a:r>
                        <a:rPr lang="zh-TW" sz="1800" kern="100" dirty="0">
                          <a:effectLst/>
                        </a:rPr>
                        <a:t>式</a:t>
                      </a:r>
                      <a:r>
                        <a:rPr lang="en-US" sz="1800" kern="100" dirty="0">
                          <a:effectLst/>
                        </a:rPr>
                        <a:t>catch</a:t>
                      </a:r>
                      <a:r>
                        <a:rPr lang="zh-TW" sz="1800" kern="100" dirty="0">
                          <a:effectLst/>
                        </a:rPr>
                        <a:t>部分增加註解，解釋為什麼這裡留下</a:t>
                      </a:r>
                      <a:r>
                        <a:rPr lang="en-US" sz="1800" kern="100" dirty="0">
                          <a:effectLst/>
                        </a:rPr>
                        <a:t>Dummy Handler</a:t>
                      </a:r>
                      <a:r>
                        <a:rPr lang="zh-TW" sz="1800" kern="100" dirty="0">
                          <a:effectLst/>
                        </a:rPr>
                        <a:t>壞味道。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031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壞味道的偵測、暴露及消除流程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32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352" y="1539998"/>
            <a:ext cx="857929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tx1"/>
                </a:solidFill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結論與未來</a:t>
            </a: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展望</a:t>
            </a:r>
          </a:p>
          <a:p>
            <a:pPr eaLnBrk="1" hangingPunct="1">
              <a:buFont typeface="Arial" charset="0"/>
              <a:buChar char="•"/>
              <a:defRPr/>
            </a:pPr>
            <a:endParaRPr lang="zh-TW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984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Form Finally Block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Exception Thrown Form Finally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34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1506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2276872"/>
            <a:ext cx="8928992" cy="27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7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1" y="2348880"/>
            <a:ext cx="9045109" cy="45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Exception Thrown From Finally Block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35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Form Finally Block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122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25" y="3019264"/>
            <a:ext cx="438662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Exception Thrown Form Finally Block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3512"/>
            <a:ext cx="9036496" cy="5141913"/>
          </a:xfrm>
        </p:spPr>
        <p:txBody>
          <a:bodyPr/>
          <a:lstStyle/>
          <a:p>
            <a:r>
              <a:rPr lang="zh-TW" altLang="zh-TW" dirty="0"/>
              <a:t>消除</a:t>
            </a:r>
            <a:r>
              <a:rPr lang="en-US" altLang="zh-TW" dirty="0"/>
              <a:t>Exception Thrown Form Finally Block</a:t>
            </a:r>
            <a:r>
              <a:rPr lang="zh-TW" altLang="zh-TW" dirty="0"/>
              <a:t>壞味道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36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 descr="C:\Users\jeni\AppData\Local\Microsoft\Windows\INetCache\Content.Word\smellRefactor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3932"/>
            <a:ext cx="8352928" cy="47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46" y="3074851"/>
            <a:ext cx="433295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Exception Thrown Form Finally Block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2809057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76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Program</a:t>
            </a:r>
            <a:r>
              <a:rPr lang="zh-TW" altLang="en-US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144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Unprotected Main Program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355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" y="2522150"/>
            <a:ext cx="9036017" cy="24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6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712968" cy="508069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Unprotected Main Program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39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169" y="10202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</a:t>
            </a: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Program</a:t>
            </a:r>
            <a:r>
              <a:rPr lang="zh-TW" altLang="zh-TW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084903" cy="296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6156"/>
            <a:ext cx="5336499" cy="145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研究背景與動機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97878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例外處理機制是處理例外的重要手段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正確</a:t>
            </a:r>
            <a:r>
              <a:rPr lang="zh-TW" altLang="en-US" dirty="0"/>
              <a:t>的處理例外是很困難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Robusta</a:t>
            </a:r>
            <a:r>
              <a:rPr lang="zh-TW" altLang="en-US" dirty="0" smtClean="0"/>
              <a:t>工具幫助</a:t>
            </a:r>
            <a:r>
              <a:rPr lang="zh-TW" altLang="en-US" dirty="0"/>
              <a:t>想改善程式碼品質</a:t>
            </a:r>
            <a:r>
              <a:rPr lang="zh-TW" altLang="en-US" dirty="0" smtClean="0"/>
              <a:t>的人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Robusta</a:t>
            </a:r>
            <a:r>
              <a:rPr lang="zh-TW" altLang="en-US" dirty="0"/>
              <a:t>定義的壞</a:t>
            </a:r>
            <a:r>
              <a:rPr lang="zh-TW" altLang="en-US" dirty="0" smtClean="0"/>
              <a:t>味道隨著時間改變，有些功能尚未實作或可以再改善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61A1-43D7-4CA0-BB72-4FB879B17193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4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</a:t>
            </a:r>
            <a:b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Program</a:t>
            </a:r>
            <a:r>
              <a:rPr lang="zh-TW" altLang="en-US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4627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Unprotected Main Program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40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560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" y="2276872"/>
            <a:ext cx="9003601" cy="347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 descr="C:\Users\jeni\AppData\Local\Microsoft\Windows\INetCache\Content.Word\testSucces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89" y="4996776"/>
            <a:ext cx="4338915" cy="1137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Unprotected Main </a:t>
            </a:r>
            <a:b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Program</a:t>
            </a:r>
            <a:r>
              <a:rPr lang="zh-TW" altLang="en-US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應用實例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149" y="2780928"/>
            <a:ext cx="8229600" cy="3313113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/>
              <a:t>影片</a:t>
            </a:r>
            <a:endParaRPr lang="en-US" altLang="zh-TW" dirty="0"/>
          </a:p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41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8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8AA2B-9CC7-442F-97B7-B438A0758292}" type="slidenum">
              <a:rPr lang="zh-TW" altLang="en-US">
                <a:ea typeface="標楷體" panose="03000509000000000000" pitchFamily="65" charset="-120"/>
              </a:rPr>
              <a:pPr>
                <a:defRPr/>
              </a:pPr>
              <a:t>42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ea typeface="標楷體" panose="03000509000000000000" pitchFamily="65" charset="-120"/>
              </a:rPr>
              <a:t>大綱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目標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結論與未來展望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D69AF5-0F81-471A-9A30-824CED3836C3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ea typeface="標楷體" panose="03000509000000000000" pitchFamily="65" charset="-120"/>
              </a:rPr>
              <a:t>結論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360" y="1624012"/>
            <a:ext cx="843528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原有</a:t>
            </a:r>
            <a:r>
              <a:rPr lang="zh-TW" altLang="zh-TW" dirty="0"/>
              <a:t>的壞味道消除方法重新修正及</a:t>
            </a:r>
            <a:r>
              <a:rPr lang="zh-TW" altLang="zh-TW" dirty="0" smtClean="0"/>
              <a:t>改善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  <a:r>
              <a:rPr lang="en-US" altLang="zh-TW" dirty="0" smtClean="0"/>
              <a:t>Careless Cleanup</a:t>
            </a:r>
            <a:r>
              <a:rPr lang="zh-TW" altLang="zh-TW" dirty="0" smtClean="0"/>
              <a:t>的</a:t>
            </a:r>
            <a:r>
              <a:rPr lang="zh-TW" altLang="zh-TW" dirty="0"/>
              <a:t>快速修復</a:t>
            </a:r>
            <a:r>
              <a:rPr lang="zh-TW" altLang="zh-TW" dirty="0" smtClean="0"/>
              <a:t>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r>
              <a:rPr lang="zh-TW" altLang="zh-TW" dirty="0" smtClean="0"/>
              <a:t>將</a:t>
            </a:r>
            <a:r>
              <a:rPr lang="en-US" altLang="zh-TW" dirty="0" smtClean="0"/>
              <a:t>Robusta</a:t>
            </a:r>
            <a:r>
              <a:rPr lang="zh-TW" altLang="zh-TW" dirty="0" smtClean="0"/>
              <a:t>應用</a:t>
            </a:r>
            <a:r>
              <a:rPr lang="zh-TW" altLang="zh-TW" dirty="0"/>
              <a:t>於開源專案，且成功的消除程式碼中例外處理的壞味道</a:t>
            </a:r>
            <a:endParaRPr lang="en-US" altLang="zh-TW" b="1" dirty="0" smtClean="0"/>
          </a:p>
          <a:p>
            <a:pPr algn="ctr">
              <a:buFont typeface="Arial" charset="0"/>
              <a:buChar char="•"/>
              <a:defRPr/>
            </a:pPr>
            <a:endParaRPr lang="en-US" altLang="zh-TW" b="1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>
                <a:ea typeface="標楷體" panose="03000509000000000000" pitchFamily="65" charset="-120"/>
              </a:rPr>
              <a:pPr>
                <a:defRPr/>
              </a:pPr>
              <a:t>43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3245843"/>
            <a:ext cx="8008404" cy="288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未來展望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 讓</a:t>
            </a:r>
            <a:r>
              <a:rPr lang="en-US" altLang="zh-TW" dirty="0" smtClean="0"/>
              <a:t>Careless </a:t>
            </a:r>
            <a:r>
              <a:rPr lang="en-US" altLang="zh-TW" dirty="0"/>
              <a:t>Cleanup</a:t>
            </a:r>
            <a:r>
              <a:rPr lang="zh-TW" altLang="zh-TW" dirty="0"/>
              <a:t>壞味道能夠在多層巢狀結構下快速修復的話，消除壞味道的功能將會更</a:t>
            </a:r>
            <a:r>
              <a:rPr lang="zh-TW" altLang="zh-TW" dirty="0" smtClean="0"/>
              <a:t>完善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44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430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未來展望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67667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Careless </a:t>
            </a:r>
            <a:r>
              <a:rPr lang="en-US" altLang="zh-TW" dirty="0" smtClean="0"/>
              <a:t>Cleanup</a:t>
            </a:r>
            <a:r>
              <a:rPr lang="zh-TW" altLang="zh-TW" dirty="0" smtClean="0"/>
              <a:t>提供重構功能</a:t>
            </a: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en-US" altLang="zh-TW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D8DD7-A22A-4265-A8F3-710862D8F28E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45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57200" y="2195513"/>
            <a:ext cx="7931224" cy="28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US" altLang="zh-TW" dirty="0" smtClean="0"/>
              <a:t>3.</a:t>
            </a:r>
            <a:r>
              <a:rPr kumimoji="0" lang="zh-TW" altLang="en-US" dirty="0" smtClean="0"/>
              <a:t> </a:t>
            </a:r>
            <a:r>
              <a:rPr kumimoji="0" lang="en-US" altLang="zh-TW" dirty="0" smtClean="0"/>
              <a:t>Careless </a:t>
            </a:r>
            <a:r>
              <a:rPr kumimoji="0" lang="en-US" altLang="zh-TW" dirty="0" smtClean="0"/>
              <a:t>Cleanup</a:t>
            </a:r>
            <a:r>
              <a:rPr kumimoji="0" lang="zh-TW" altLang="zh-TW" dirty="0" smtClean="0"/>
              <a:t>和</a:t>
            </a:r>
            <a:r>
              <a:rPr kumimoji="0" lang="en-US" altLang="zh-TW" dirty="0" smtClean="0"/>
              <a:t>Exception Thrown From Finally Block</a:t>
            </a:r>
            <a:r>
              <a:rPr kumimoji="0" lang="zh-TW" altLang="zh-TW" dirty="0" smtClean="0"/>
              <a:t>衍生的</a:t>
            </a:r>
            <a:r>
              <a:rPr kumimoji="0" lang="en-US" altLang="zh-TW" dirty="0" smtClean="0"/>
              <a:t>Dummy Handler</a:t>
            </a:r>
            <a:r>
              <a:rPr kumimoji="0" lang="zh-TW" altLang="en-US" dirty="0" smtClean="0"/>
              <a:t>，</a:t>
            </a:r>
            <a:r>
              <a:rPr kumimoji="0" lang="zh-TW" altLang="zh-TW" dirty="0" smtClean="0"/>
              <a:t>能夠將例外訊息記錄到日誌檔中。</a:t>
            </a:r>
          </a:p>
          <a:p>
            <a:pPr>
              <a:buFont typeface="Arial" charset="0"/>
              <a:buChar char="•"/>
              <a:defRPr/>
            </a:pPr>
            <a:endParaRPr kumimoji="0"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616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4B42E-7D0D-4223-A25A-9E84694E2CDA}" type="slidenum">
              <a:rPr lang="zh-TW" altLang="en-US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B3B30FC-8DED-4037-A8C1-45E462092DBB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altLang="zh-TW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Q&amp;A</a:t>
            </a:r>
            <a:endParaRPr lang="zh-TW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3506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135180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定義</a:t>
            </a:r>
            <a:endParaRPr lang="zh-TW" altLang="en-US" sz="2400" dirty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060848"/>
            <a:ext cx="7757618" cy="40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22" y="1391288"/>
            <a:ext cx="8063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根據洪哲瑋論文提到消除</a:t>
            </a:r>
            <a:r>
              <a:rPr lang="en-US" altLang="zh-TW" sz="2400" dirty="0"/>
              <a:t>Nested Try </a:t>
            </a:r>
            <a:r>
              <a:rPr lang="en-US" altLang="zh-TW" sz="2400" dirty="0" smtClean="0"/>
              <a:t>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的方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-21263" y="2485638"/>
            <a:ext cx="6083772" cy="4074036"/>
          </a:xfrm>
          <a:prstGeom prst="rect">
            <a:avLst/>
          </a:prstGeom>
        </p:spPr>
      </p:pic>
      <p:sp>
        <p:nvSpPr>
          <p:cNvPr id="2" name="向右箭號 1"/>
          <p:cNvSpPr/>
          <p:nvPr/>
        </p:nvSpPr>
        <p:spPr>
          <a:xfrm>
            <a:off x="286180" y="2050903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43608" y="1928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不提供</a:t>
            </a:r>
            <a:endParaRPr lang="zh-TW" altLang="en-US" sz="2400" dirty="0"/>
          </a:p>
        </p:txBody>
      </p:sp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2543579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700808"/>
            <a:ext cx="622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我們發現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有提供</a:t>
            </a:r>
            <a:r>
              <a:rPr lang="en-US" altLang="zh-TW" dirty="0" smtClean="0"/>
              <a:t>Nested Try Statement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的重構功能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54" y="2347139"/>
            <a:ext cx="7309230" cy="3170093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2699792" y="3319462"/>
            <a:ext cx="473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/>
              <a:t>研究目標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結論與未來展望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9857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9512" y="1535504"/>
            <a:ext cx="531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Nested Try Statement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壞味道消除結果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96706" y="2564904"/>
            <a:ext cx="7344816" cy="34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NT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5516" r="1545" b="2247"/>
          <a:stretch/>
        </p:blipFill>
        <p:spPr bwMode="auto">
          <a:xfrm>
            <a:off x="973966" y="0"/>
            <a:ext cx="6910402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71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30185"/>
            <a:ext cx="8229600" cy="4525963"/>
          </a:xfrm>
        </p:spPr>
        <p:txBody>
          <a:bodyPr/>
          <a:lstStyle/>
          <a:p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96706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Nested Try Statement</a:t>
            </a:r>
            <a:endParaRPr lang="en-US" altLang="zh-TW" dirty="0" smtClean="0"/>
          </a:p>
        </p:txBody>
      </p:sp>
      <p:pic>
        <p:nvPicPr>
          <p:cNvPr id="7170" name="Picture 2" descr="NT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3" t="6790" r="2541" b="5144"/>
          <a:stretch>
            <a:fillRect/>
          </a:stretch>
        </p:blipFill>
        <p:spPr bwMode="auto">
          <a:xfrm>
            <a:off x="179512" y="1412776"/>
            <a:ext cx="8742723" cy="46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Robusta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000" b="28000"/>
          <a:stretch/>
        </p:blipFill>
        <p:spPr>
          <a:xfrm>
            <a:off x="2774760" y="1354690"/>
            <a:ext cx="3320369" cy="86409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82A1F-E7FC-4948-8C25-C5267FFDFE44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pic>
        <p:nvPicPr>
          <p:cNvPr id="8" name="image4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80496" y="2816875"/>
            <a:ext cx="3168352" cy="1944216"/>
          </a:xfrm>
          <a:prstGeom prst="rect">
            <a:avLst/>
          </a:prstGeom>
          <a:ln/>
        </p:spPr>
      </p:pic>
      <p:pic>
        <p:nvPicPr>
          <p:cNvPr id="9" name="image4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7169" y="4761091"/>
            <a:ext cx="3124952" cy="1960384"/>
          </a:xfrm>
          <a:prstGeom prst="rect">
            <a:avLst/>
          </a:prstGeom>
          <a:ln/>
        </p:spPr>
      </p:pic>
      <p:sp>
        <p:nvSpPr>
          <p:cNvPr id="13" name="向右箭號 12"/>
          <p:cNvSpPr/>
          <p:nvPr/>
        </p:nvSpPr>
        <p:spPr>
          <a:xfrm rot="9211970">
            <a:off x="2267744" y="2244540"/>
            <a:ext cx="1081104" cy="320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6"/>
          <a:srcRect r="3592"/>
          <a:stretch/>
        </p:blipFill>
        <p:spPr>
          <a:xfrm>
            <a:off x="4283968" y="3140968"/>
            <a:ext cx="4176464" cy="2243638"/>
          </a:xfrm>
          <a:prstGeom prst="rect">
            <a:avLst/>
          </a:prstGeom>
        </p:spPr>
      </p:pic>
      <p:sp>
        <p:nvSpPr>
          <p:cNvPr id="16" name="向右箭號 15"/>
          <p:cNvSpPr/>
          <p:nvPr/>
        </p:nvSpPr>
        <p:spPr>
          <a:xfrm rot="3032159">
            <a:off x="4964005" y="2339435"/>
            <a:ext cx="936104" cy="33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5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defRPr/>
            </a:pPr>
            <a:r>
              <a:rPr lang="zh-TW" altLang="zh-TW" b="1" dirty="0"/>
              <a:t>等級</a:t>
            </a:r>
            <a:r>
              <a:rPr lang="en-US" altLang="zh-TW" b="1" dirty="0"/>
              <a:t>0</a:t>
            </a:r>
            <a:r>
              <a:rPr lang="zh-TW" altLang="zh-TW" b="1" dirty="0"/>
              <a:t>：未定義</a:t>
            </a:r>
            <a:r>
              <a:rPr lang="en-US" altLang="zh-TW" b="1" dirty="0"/>
              <a:t>(Undefined)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708920"/>
            <a:ext cx="6192688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1</a:t>
            </a:r>
            <a:r>
              <a:rPr lang="zh-TW" altLang="zh-TW" b="1" dirty="0"/>
              <a:t>：錯誤回報</a:t>
            </a:r>
            <a:r>
              <a:rPr lang="en-US" altLang="zh-TW" b="1" dirty="0"/>
              <a:t>(Error reporting)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140968"/>
            <a:ext cx="575945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2</a:t>
            </a:r>
            <a:r>
              <a:rPr lang="zh-TW" altLang="zh-TW" b="1" dirty="0"/>
              <a:t>：狀態回復</a:t>
            </a:r>
            <a:r>
              <a:rPr lang="en-US" altLang="zh-TW" b="1" dirty="0"/>
              <a:t>(State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75" y="3226594"/>
            <a:ext cx="57594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強健度等</a:t>
            </a:r>
            <a:r>
              <a:rPr lang="zh-TW" altLang="en-US" dirty="0"/>
              <a:t>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zh-TW" altLang="zh-TW" b="1" dirty="0"/>
              <a:t>等級</a:t>
            </a:r>
            <a:r>
              <a:rPr lang="en-US" altLang="zh-TW" b="1" dirty="0"/>
              <a:t>3</a:t>
            </a:r>
            <a:r>
              <a:rPr lang="zh-TW" altLang="zh-TW" b="1" dirty="0"/>
              <a:t>：行為重試</a:t>
            </a:r>
            <a:r>
              <a:rPr lang="en-US" altLang="zh-TW" b="1" dirty="0"/>
              <a:t>(Behavior recovery)</a:t>
            </a:r>
            <a:endParaRPr lang="zh-TW" altLang="zh-TW" b="1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AE1F6-6EE3-45ED-8785-501BC02CD878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2341562"/>
            <a:ext cx="7200800" cy="1862138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4386262"/>
            <a:ext cx="7200800" cy="16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215" y="14617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3528" y="148478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快速修復功能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：丟出例外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重構功能：丟出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42893"/>
            <a:ext cx="9144000" cy="28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重新修正後的功能：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修復功能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­</a:t>
            </a:r>
            <a:r>
              <a:rPr lang="zh-TW" altLang="zh-TW" sz="24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：丟出</a:t>
            </a:r>
            <a:r>
              <a:rPr lang="zh-TW" altLang="zh-TW" sz="2400" dirty="0" smtClean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例外</a:t>
            </a:r>
            <a:endParaRPr lang="en-US" altLang="zh-TW" sz="2400" dirty="0" smtClean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Tx/>
              <a:buAutoNum type="arabicPeriod"/>
            </a:pP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構功能：丟出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Unchecked Exception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研究目標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altLang="zh-TW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 smtClean="0"/>
          </a:p>
          <a:p>
            <a:pPr>
              <a:buFont typeface="Arial" charset="0"/>
              <a:buChar char="•"/>
              <a:defRPr/>
            </a:pP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9A0418-D0FF-4668-AF99-C25C570466E8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609600" y="1752601"/>
            <a:ext cx="8229600" cy="15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TW" altLang="en-US" dirty="0" smtClean="0"/>
              <a:t>補齊尚未實作的重</a:t>
            </a:r>
            <a:r>
              <a:rPr kumimoji="0" lang="zh-TW" altLang="en-US" dirty="0"/>
              <a:t>構</a:t>
            </a:r>
            <a:r>
              <a:rPr kumimoji="0" lang="zh-TW" altLang="en-US" dirty="0" smtClean="0"/>
              <a:t>方法</a:t>
            </a:r>
            <a:endParaRPr kumimoji="0" lang="en-US" altLang="zh-TW" dirty="0" smtClean="0"/>
          </a:p>
          <a:p>
            <a:pPr>
              <a:defRPr/>
            </a:pPr>
            <a:r>
              <a:rPr kumimoji="0" lang="zh-TW" altLang="en-US" dirty="0" smtClean="0"/>
              <a:t>改善現有的方法</a:t>
            </a:r>
            <a:endParaRPr kumimoji="0"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95658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pic>
        <p:nvPicPr>
          <p:cNvPr id="6" name="Picture 2" descr="DummyQui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t="30758" r="2015" b="5240"/>
          <a:stretch/>
        </p:blipFill>
        <p:spPr bwMode="auto">
          <a:xfrm>
            <a:off x="107504" y="476672"/>
            <a:ext cx="8775018" cy="57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pic>
        <p:nvPicPr>
          <p:cNvPr id="1026" name="Picture 2" descr="Dummy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4654" r="2029" b="3813"/>
          <a:stretch>
            <a:fillRect/>
          </a:stretch>
        </p:blipFill>
        <p:spPr bwMode="auto">
          <a:xfrm>
            <a:off x="881844" y="7123"/>
            <a:ext cx="7380312" cy="699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pic>
        <p:nvPicPr>
          <p:cNvPr id="5122" name="Picture 2" descr="UMQuickFix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6989" r="2298" b="2014"/>
          <a:stretch>
            <a:fillRect/>
          </a:stretch>
        </p:blipFill>
        <p:spPr bwMode="auto">
          <a:xfrm>
            <a:off x="1475656" y="0"/>
            <a:ext cx="5904656" cy="67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0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Unprotected Main Program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pic>
        <p:nvPicPr>
          <p:cNvPr id="6146" name="Picture 2" descr="UM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8" r="3430" b="4105"/>
          <a:stretch>
            <a:fillRect/>
          </a:stretch>
        </p:blipFill>
        <p:spPr bwMode="auto">
          <a:xfrm>
            <a:off x="1979712" y="0"/>
            <a:ext cx="4711675" cy="686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2938512"/>
            <a:ext cx="5832648" cy="32403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3388" y="4944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64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4127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Robusta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消除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Dummy Handler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Empty Catch Block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功能－－重構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(Refactor)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177121" y="2961662"/>
            <a:ext cx="7709637" cy="340961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656" y="2586711"/>
            <a:ext cx="4752528" cy="41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pic>
        <p:nvPicPr>
          <p:cNvPr id="6" name="圖片 5" descr="C:\Users\jeni\AppData\Local\Microsoft\Windows\INetCache\Content.Word\DummyRefactory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t="6011" r="2166" b="2180"/>
          <a:stretch/>
        </p:blipFill>
        <p:spPr bwMode="auto">
          <a:xfrm>
            <a:off x="179512" y="-1"/>
            <a:ext cx="8136904" cy="6721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1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&amp;</a:t>
            </a:r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</a:rPr>
              <a:t>Empty Catch Block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pic>
        <p:nvPicPr>
          <p:cNvPr id="3074" name="Picture 2" descr="DummyRe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7480" r="2032" b="6358"/>
          <a:stretch>
            <a:fillRect/>
          </a:stretch>
        </p:blipFill>
        <p:spPr bwMode="auto">
          <a:xfrm>
            <a:off x="-19942" y="867781"/>
            <a:ext cx="9163942" cy="481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8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99" y="130583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Careless Cleanup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67</a:t>
            </a:fld>
            <a:endParaRPr lang="zh-TW" altLang="en-US" dirty="0"/>
          </a:p>
        </p:txBody>
      </p:sp>
      <p:pic>
        <p:nvPicPr>
          <p:cNvPr id="14" name="圖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50559" y="2204864"/>
            <a:ext cx="8407585" cy="402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st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2" y="2533554"/>
            <a:ext cx="8532980" cy="356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</a:t>
            </a:r>
            <a:r>
              <a:rPr lang="zh-TW" altLang="zh-TW" dirty="0" smtClean="0"/>
              <a:t>曝露</a:t>
            </a:r>
            <a:r>
              <a:rPr lang="en-US" altLang="zh-TW" dirty="0"/>
              <a:t>Careless Cleanup</a:t>
            </a:r>
            <a:r>
              <a:rPr lang="zh-TW" altLang="zh-TW" dirty="0" smtClean="0"/>
              <a:t>壞</a:t>
            </a:r>
            <a:r>
              <a:rPr lang="zh-TW" altLang="zh-TW" dirty="0"/>
              <a:t>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68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9552" y="19702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pic>
        <p:nvPicPr>
          <p:cNvPr id="3075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08179"/>
            <a:ext cx="3900493" cy="151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4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mellQuickf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2165558"/>
            <a:ext cx="8513787" cy="452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Careless Cleanup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Careless Cleanup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69</a:t>
            </a:fld>
            <a:endParaRPr lang="zh-TW" altLang="en-US" dirty="0"/>
          </a:p>
        </p:txBody>
      </p:sp>
      <p:pic>
        <p:nvPicPr>
          <p:cNvPr id="4098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92" y="3573016"/>
            <a:ext cx="4754895" cy="160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6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/>
              <a:t>背景</a:t>
            </a:r>
            <a:r>
              <a:rPr lang="zh-TW" altLang="en-US" sz="2800" dirty="0" smtClean="0"/>
              <a:t>知識</a:t>
            </a:r>
            <a:endParaRPr lang="en-US" altLang="zh-TW" sz="2800" dirty="0" smtClean="0"/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400" dirty="0" smtClean="0"/>
              <a:t>Abstract </a:t>
            </a:r>
            <a:r>
              <a:rPr lang="en-US" altLang="zh-TW" sz="2400" dirty="0"/>
              <a:t>Syntax Tree</a:t>
            </a:r>
            <a:endParaRPr lang="en-US" altLang="zh-TW" sz="24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2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70</a:t>
            </a:fld>
            <a:endParaRPr lang="zh-TW" altLang="en-US" dirty="0"/>
          </a:p>
        </p:txBody>
      </p:sp>
      <p:sp>
        <p:nvSpPr>
          <p:cNvPr id="20" name="標題 1"/>
          <p:cNvSpPr txBox="1">
            <a:spLocks/>
          </p:cNvSpPr>
          <p:nvPr/>
        </p:nvSpPr>
        <p:spPr bwMode="auto">
          <a:xfrm>
            <a:off x="323528" y="26064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dirty="0" smtClean="0">
                <a:effectLst/>
              </a:rPr>
              <a:t>Careless Cleanup</a:t>
            </a:r>
            <a:r>
              <a:rPr kumimoji="0" lang="zh-TW" altLang="zh-TW" dirty="0" smtClean="0">
                <a:effectLst/>
              </a:rPr>
              <a:t>應用實例</a:t>
            </a:r>
            <a:endParaRPr kumimoji="0" lang="en-US" altLang="zh-TW" dirty="0" smtClean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 bwMode="auto">
          <a:xfrm>
            <a:off x="323528" y="2971229"/>
            <a:ext cx="8229600" cy="338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Char char="•"/>
              <a:defRPr/>
            </a:pPr>
            <a:r>
              <a:rPr kumimoji="0" lang="zh-TW" altLang="en-US" dirty="0" smtClean="0"/>
              <a:t>影片</a:t>
            </a:r>
            <a:endParaRPr kumimoji="0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51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3037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偵測</a:t>
            </a:r>
            <a:r>
              <a:rPr lang="en-US" altLang="zh-TW" dirty="0"/>
              <a:t>Dummy Handler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71</a:t>
            </a:fld>
            <a:endParaRPr lang="zh-TW" altLang="en-US" dirty="0"/>
          </a:p>
        </p:txBody>
      </p:sp>
      <p:pic>
        <p:nvPicPr>
          <p:cNvPr id="18434" name="Picture 2" descr="smellDet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24" y="2060848"/>
            <a:ext cx="6768752" cy="386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372641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產生曝露</a:t>
            </a:r>
            <a:r>
              <a:rPr lang="en-US" altLang="zh-TW" dirty="0"/>
              <a:t>Dummy Handler</a:t>
            </a:r>
            <a:r>
              <a:rPr lang="zh-TW" altLang="zh-TW" dirty="0"/>
              <a:t>壞味道的測試案例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72</a:t>
            </a:fld>
            <a:endParaRPr lang="zh-TW" altLang="en-US" dirty="0"/>
          </a:p>
        </p:txBody>
      </p:sp>
      <p:pic>
        <p:nvPicPr>
          <p:cNvPr id="7" name="圖片 6" descr="C:\Users\jeni\AppData\Local\Microsoft\Windows\INetCache\Content.Word\testCas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3" y="1879978"/>
            <a:ext cx="9004498" cy="48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testF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08402"/>
            <a:ext cx="33274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3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mellRef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7776864" cy="44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testSucc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97652"/>
            <a:ext cx="4557204" cy="14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91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TW" altLang="zh-TW" dirty="0"/>
              <a:t>消除</a:t>
            </a:r>
            <a:r>
              <a:rPr lang="en-US" altLang="zh-TW" dirty="0"/>
              <a:t>Dummy Handler</a:t>
            </a:r>
            <a:r>
              <a:rPr lang="zh-TW" altLang="zh-TW" dirty="0"/>
              <a:t>壞味道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589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6720" y="156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Dummy Handler</a:t>
            </a:r>
            <a:r>
              <a:rPr lang="zh-TW" altLang="zh-TW" dirty="0">
                <a:effectLst/>
              </a:rPr>
              <a:t>應用實例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3068960"/>
            <a:ext cx="8229600" cy="2377009"/>
          </a:xfrm>
        </p:spPr>
        <p:txBody>
          <a:bodyPr/>
          <a:lstStyle/>
          <a:p>
            <a:pPr algn="ctr">
              <a:buFont typeface="Arial" charset="0"/>
              <a:buChar char="•"/>
              <a:defRPr/>
            </a:pPr>
            <a:r>
              <a:rPr lang="zh-TW" altLang="en-US" dirty="0" smtClean="0"/>
              <a:t>影片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/>
              <a:pPr>
                <a:defRPr/>
              </a:pPr>
              <a:t>74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6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Abstract Syntax Tree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1DF2D8-0A90-4D55-8DBC-FAEF0C7DDDC6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8</a:t>
            </a:fld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530302"/>
            <a:ext cx="8229600" cy="4854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115F2-BE73-44A4-8422-77B77BF296CA}" type="slidenum"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pPr>
                <a:defRPr/>
              </a:pPr>
              <a:t>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研究背景與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動機</a:t>
            </a:r>
            <a:endParaRPr lang="en-US" altLang="zh-TW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研究</a:t>
            </a: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目標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背景知識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/>
              <a:t>研究</a:t>
            </a:r>
            <a:r>
              <a:rPr lang="zh-TW" altLang="en-US" sz="2800" dirty="0" smtClean="0"/>
              <a:t>方法</a:t>
            </a:r>
            <a:endParaRPr lang="en-US" altLang="zh-TW" sz="2800" dirty="0" smtClean="0"/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/>
              <a:t>快速修復</a:t>
            </a:r>
            <a:endParaRPr lang="en-US" altLang="zh-TW" sz="2000" dirty="0" smtClean="0"/>
          </a:p>
          <a:p>
            <a:pPr lvl="1" eaLnBrk="1" hangingPunct="1">
              <a:buFont typeface="Arial" charset="0"/>
              <a:buChar char="•"/>
              <a:defRPr/>
            </a:pPr>
            <a:r>
              <a:rPr lang="zh-TW" altLang="en-US" sz="2000" dirty="0" smtClean="0"/>
              <a:t>重</a:t>
            </a:r>
            <a:r>
              <a:rPr lang="zh-TW" altLang="en-US" sz="2000" dirty="0"/>
              <a:t>構</a:t>
            </a:r>
            <a:endParaRPr lang="en-US" altLang="zh-TW" sz="20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>
                <a:solidFill>
                  <a:schemeClr val="bg1">
                    <a:lumMod val="75000"/>
                  </a:schemeClr>
                </a:solidFill>
              </a:rPr>
              <a:t>應用實例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sz="2800" dirty="0" smtClean="0">
                <a:solidFill>
                  <a:schemeClr val="bg1">
                    <a:lumMod val="75000"/>
                  </a:schemeClr>
                </a:solidFill>
              </a:rPr>
              <a:t>結論與未來展望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投影片編號版面配置區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31BC63-6F11-45E9-864E-999F30010892}" type="slidenum">
              <a:rPr kumimoji="0" lang="zh-TW" altLang="en-US" sz="120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46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29631</TotalTime>
  <Words>6032</Words>
  <Application>Microsoft Office PowerPoint</Application>
  <PresentationFormat>如螢幕大小 (4:3)</PresentationFormat>
  <Paragraphs>653</Paragraphs>
  <Slides>74</Slides>
  <Notes>74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1" baseType="lpstr">
      <vt:lpstr>微軟正黑體</vt:lpstr>
      <vt:lpstr>新細明體</vt:lpstr>
      <vt:lpstr>標楷體</vt:lpstr>
      <vt:lpstr>Arial</vt:lpstr>
      <vt:lpstr>Calibri</vt:lpstr>
      <vt:lpstr>Times New Roman</vt:lpstr>
      <vt:lpstr>blue_w</vt:lpstr>
      <vt:lpstr>利用Robusta消除例外處理壞味道</vt:lpstr>
      <vt:lpstr>大綱</vt:lpstr>
      <vt:lpstr>大綱</vt:lpstr>
      <vt:lpstr>研究背景與動機</vt:lpstr>
      <vt:lpstr>大綱</vt:lpstr>
      <vt:lpstr>研究目標</vt:lpstr>
      <vt:lpstr>大綱</vt:lpstr>
      <vt:lpstr>Abstract Syntax Tree</vt:lpstr>
      <vt:lpstr>大綱</vt:lpstr>
      <vt:lpstr>PowerPoint 簡報</vt:lpstr>
      <vt:lpstr>Unprotected Main Program</vt:lpstr>
      <vt:lpstr>Unprotected Main Program</vt:lpstr>
      <vt:lpstr>Unprotected Main Program</vt:lpstr>
      <vt:lpstr>Unprotected Main Program</vt:lpstr>
      <vt:lpstr>Careless Cleanup</vt:lpstr>
      <vt:lpstr>Careless Cleanup</vt:lpstr>
      <vt:lpstr>Empty Catch Block</vt:lpstr>
      <vt:lpstr>Dummy Handler</vt:lpstr>
      <vt:lpstr>Dummy Handler &amp; Empty Catch Block</vt:lpstr>
      <vt:lpstr>Dummy Handler &amp; Empty Catch Block</vt:lpstr>
      <vt:lpstr>設計與實作</vt:lpstr>
      <vt:lpstr>Careless Cleanup</vt:lpstr>
      <vt:lpstr>Careless Cleanup</vt:lpstr>
      <vt:lpstr>PowerPoint 簡報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Exception Thrown From  Finally Block</vt:lpstr>
      <vt:lpstr>過去與現在Robusta工具 快速修復與重構差異</vt:lpstr>
      <vt:lpstr>過去與現在Robusta工具 快速修復與重構差異</vt:lpstr>
      <vt:lpstr>壞味道的偵測、暴露及消除流程</vt:lpstr>
      <vt:lpstr>大綱</vt:lpstr>
      <vt:lpstr> Exception Thrown Form Finally Block應用實例</vt:lpstr>
      <vt:lpstr> Exception Thrown Form Finally Block應用實例</vt:lpstr>
      <vt:lpstr> Exception Thrown Form Finally Block應用實例</vt:lpstr>
      <vt:lpstr> Exception Thrown Form Finally Block應用實例</vt:lpstr>
      <vt:lpstr>Unprotected Main  Program 應用實例</vt:lpstr>
      <vt:lpstr> Unprotected Main  Program應用實例</vt:lpstr>
      <vt:lpstr>Unprotected Main  Program 應用實例</vt:lpstr>
      <vt:lpstr>Unprotected Main  Program 應用實例</vt:lpstr>
      <vt:lpstr>大綱</vt:lpstr>
      <vt:lpstr>結論</vt:lpstr>
      <vt:lpstr>未來展望</vt:lpstr>
      <vt:lpstr>未來展望</vt:lpstr>
      <vt:lpstr>PowerPoint 簡報</vt:lpstr>
      <vt:lpstr>Nested Try Statement</vt:lpstr>
      <vt:lpstr>Nested Try Statement</vt:lpstr>
      <vt:lpstr>Nested Try Statement</vt:lpstr>
      <vt:lpstr>Nested Try Statement</vt:lpstr>
      <vt:lpstr>Nested Try Statement</vt:lpstr>
      <vt:lpstr>Nested Try Statement</vt:lpstr>
      <vt:lpstr>Robusta</vt:lpstr>
      <vt:lpstr>強健度等級</vt:lpstr>
      <vt:lpstr>強健度等級</vt:lpstr>
      <vt:lpstr>強健度等級</vt:lpstr>
      <vt:lpstr>強健度等級</vt:lpstr>
      <vt:lpstr>Dummy Handler &amp; Empty Catch Block</vt:lpstr>
      <vt:lpstr>Dummy Handler &amp; Empty Catch Block</vt:lpstr>
      <vt:lpstr>PowerPoint 簡報</vt:lpstr>
      <vt:lpstr>Dummy Handler &amp; Empty Catch Block</vt:lpstr>
      <vt:lpstr>Unprotected Main Program</vt:lpstr>
      <vt:lpstr>Unprotected Main Program</vt:lpstr>
      <vt:lpstr>Dummy Handler &amp; Empty Catch Block</vt:lpstr>
      <vt:lpstr>Dummy Handler &amp; Empty Catch Block</vt:lpstr>
      <vt:lpstr>Dummy Handler &amp; Empty Catch Block</vt:lpstr>
      <vt:lpstr>Careless Cleanup應用實例</vt:lpstr>
      <vt:lpstr>Careless Cleanup應用實例</vt:lpstr>
      <vt:lpstr>Careless Cleanup應用實例</vt:lpstr>
      <vt:lpstr>PowerPoint 簡報</vt:lpstr>
      <vt:lpstr>Dummy Handler應用實例</vt:lpstr>
      <vt:lpstr>Dummy Handler應用實例</vt:lpstr>
      <vt:lpstr>Dummy Handler應用實例</vt:lpstr>
      <vt:lpstr>Dummy Handler應用實例</vt:lpstr>
    </vt:vector>
  </TitlesOfParts>
  <Company>ntut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jeni</cp:lastModifiedBy>
  <cp:revision>592</cp:revision>
  <dcterms:created xsi:type="dcterms:W3CDTF">2012-03-15T07:05:43Z</dcterms:created>
  <dcterms:modified xsi:type="dcterms:W3CDTF">2018-06-14T01:22:15Z</dcterms:modified>
</cp:coreProperties>
</file>