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76"/>
  </p:notesMasterIdLst>
  <p:handoutMasterIdLst>
    <p:handoutMasterId r:id="rId77"/>
  </p:handoutMasterIdLst>
  <p:sldIdLst>
    <p:sldId id="256" r:id="rId2"/>
    <p:sldId id="258" r:id="rId3"/>
    <p:sldId id="349" r:id="rId4"/>
    <p:sldId id="276" r:id="rId5"/>
    <p:sldId id="361" r:id="rId6"/>
    <p:sldId id="290" r:id="rId7"/>
    <p:sldId id="350" r:id="rId8"/>
    <p:sldId id="291" r:id="rId9"/>
    <p:sldId id="368" r:id="rId10"/>
    <p:sldId id="474" r:id="rId11"/>
    <p:sldId id="426" r:id="rId12"/>
    <p:sldId id="440" r:id="rId13"/>
    <p:sldId id="441" r:id="rId14"/>
    <p:sldId id="442" r:id="rId15"/>
    <p:sldId id="453" r:id="rId16"/>
    <p:sldId id="454" r:id="rId17"/>
    <p:sldId id="467" r:id="rId18"/>
    <p:sldId id="354" r:id="rId19"/>
    <p:sldId id="420" r:id="rId20"/>
    <p:sldId id="422" r:id="rId21"/>
    <p:sldId id="473" r:id="rId22"/>
    <p:sldId id="457" r:id="rId23"/>
    <p:sldId id="458" r:id="rId24"/>
    <p:sldId id="475" r:id="rId25"/>
    <p:sldId id="459" r:id="rId26"/>
    <p:sldId id="460" r:id="rId27"/>
    <p:sldId id="461" r:id="rId28"/>
    <p:sldId id="462" r:id="rId29"/>
    <p:sldId id="464" r:id="rId30"/>
    <p:sldId id="372" r:id="rId31"/>
    <p:sldId id="465" r:id="rId32"/>
    <p:sldId id="377" r:id="rId33"/>
    <p:sldId id="373" r:id="rId34"/>
    <p:sldId id="383" r:id="rId35"/>
    <p:sldId id="470" r:id="rId36"/>
    <p:sldId id="385" r:id="rId37"/>
    <p:sldId id="384" r:id="rId38"/>
    <p:sldId id="386" r:id="rId39"/>
    <p:sldId id="471" r:id="rId40"/>
    <p:sldId id="415" r:id="rId41"/>
    <p:sldId id="387" r:id="rId42"/>
    <p:sldId id="338" r:id="rId43"/>
    <p:sldId id="280" r:id="rId44"/>
    <p:sldId id="414" r:id="rId45"/>
    <p:sldId id="472" r:id="rId46"/>
    <p:sldId id="275" r:id="rId47"/>
    <p:sldId id="447" r:id="rId48"/>
    <p:sldId id="448" r:id="rId49"/>
    <p:sldId id="449" r:id="rId50"/>
    <p:sldId id="450" r:id="rId51"/>
    <p:sldId id="451" r:id="rId52"/>
    <p:sldId id="452" r:id="rId53"/>
    <p:sldId id="406" r:id="rId54"/>
    <p:sldId id="345" r:id="rId55"/>
    <p:sldId id="416" r:id="rId56"/>
    <p:sldId id="417" r:id="rId57"/>
    <p:sldId id="418" r:id="rId58"/>
    <p:sldId id="424" r:id="rId59"/>
    <p:sldId id="425" r:id="rId60"/>
    <p:sldId id="466" r:id="rId61"/>
    <p:sldId id="434" r:id="rId62"/>
    <p:sldId id="445" r:id="rId63"/>
    <p:sldId id="446" r:id="rId64"/>
    <p:sldId id="476" r:id="rId65"/>
    <p:sldId id="436" r:id="rId66"/>
    <p:sldId id="437" r:id="rId67"/>
    <p:sldId id="382" r:id="rId68"/>
    <p:sldId id="469" r:id="rId69"/>
    <p:sldId id="381" r:id="rId70"/>
    <p:sldId id="380" r:id="rId71"/>
    <p:sldId id="359" r:id="rId72"/>
    <p:sldId id="468" r:id="rId73"/>
    <p:sldId id="379" r:id="rId74"/>
    <p:sldId id="378" r:id="rId75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69696"/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75" autoAdjust="0"/>
    <p:restoredTop sz="78687" autoAdjust="0"/>
  </p:normalViewPr>
  <p:slideViewPr>
    <p:cSldViewPr>
      <p:cViewPr varScale="1">
        <p:scale>
          <a:sx n="91" d="100"/>
          <a:sy n="91" d="100"/>
        </p:scale>
        <p:origin x="180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154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D1D20EF3-FD5D-488B-B8E2-FB965783856C}" type="datetimeFigureOut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6F308B74-7694-4F8D-8B02-081695F7FEB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233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各位教授、同學 大家好，我是楊雅雯</a:t>
            </a:r>
            <a:endParaRPr lang="en-US" altLang="zh-TW" dirty="0" smtClean="0"/>
          </a:p>
          <a:p>
            <a:r>
              <a:rPr lang="zh-TW" altLang="en-US" dirty="0" smtClean="0"/>
              <a:t>我的論文題目是：利用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消除例外處理壞味道</a:t>
            </a:r>
            <a:endParaRPr lang="en-US" altLang="zh-TW" dirty="0" smtClean="0"/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C46CD3-3808-4979-9E07-26990253E510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2581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快速修復是比較不具有彈性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的，因此不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提供選項讓使用者設定</a:t>
            </a: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242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首先介紹的是</a:t>
            </a:r>
            <a:r>
              <a:rPr lang="en-US" altLang="zh-TW" dirty="0" smtClean="0">
                <a:effectLst/>
              </a:rPr>
              <a:t>Unprotected Main Program</a:t>
            </a:r>
            <a:r>
              <a:rPr lang="zh-TW" altLang="en-US" dirty="0" smtClean="0">
                <a:effectLst/>
              </a:rPr>
              <a:t>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沒有被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包覆住，並在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裡對例外做處理的話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，稱為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Unprotected Main Program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裡發生了例外，會造成系統發生不預期的終止，會被使用者認為是軟體品質不佳的表現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7544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根據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洪哲瑋學長的論文，提供了快速修復的功能來消除</a:t>
            </a:r>
            <a:r>
              <a:rPr lang="en-US" altLang="zh-TW" dirty="0" smtClean="0">
                <a:effectLst/>
              </a:rPr>
              <a:t>Unprotected Main Program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effectLst/>
              </a:rPr>
              <a:t>消除的方法為：用</a:t>
            </a:r>
            <a:r>
              <a:rPr lang="en-US" altLang="zh-TW" dirty="0" smtClean="0">
                <a:effectLst/>
              </a:rPr>
              <a:t>try/catch</a:t>
            </a:r>
            <a:r>
              <a:rPr lang="zh-TW" altLang="en-US" dirty="0" smtClean="0">
                <a:effectLst/>
              </a:rPr>
              <a:t>把</a:t>
            </a:r>
            <a:r>
              <a:rPr lang="en-US" altLang="zh-TW" dirty="0" smtClean="0">
                <a:effectLst/>
              </a:rPr>
              <a:t>Main Program</a:t>
            </a:r>
            <a:r>
              <a:rPr lang="zh-TW" altLang="en-US" dirty="0" smtClean="0">
                <a:effectLst/>
              </a:rPr>
              <a:t>包覆起來</a:t>
            </a:r>
            <a:r>
              <a:rPr lang="zh-TW" altLang="en-US" dirty="0" smtClean="0">
                <a:effectLst/>
              </a:rPr>
              <a:t>，在</a:t>
            </a:r>
            <a:r>
              <a:rPr lang="en-US" altLang="zh-TW" dirty="0" smtClean="0">
                <a:effectLst/>
              </a:rPr>
              <a:t>catch</a:t>
            </a:r>
            <a:r>
              <a:rPr lang="zh-TW" altLang="en-US" dirty="0" smtClean="0">
                <a:effectLst/>
              </a:rPr>
              <a:t>捕捉</a:t>
            </a:r>
            <a:r>
              <a:rPr lang="en-US" altLang="zh-TW" dirty="0" smtClean="0">
                <a:effectLst/>
              </a:rPr>
              <a:t>Exception</a:t>
            </a:r>
            <a:r>
              <a:rPr lang="zh-TW" altLang="en-US" dirty="0" smtClean="0">
                <a:effectLst/>
              </a:rPr>
              <a:t> </a:t>
            </a:r>
            <a:r>
              <a:rPr lang="zh-TW" altLang="en-US" dirty="0" smtClean="0">
                <a:effectLst/>
              </a:rPr>
              <a:t>的</a:t>
            </a:r>
            <a:r>
              <a:rPr lang="zh-TW" altLang="en-US" dirty="0" smtClean="0">
                <a:effectLst/>
              </a:rPr>
              <a:t>例外</a:t>
            </a:r>
            <a:r>
              <a:rPr lang="zh-TW" altLang="en-US" dirty="0" smtClean="0">
                <a:effectLst/>
              </a:rPr>
              <a:t>，並在</a:t>
            </a:r>
            <a:r>
              <a:rPr lang="en-US" altLang="zh-TW" dirty="0" smtClean="0">
                <a:effectLst/>
              </a:rPr>
              <a:t>catch</a:t>
            </a:r>
            <a:r>
              <a:rPr lang="zh-TW" altLang="en-US" dirty="0" smtClean="0">
                <a:effectLst/>
              </a:rPr>
              <a:t>裡流下註解提醒使用者要處理例外</a:t>
            </a:r>
            <a:endParaRPr lang="en-US" altLang="zh-TW" dirty="0" smtClean="0">
              <a:effectLst/>
            </a:endParaRPr>
          </a:p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12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2476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根據這張</a:t>
            </a:r>
            <a:r>
              <a:rPr lang="en-US" altLang="zh-TW" dirty="0" err="1" smtClean="0"/>
              <a:t>Throwable</a:t>
            </a:r>
            <a:r>
              <a:rPr lang="zh-TW" altLang="en-US" dirty="0" smtClean="0"/>
              <a:t>和他的</a:t>
            </a:r>
            <a:r>
              <a:rPr lang="en-US" altLang="zh-TW" dirty="0" smtClean="0"/>
              <a:t>sub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架構圖表，能夠看到雖然</a:t>
            </a:r>
            <a:r>
              <a:rPr lang="en-US" altLang="zh-TW" dirty="0" smtClean="0"/>
              <a:t>catch</a:t>
            </a:r>
            <a:r>
              <a:rPr lang="zh-TW" altLang="en-US" dirty="0" smtClean="0"/>
              <a:t>是接住</a:t>
            </a:r>
            <a:r>
              <a:rPr lang="en-US" altLang="zh-TW" dirty="0" smtClean="0"/>
              <a:t>Exception</a:t>
            </a:r>
            <a:r>
              <a:rPr lang="zh-TW" altLang="en-US" dirty="0" smtClean="0"/>
              <a:t>的</a:t>
            </a:r>
            <a:r>
              <a:rPr lang="zh-TW" altLang="en-US" dirty="0" smtClean="0"/>
              <a:t>例外，但如果發生了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，</a:t>
            </a:r>
            <a:r>
              <a:rPr lang="en-US" altLang="zh-TW" dirty="0" smtClean="0">
                <a:effectLst/>
              </a:rPr>
              <a:t>Main Program</a:t>
            </a:r>
            <a:r>
              <a:rPr lang="zh-TW" altLang="en-US" dirty="0" smtClean="0">
                <a:effectLst/>
              </a:rPr>
              <a:t>還是會發生不預期的終止</a:t>
            </a:r>
            <a:endParaRPr lang="en-US" altLang="zh-TW" dirty="0" smtClean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>
              <a:effectLst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13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8624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effectLst/>
              </a:rPr>
              <a:t>因此我將</a:t>
            </a:r>
            <a:r>
              <a:rPr lang="en-US" altLang="zh-TW" dirty="0" smtClean="0"/>
              <a:t>Exception</a:t>
            </a:r>
            <a:r>
              <a:rPr lang="zh-TW" altLang="en-US" dirty="0" smtClean="0"/>
              <a:t>改成</a:t>
            </a:r>
            <a:r>
              <a:rPr lang="en-US" altLang="zh-TW" dirty="0" err="1" smtClean="0"/>
              <a:t>Throwable</a:t>
            </a:r>
            <a:r>
              <a:rPr lang="zh-TW" altLang="en-US" dirty="0" smtClean="0"/>
              <a:t>，並且在</a:t>
            </a:r>
            <a:r>
              <a:rPr lang="en-US" altLang="zh-TW" dirty="0" smtClean="0"/>
              <a:t>catch</a:t>
            </a:r>
            <a:r>
              <a:rPr lang="zh-TW" altLang="en-US" dirty="0" smtClean="0"/>
              <a:t>捕捉到例外後，會將例外訊息記錄到日誌檔中</a:t>
            </a:r>
            <a:endParaRPr lang="en-US" altLang="zh-TW" dirty="0" smtClean="0">
              <a:effectLst/>
            </a:endParaRPr>
          </a:p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8264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定義為當程式碼執行時，在執行到釋放資源的程式碼之前發生例外狀況的話，會無法執行到釋放資源的程式碼，而造成資源沒有正確被釋放。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例如程式碼在第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行發生例外，程式會進入第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裡來處理例外，因此造成第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行釋放資源的程式碼不會被執行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15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6132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Robusta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沒有對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Careless Cleanup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提供自動化消除壞味道功能，因此我們提供了快速修復的功能來消除壞味道</a:t>
            </a:r>
            <a:endParaRPr lang="en-US" altLang="zh-TW" sz="1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消除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Careless Cleanup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的方法為將釋放資源的程式碼移到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finally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中，為了不讓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finally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丟出例外，因此用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try/catch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將釋放資源的程式碼保護住，</a:t>
            </a:r>
            <a:endParaRPr lang="en-US" altLang="zh-TW" sz="1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並在資源釋放之前，判斷物件是否為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null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雖然這樣會產生</a:t>
            </a:r>
            <a:r>
              <a:rPr lang="en-US" altLang="zh-TW" dirty="0" smtClean="0"/>
              <a:t>Nested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Try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Statement</a:t>
            </a:r>
            <a:r>
              <a:rPr lang="zh-TW" altLang="en-US" dirty="0" smtClean="0"/>
              <a:t>，只要</a:t>
            </a:r>
            <a:r>
              <a:rPr lang="zh-TW" altLang="en-US" dirty="0" smtClean="0"/>
              <a:t>在透過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提供的自動化重構來消除即可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16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2259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如圖所示，有一段程式碼被</a:t>
            </a:r>
            <a:r>
              <a:rPr lang="en-US" altLang="zh-TW" dirty="0" smtClean="0"/>
              <a:t>try/catch</a:t>
            </a:r>
            <a:r>
              <a:rPr lang="zh-TW" altLang="en-US" dirty="0" smtClean="0"/>
              <a:t>包起來，如果</a:t>
            </a:r>
            <a:r>
              <a:rPr lang="en-US" altLang="zh-TW" dirty="0" smtClean="0"/>
              <a:t>catch</a:t>
            </a:r>
            <a:r>
              <a:rPr lang="zh-TW" altLang="en-US" dirty="0" smtClean="0"/>
              <a:t>不做任何事的話，稱為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Catch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>//</a:t>
            </a:r>
            <a:r>
              <a:rPr lang="zh-TW" altLang="en-US" dirty="0" smtClean="0"/>
              <a:t>這個壞味道會掩蔽例外發生的事實，而且如果發生例外後，程式碼變成錯誤的狀態，會讓程式碼在不正確的狀態繼續執行下去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17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7415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Catch Block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類似，差別在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捕捉例外後，會把例外訊息記錄下來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Catch Block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壞味道消除的方法是一樣的，所以我們以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為例子介紹</a:t>
            </a:r>
            <a:endParaRPr lang="en-US" altLang="zh-TW" dirty="0" smtClean="0"/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雖然有印出例外訊息，但如果在圖形化、網頁化介面上，開發人員不容易直接到看到例外訊息，而且把例外訊息印出來會造成開發人員以為例外已經被處理，但事實上卻沒有對例外進行修復的動作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如果程式碼發生例外造成狀態錯誤，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也會讓程式碼繼續在不正確的狀態往下執行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Catch Block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壞味道消除的方法是一樣的，所以我們以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為例子介紹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0816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>
                <a:effectLst/>
              </a:rPr>
              <a:t>這兩個壞味道的消除方法，都是將例外往上一層回報</a:t>
            </a:r>
            <a:endParaRPr lang="en-US" altLang="zh-TW" dirty="0" smtClean="0">
              <a:effectLst/>
            </a:endParaRPr>
          </a:p>
          <a:p>
            <a:endParaRPr lang="en-US" altLang="zh-TW" dirty="0" smtClean="0">
              <a:effectLst/>
            </a:endParaRPr>
          </a:p>
          <a:p>
            <a:pPr lvl="0"/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提供了兩種快速修復方法，為</a:t>
            </a:r>
            <a:r>
              <a:rPr lang="zh-TW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丟出例外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zh-TW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丟出</a:t>
            </a:r>
            <a:r>
              <a:rPr lang="en-US" altLang="zh-TW" sz="1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RuntimeException</a:t>
            </a: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丟出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例外</a:t>
            </a:r>
            <a:r>
              <a:rPr lang="zh-TW" altLang="en-US" dirty="0" smtClean="0"/>
              <a:t>如</a:t>
            </a:r>
            <a:r>
              <a:rPr lang="zh-TW" altLang="en-US" dirty="0" smtClean="0"/>
              <a:t>圖片的第</a:t>
            </a:r>
            <a:r>
              <a:rPr lang="en-US" altLang="zh-TW" dirty="0" smtClean="0"/>
              <a:t>14</a:t>
            </a:r>
            <a:r>
              <a:rPr lang="zh-TW" altLang="en-US" dirty="0" smtClean="0"/>
              <a:t>行和第</a:t>
            </a:r>
            <a:r>
              <a:rPr lang="en-US" altLang="zh-TW" dirty="0" smtClean="0"/>
              <a:t>16</a:t>
            </a:r>
            <a:r>
              <a:rPr lang="zh-TW" altLang="en-US" dirty="0" smtClean="0"/>
              <a:t>行，不論</a:t>
            </a:r>
            <a:r>
              <a:rPr lang="en-US" altLang="zh-TW" dirty="0" smtClean="0"/>
              <a:t>catch</a:t>
            </a:r>
            <a:r>
              <a:rPr lang="zh-TW" altLang="en-US" dirty="0" smtClean="0"/>
              <a:t>捕捉什麼類型的例外，都直接將這些例外向上層回報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另一個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為將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接到的例外轉成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來向上層回報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19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5946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這是我的大綱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235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因為功能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丟出的</a:t>
            </a:r>
            <a:r>
              <a:rPr lang="en-US" altLang="zh-TW" sz="1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RuntimeException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是屬於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，和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的重構方法重複，所以我們把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提供的功能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拿掉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，因此剩下一個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快速修復功能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20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0029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這是實作</a:t>
            </a:r>
            <a:r>
              <a:rPr lang="en-US" altLang="zh-TW" sz="12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QuickFix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class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diagram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當使用者點擊壞味道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 Fix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觸發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對應的壞味道消除功能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這裡會以</a:t>
            </a:r>
            <a:r>
              <a:rPr lang="en-US" altLang="zh-TW" dirty="0" smtClean="0"/>
              <a:t>Careless</a:t>
            </a:r>
            <a:r>
              <a:rPr lang="en-US" altLang="zh-TW" baseline="0" dirty="0" smtClean="0"/>
              <a:t> Cleanup</a:t>
            </a:r>
            <a:r>
              <a:rPr lang="zh-TW" altLang="en-US" baseline="0" dirty="0" smtClean="0"/>
              <a:t>為例，來介紹</a:t>
            </a:r>
            <a:r>
              <a:rPr lang="en-US" altLang="zh-TW" baseline="0" dirty="0" smtClean="0"/>
              <a:t>class</a:t>
            </a:r>
            <a:r>
              <a:rPr lang="zh-TW" altLang="en-US" baseline="0" dirty="0" smtClean="0"/>
              <a:t> </a:t>
            </a:r>
            <a:r>
              <a:rPr lang="en-US" altLang="zh-TW" baseline="0" dirty="0" err="1" smtClean="0"/>
              <a:t>dia</a:t>
            </a:r>
            <a:r>
              <a:rPr lang="zh-TW" altLang="en-US" baseline="0" dirty="0" smtClean="0"/>
              <a:t> 和</a:t>
            </a:r>
            <a:r>
              <a:rPr lang="en-US" altLang="zh-TW" baseline="0" dirty="0" err="1" smtClean="0"/>
              <a:t>seq</a:t>
            </a:r>
            <a:r>
              <a:rPr lang="zh-TW" altLang="en-US" baseline="0" dirty="0" smtClean="0"/>
              <a:t> </a:t>
            </a:r>
            <a:r>
              <a:rPr lang="en-US" altLang="zh-TW" baseline="0" dirty="0" err="1" smtClean="0"/>
              <a:t>dia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//</a:t>
            </a:r>
            <a:r>
              <a:rPr lang="zh-TW" altLang="en-US" baseline="0" dirty="0" smtClean="0"/>
              <a:t>虛線代表使用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614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Careless 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Cleanup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class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diagram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當使用者點擊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Cleanup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功能時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，會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CCQuickFix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執行快速修復的功能來消除壞味道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過程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中，會用到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ExpressionStatementStringFinderVisitor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MethodInvocationCollectorVisitor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來走訪需要的節點</a:t>
            </a:r>
            <a:endParaRPr lang="zh-TW" altLang="en-US" dirty="0" smtClean="0"/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412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CCQuickFix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IMarker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取得壞味道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(1.1)</a:t>
            </a: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相關資訊。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(1.2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1.3)</a:t>
            </a: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取得壞味道所在的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(1.4)</a:t>
            </a: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IMarker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，取得壞味道的行數。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(1.5)</a:t>
            </a: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取得釋放資源的函式。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(1.6)</a:t>
            </a:r>
          </a:p>
          <a:p>
            <a:pPr marL="228600" indent="-228600">
              <a:buAutoNum type="arabicPeriod"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MethodInvocationCollectorVisitor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釋放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資源的函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式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丟出的例外型別。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(1.7)</a:t>
            </a:r>
          </a:p>
          <a:p>
            <a:pPr marL="228600" lvl="0" indent="-228600">
              <a:buAutoNum type="arabicPeriod" startAt="7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一個新的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，並在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放入釋放資源的函式。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(1.8)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  <a:defRPr/>
            </a:pPr>
            <a:r>
              <a:rPr lang="zh-TW" altLang="en-US" sz="1200" dirty="0" smtClean="0"/>
              <a:t>藉由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ExpressionStatementStringFinderVisito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將釋放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資源的函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式從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區塊裡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移除。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(1.9)</a:t>
            </a:r>
          </a:p>
          <a:p>
            <a:pPr marL="228600" lvl="0" indent="-228600">
              <a:buAutoNum type="arabicPeriod" startAt="7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將其他的函式移入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(1.10)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完成上述步驟即可完成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自動化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快速修復功能。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Ps. </a:t>
            </a:r>
            <a:r>
              <a:rPr lang="en-US" altLang="zh-TW" sz="1200" dirty="0" err="1" smtClean="0"/>
              <a:t>CompilationUnit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為 一個</a:t>
            </a:r>
            <a:r>
              <a:rPr lang="en-US" altLang="zh-TW" sz="1200" dirty="0" smtClean="0"/>
              <a:t>Java</a:t>
            </a:r>
            <a:r>
              <a:rPr lang="zh-TW" altLang="en-US" sz="1200" dirty="0" smtClean="0"/>
              <a:t>檔案會有一個對應的</a:t>
            </a:r>
            <a:r>
              <a:rPr lang="en-US" altLang="zh-TW" sz="1200" dirty="0" err="1" smtClean="0"/>
              <a:t>CompilationUnit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，他是</a:t>
            </a:r>
            <a:r>
              <a:rPr lang="en-US" altLang="zh-TW" sz="1200" dirty="0" smtClean="0"/>
              <a:t>AST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Node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sub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class</a:t>
            </a:r>
            <a:r>
              <a:rPr lang="zh-TW" altLang="en-US" sz="1200" dirty="0" smtClean="0"/>
              <a:t>，代表整個</a:t>
            </a:r>
            <a:r>
              <a:rPr lang="en-US" altLang="zh-TW" sz="1200" dirty="0" smtClean="0"/>
              <a:t>Java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file</a:t>
            </a:r>
            <a:r>
              <a:rPr lang="zh-TW" altLang="en-US" sz="1200" dirty="0" smtClean="0"/>
              <a:t>，即為</a:t>
            </a:r>
            <a:r>
              <a:rPr lang="en-US" altLang="zh-TW" sz="1200" dirty="0" smtClean="0"/>
              <a:t>AST</a:t>
            </a:r>
            <a:r>
              <a:rPr lang="zh-TW" altLang="en-US" sz="1200" dirty="0" smtClean="0"/>
              <a:t> 的</a:t>
            </a:r>
            <a:r>
              <a:rPr lang="en-US" altLang="zh-TW" sz="1200" dirty="0" smtClean="0"/>
              <a:t>root</a:t>
            </a:r>
            <a:endParaRPr lang="zh-TW" altLang="en-US" dirty="0" smtClean="0"/>
          </a:p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2775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重構是比較有彈性的，會提供選單讓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使用者設定重構的相關資訊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8491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當程式在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發生例外時，若對例外進行的處理方式為向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上層回報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，程式最後會執行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裡的程式碼。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程式碼也發生例外並向上層回報的話，會覆蓋掉原先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裡所回報的例外，產生「例外蓋台」的現象，稱之為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例如程式碼在第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的地方發生了例外，會被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捕捉來到第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行，將例外放入向上層回報的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接著，程式會進入第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行執行釋放資源的函式，如果這裡也發生了例外，會覆蓋掉原來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行要回報的例外，而改回報釋放資源失敗的例外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25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54962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提供的重構功能，會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裡釋放資源的函式獨立成一個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，並且用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將釋放資源的函式保護起來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的部分，印出例外訊息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，因此衍生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dirty="0" smtClean="0">
                <a:effectLst/>
              </a:rPr>
              <a:t>Exception Thrown From Finally Block</a:t>
            </a:r>
            <a:r>
              <a:rPr lang="zh-TW" altLang="en-US" dirty="0" smtClean="0">
                <a:effectLst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這兩個壞味道對程式碼影響的權衡之下，我們認為這裡留下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的影響是比較小的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但怕使用者會對這個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有疑慮，所以我們對它加了註解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26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8214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這是我們改善後的結果</a:t>
            </a:r>
            <a:r>
              <a:rPr lang="zh-TW" altLang="en-US" dirty="0" smtClean="0"/>
              <a:t>，在圖片</a:t>
            </a:r>
            <a:r>
              <a:rPr lang="zh-TW" altLang="en-US" dirty="0" smtClean="0"/>
              <a:t>第</a:t>
            </a:r>
            <a:r>
              <a:rPr lang="en-US" altLang="zh-TW" dirty="0" smtClean="0"/>
              <a:t>23~27</a:t>
            </a:r>
            <a:r>
              <a:rPr lang="zh-TW" altLang="en-US" dirty="0" smtClean="0"/>
              <a:t>行中，建議使用者留下這個壞味道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27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77925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</a:t>
            </a:r>
            <a:r>
              <a:rPr lang="en-US" altLang="zh-TW" dirty="0" smtClean="0">
                <a:effectLst/>
              </a:rPr>
              <a:t>Exception Thrown From Finally Block</a:t>
            </a:r>
            <a:r>
              <a:rPr lang="zh-TW" altLang="en-US" dirty="0" smtClean="0">
                <a:effectLst/>
              </a:rPr>
              <a:t>的</a:t>
            </a:r>
            <a:r>
              <a:rPr lang="en-US" altLang="zh-TW" dirty="0" smtClean="0">
                <a:effectLst/>
              </a:rPr>
              <a:t>class</a:t>
            </a:r>
            <a:r>
              <a:rPr lang="zh-TW" altLang="en-US" dirty="0" smtClean="0">
                <a:effectLst/>
              </a:rPr>
              <a:t> </a:t>
            </a:r>
            <a:r>
              <a:rPr lang="en-US" altLang="zh-TW" dirty="0" err="1" smtClean="0">
                <a:effectLst/>
              </a:rPr>
              <a:t>dia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當使用者選擇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警告訊息提供的重構方法時，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會執行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TEFBExtractMethodMarkerResolution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啟動重構頁面讓使用者設定相關參數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CodeSmellRefactoringWizard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繼承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RefacotingWizard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因此能夠提供預覽畫面協助使用者設定重構的相關資訊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使用者設定完成後，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會將使用者設定的資訊傳到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TEFBExtractMethodRefactoring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重構。 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24491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這是他的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新增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CodeSmellRefactoringWizard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並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畫面讓使用者設定。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 startAt="2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使用者設定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資訊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 startAt="2"/>
            </a:pP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CodeSmellRefactoringWizard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將使用者設定的重構資訊傳入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TEFBExtractMethodRefactoring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重構程式碼。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完成上述步驟即可完成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自動化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重構功能。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134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我會先介紹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548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接下來要介紹的是</a:t>
            </a:r>
            <a:r>
              <a:rPr lang="zh-TW" altLang="zh-TW" dirty="0" smtClean="0">
                <a:effectLst/>
              </a:rPr>
              <a:t>過去與現在</a:t>
            </a:r>
            <a:r>
              <a:rPr lang="en-US" altLang="zh-TW" dirty="0" smtClean="0">
                <a:effectLst/>
              </a:rPr>
              <a:t>Robusta</a:t>
            </a:r>
            <a:r>
              <a:rPr lang="zh-TW" altLang="zh-TW" dirty="0" smtClean="0">
                <a:effectLst/>
              </a:rPr>
              <a:t>工具快速修復與重構差異</a:t>
            </a:r>
            <a:r>
              <a:rPr lang="zh-TW" altLang="en-US" dirty="0" smtClean="0">
                <a:effectLst/>
              </a:rPr>
              <a:t>：</a:t>
            </a:r>
            <a:endParaRPr lang="en-US" altLang="zh-TW" dirty="0" smtClean="0">
              <a:effectLst/>
            </a:endParaRPr>
          </a:p>
          <a:p>
            <a:r>
              <a:rPr lang="zh-TW" altLang="en-US" dirty="0" smtClean="0">
                <a:effectLst/>
              </a:rPr>
              <a:t>在快速修復功能：</a:t>
            </a:r>
            <a:endParaRPr lang="en-US" altLang="zh-TW" dirty="0" smtClean="0"/>
          </a:p>
          <a:p>
            <a:r>
              <a:rPr lang="en-US" altLang="zh-TW" dirty="0" smtClean="0"/>
              <a:t>Dummy </a:t>
            </a:r>
            <a:r>
              <a:rPr lang="en-US" altLang="zh-TW" dirty="0" smtClean="0"/>
              <a:t>Handler</a:t>
            </a:r>
            <a:r>
              <a:rPr lang="zh-TW" altLang="en-US" dirty="0" smtClean="0"/>
              <a:t> 和 </a:t>
            </a:r>
            <a:r>
              <a:rPr lang="en-US" altLang="zh-TW" dirty="0" smtClean="0"/>
              <a:t>Empty Catch Block</a:t>
            </a:r>
            <a:r>
              <a:rPr lang="zh-TW" altLang="en-US" dirty="0" smtClean="0"/>
              <a:t>壞</a:t>
            </a:r>
            <a:r>
              <a:rPr lang="zh-TW" altLang="en-US" dirty="0" smtClean="0"/>
              <a:t>味道，</a:t>
            </a:r>
            <a:r>
              <a:rPr lang="zh-TW" altLang="en-US" dirty="0" smtClean="0"/>
              <a:t>原來的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提供兩種快速公赴功能，分別為丟出例外和丟出</a:t>
            </a:r>
            <a:r>
              <a:rPr lang="en-US" altLang="zh-TW" sz="1200" baseline="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RuntimeException</a:t>
            </a:r>
            <a:r>
              <a:rPr lang="zh-TW" altLang="en-US" dirty="0" smtClean="0"/>
              <a:t>，</a:t>
            </a:r>
            <a:r>
              <a:rPr lang="zh-TW" altLang="en-US" dirty="0" smtClean="0"/>
              <a:t>我們</a:t>
            </a:r>
            <a:r>
              <a:rPr lang="zh-TW" altLang="en-US" dirty="0" smtClean="0"/>
              <a:t>將</a:t>
            </a:r>
            <a:r>
              <a:rPr lang="zh-TW" altLang="zh-TW" sz="1200" baseline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丟出</a:t>
            </a:r>
            <a:r>
              <a:rPr lang="en-US" altLang="zh-TW" sz="1200" baseline="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RuntimeException</a:t>
            </a:r>
            <a:r>
              <a:rPr lang="zh-TW" altLang="en-US" sz="1200" baseline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的功能，只留下丟出例外</a:t>
            </a:r>
            <a:endParaRPr lang="en-US" altLang="zh-TW" dirty="0" smtClean="0"/>
          </a:p>
          <a:p>
            <a:pPr algn="just">
              <a:spcAft>
                <a:spcPts val="0"/>
              </a:spcAft>
            </a:pPr>
            <a:r>
              <a:rPr lang="zh-TW" altLang="en-US" dirty="0" smtClean="0"/>
              <a:t>在</a:t>
            </a:r>
            <a:r>
              <a:rPr lang="en-US" altLang="zh-TW" sz="1200" kern="100" dirty="0" smtClean="0">
                <a:effectLst/>
              </a:rPr>
              <a:t>Unprotected Main </a:t>
            </a:r>
            <a:r>
              <a:rPr lang="en-US" altLang="zh-TW" sz="1200" kern="100" dirty="0" smtClean="0">
                <a:effectLst/>
              </a:rPr>
              <a:t>Program</a:t>
            </a:r>
            <a:r>
              <a:rPr lang="zh-TW" altLang="en-US" sz="1200" kern="100" dirty="0" smtClean="0">
                <a:effectLst/>
              </a:rPr>
              <a:t>中</a:t>
            </a:r>
            <a:r>
              <a:rPr lang="zh-TW" altLang="en-US" sz="1200" kern="100" dirty="0" smtClean="0">
                <a:effectLst/>
              </a:rPr>
              <a:t>，都會</a:t>
            </a:r>
            <a:r>
              <a:rPr lang="zh-TW" altLang="en-US" sz="1200" kern="100" dirty="0" smtClean="0">
                <a:effectLst/>
              </a:rPr>
              <a:t>產生</a:t>
            </a:r>
            <a:r>
              <a:rPr lang="en-US" altLang="zh-TW" sz="1200" kern="100" dirty="0" smtClean="0">
                <a:effectLst/>
              </a:rPr>
              <a:t>try/catch</a:t>
            </a:r>
            <a:r>
              <a:rPr lang="zh-TW" altLang="zh-TW" sz="1200" kern="100" dirty="0" smtClean="0">
                <a:effectLst/>
              </a:rPr>
              <a:t>保護主程式</a:t>
            </a:r>
            <a:r>
              <a:rPr lang="zh-TW" altLang="en-US" sz="1200" kern="100" dirty="0" smtClean="0">
                <a:effectLst/>
              </a:rPr>
              <a:t>，差異在：</a:t>
            </a:r>
            <a:r>
              <a:rPr lang="zh-TW" altLang="en-US" dirty="0" smtClean="0"/>
              <a:t>原來的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為</a:t>
            </a:r>
            <a:r>
              <a:rPr lang="en-US" altLang="zh-TW" sz="1200" kern="100" dirty="0" smtClean="0">
                <a:effectLst/>
              </a:rPr>
              <a:t>catch</a:t>
            </a:r>
            <a:r>
              <a:rPr lang="zh-TW" altLang="zh-TW" sz="1200" kern="100" dirty="0" smtClean="0">
                <a:effectLst/>
              </a:rPr>
              <a:t>捕捉</a:t>
            </a:r>
            <a:r>
              <a:rPr lang="en-US" altLang="zh-TW" sz="1200" kern="100" dirty="0" smtClean="0">
                <a:effectLst/>
              </a:rPr>
              <a:t>Exception</a:t>
            </a:r>
            <a:r>
              <a:rPr lang="zh-TW" altLang="en-US" sz="1200" kern="100" dirty="0" smtClean="0">
                <a:effectLst/>
              </a:rPr>
              <a:t>的</a:t>
            </a:r>
            <a:r>
              <a:rPr lang="en-US" altLang="zh-TW" sz="1200" kern="100" dirty="0" smtClean="0">
                <a:effectLst/>
              </a:rPr>
              <a:t>class</a:t>
            </a:r>
            <a:r>
              <a:rPr lang="zh-TW" altLang="zh-TW" sz="1200" kern="100" dirty="0" smtClean="0">
                <a:effectLst/>
              </a:rPr>
              <a:t>後</a:t>
            </a:r>
            <a:r>
              <a:rPr lang="zh-TW" altLang="zh-TW" sz="1200" kern="100" dirty="0" smtClean="0">
                <a:effectLst/>
              </a:rPr>
              <a:t>不做任何事。</a:t>
            </a:r>
            <a:r>
              <a:rPr lang="zh-TW" altLang="en-US" dirty="0" smtClean="0"/>
              <a:t>我們將它修正為</a:t>
            </a:r>
            <a:r>
              <a:rPr lang="en-US" altLang="zh-TW" sz="1200" kern="100" dirty="0" smtClean="0">
                <a:effectLst/>
              </a:rPr>
              <a:t>catch</a:t>
            </a:r>
            <a:r>
              <a:rPr lang="zh-TW" altLang="zh-TW" sz="1200" kern="100" dirty="0" smtClean="0">
                <a:effectLst/>
              </a:rPr>
              <a:t>捕捉</a:t>
            </a:r>
            <a:r>
              <a:rPr lang="en-US" altLang="zh-TW" sz="1200" kern="100" dirty="0" err="1" smtClean="0">
                <a:effectLst/>
              </a:rPr>
              <a:t>Throwable</a:t>
            </a:r>
            <a:r>
              <a:rPr lang="zh-TW" altLang="en-US" sz="1200" kern="100" dirty="0" smtClean="0">
                <a:effectLst/>
              </a:rPr>
              <a:t>且</a:t>
            </a:r>
            <a:r>
              <a:rPr lang="zh-TW" altLang="zh-TW" sz="1200" kern="100" dirty="0" smtClean="0">
                <a:effectLst/>
              </a:rPr>
              <a:t>印出例外訊息和將例外</a:t>
            </a:r>
            <a:r>
              <a:rPr lang="zh-TW" altLang="en-US" sz="1200" kern="100" dirty="0" smtClean="0">
                <a:effectLst/>
              </a:rPr>
              <a:t>訊息</a:t>
            </a:r>
            <a:r>
              <a:rPr lang="zh-TW" altLang="zh-TW" sz="1200" kern="100" dirty="0" smtClean="0">
                <a:effectLst/>
              </a:rPr>
              <a:t>寫入日誌中。</a:t>
            </a:r>
            <a:endParaRPr lang="zh-TW" altLang="zh-TW" sz="1200" kern="100" dirty="0" smtClean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1200" kern="100" dirty="0" smtClean="0">
                <a:effectLst/>
              </a:rPr>
              <a:t>Careless Cleanup</a:t>
            </a:r>
            <a:r>
              <a:rPr lang="zh-TW" altLang="en-US" sz="12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壞</a:t>
            </a:r>
            <a:r>
              <a:rPr lang="zh-TW" altLang="en-US" sz="12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味道裡，</a:t>
            </a:r>
            <a:r>
              <a:rPr lang="zh-TW" altLang="en-US" sz="12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我們增加</a:t>
            </a:r>
            <a:r>
              <a:rPr lang="zh-TW" altLang="en-US" sz="12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了他的</a:t>
            </a:r>
            <a:r>
              <a:rPr lang="zh-TW" altLang="zh-TW" b="1" dirty="0" smtClean="0"/>
              <a:t>快速修復</a:t>
            </a:r>
            <a:r>
              <a:rPr lang="zh-TW" altLang="en-US" sz="12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</a:t>
            </a:r>
            <a:endParaRPr lang="zh-TW" altLang="zh-TW" sz="1200" kern="100" dirty="0" smtClean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618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zh-TW" altLang="en-US" dirty="0" smtClean="0"/>
              <a:t>重</a:t>
            </a:r>
            <a:r>
              <a:rPr lang="zh-TW" altLang="en-US" dirty="0" smtClean="0"/>
              <a:t>構部分</a:t>
            </a:r>
            <a:endParaRPr lang="en-US" altLang="zh-TW" dirty="0" smtClean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00" dirty="0" smtClean="0">
                <a:effectLst/>
              </a:rPr>
              <a:t>Exception </a:t>
            </a:r>
            <a:r>
              <a:rPr lang="en-US" altLang="zh-TW" sz="1200" kern="100" dirty="0" smtClean="0">
                <a:effectLst/>
              </a:rPr>
              <a:t>Thrown From Finally Block</a:t>
            </a:r>
            <a:r>
              <a:rPr lang="zh-TW" altLang="en-US" sz="12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壞味道中，</a:t>
            </a:r>
            <a:r>
              <a:rPr lang="zh-TW" altLang="en-US" dirty="0" smtClean="0"/>
              <a:t>原來的</a:t>
            </a:r>
            <a:r>
              <a:rPr lang="en-US" altLang="zh-TW" dirty="0" smtClean="0"/>
              <a:t>Robusta</a:t>
            </a:r>
            <a:r>
              <a:rPr lang="en-US" altLang="zh-TW" sz="1200" kern="100" dirty="0" smtClean="0">
                <a:effectLst/>
              </a:rPr>
              <a:t>….</a:t>
            </a:r>
            <a:r>
              <a:rPr lang="zh-TW" altLang="en-US" dirty="0" smtClean="0"/>
              <a:t> ，我們</a:t>
            </a:r>
            <a:r>
              <a:rPr lang="en-US" altLang="zh-TW" dirty="0" smtClean="0"/>
              <a:t>….</a:t>
            </a:r>
            <a:endParaRPr lang="zh-TW" altLang="zh-TW" sz="1200" kern="100" dirty="0" smtClean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6891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我們提供了一套壞味道消除流程，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首先，我們會先偵測專案裡有哪些壞味道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第二步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根據</a:t>
            </a:r>
            <a:r>
              <a:rPr lang="zh-TW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劉彥麟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論文提供的利用測試案例來曝露壞味道所帶來的影響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，產生曝露壞味道的測試案例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第三步：執行測試案例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，如果程式碼沒有正確的處理例外，則測試會失敗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第四步：藉由本論文介紹的壞味道消除方法，正確的處理例外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消除程式碼的壞味道；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再執行一次剛剛失敗的測試案例，測試通過代表例外已經被正確的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處理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，強健度因此提升。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32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19680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接下來會以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JFreeChart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Tomighty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專案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為範例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，利用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壞味道消除流程來對案例進行分析與應用。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0414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偵測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JFreeChart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後，發現專案中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saveChartAsPNG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這是一段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將圖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片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格式的程式碼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當程式碼執行到第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308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行發生例外時，會將例外向上層回報，接著執行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裡釋放資源的程式碼。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這裡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發生例外，將會覆蓋第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308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行原本要回報的例外，改向上層回報第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311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釋放資源失敗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例外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11598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</a:t>
            </a:r>
            <a:r>
              <a:rPr lang="zh-TW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劉彥麟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同學的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論文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曝露壞味道影響的測試案例後，將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saveChartAsPNG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函式需要的參數準備好，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執行測試案例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測試案例因為程式碼沒有正確處理例外而造成測試失敗。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35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29823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提供的自動化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重構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功能來消除壞味道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將釋放資源的函式抽成一個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，並用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將它保護住，最後在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裡產生註解和印出例外訊息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再執行一次測試案例，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原先失敗的測試案例因為例外被正確處理而成功。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36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81518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en-US" dirty="0" smtClean="0">
                <a:effectLst/>
              </a:rPr>
              <a:t>消除壞味道流程的影片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37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90474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的偵測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顯示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Tomighty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專案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Unprotected Main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因為他沒有用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包起來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Tomighty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專案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是採用「番茄鐘工作法」的桌面時間管理工具，由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語言所撰寫，來幫助使用者管理時間，提高工作效率。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26276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</a:t>
            </a:r>
            <a:r>
              <a:rPr lang="zh-TW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劉彥麟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同學的論文產生曝露壞味道影響的測試案例後，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執行測試案例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測試案例因為程式碼沒有正確處理例外而造成測試失敗。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39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4298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TW" altLang="en-US" dirty="0" smtClean="0"/>
              <a:t>例外處理機制是處理例外的重要手段，處理不好很容易留下「例外處理壞味道」</a:t>
            </a:r>
            <a:endParaRPr lang="en-US" altLang="zh-TW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學長們實作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 來幫助開發人員正確處理例外</a:t>
            </a:r>
            <a:endParaRPr lang="en-US" altLang="zh-TW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是</a:t>
            </a:r>
            <a:r>
              <a:rPr lang="zh-TW" altLang="en-US" sz="1200" dirty="0" smtClean="0"/>
              <a:t>一個靜態分析</a:t>
            </a:r>
            <a:r>
              <a:rPr lang="zh-TW" altLang="en-US" sz="1200" dirty="0" smtClean="0"/>
              <a:t>程式碼工具</a:t>
            </a:r>
            <a:r>
              <a:rPr lang="zh-TW" altLang="en-US" sz="1200" dirty="0" smtClean="0"/>
              <a:t>，能夠偵測和產生壞味道的報表，並藉由重構來消除壞味道。</a:t>
            </a:r>
            <a:endParaRPr lang="en-US" altLang="zh-TW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由於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定義的壞味道隨著時間的演進，偵測的功能越精確，但部分對應壞味道的消除方法尚未實作或有能夠改善的地方</a:t>
            </a:r>
            <a:endParaRPr lang="en-US" altLang="zh-TW" dirty="0" smtClean="0"/>
          </a:p>
          <a:p>
            <a:pPr marL="0" indent="0">
              <a:buNone/>
              <a:defRPr/>
            </a:pPr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FAFDA8E-EEF8-4FE1-BB97-9CFE7181BC1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4934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提供的自動化快速修復功能來消除壞味道。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program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保護起來，且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捕捉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最後將例外訊息寫入日誌檔中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再執行一次測試案例，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原先失敗的測試案例因為例外被正確處理而成功。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40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56868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Unprotected Main Program</a:t>
            </a:r>
            <a:r>
              <a:rPr lang="zh-TW" altLang="en-US" dirty="0" smtClean="0">
                <a:effectLst/>
              </a:rPr>
              <a:t>消除壞味道流程的影片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60682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最後是結論與未來展望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3665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Char char="•"/>
              <a:defRPr/>
            </a:pPr>
            <a:r>
              <a:rPr lang="zh-TW" altLang="en-US" dirty="0" smtClean="0"/>
              <a:t>我的論文</a:t>
            </a:r>
            <a:r>
              <a:rPr lang="zh-TW" altLang="zh-TW" dirty="0" smtClean="0"/>
              <a:t>將</a:t>
            </a:r>
            <a:r>
              <a:rPr lang="en-US" altLang="zh-TW" dirty="0" smtClean="0"/>
              <a:t>Robusta</a:t>
            </a:r>
            <a:r>
              <a:rPr lang="zh-TW" altLang="zh-TW" dirty="0" smtClean="0"/>
              <a:t>原有的壞味道消除方法重新修正及改善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r>
              <a:rPr lang="zh-TW" altLang="en-US" dirty="0" smtClean="0"/>
              <a:t>並且</a:t>
            </a:r>
            <a:r>
              <a:rPr lang="zh-TW" altLang="zh-TW" dirty="0" smtClean="0"/>
              <a:t>將</a:t>
            </a:r>
            <a:r>
              <a:rPr lang="en-US" altLang="zh-TW" dirty="0" smtClean="0"/>
              <a:t>Careless </a:t>
            </a:r>
            <a:r>
              <a:rPr lang="en-US" altLang="zh-TW" dirty="0" smtClean="0"/>
              <a:t>Cleanup</a:t>
            </a:r>
            <a:r>
              <a:rPr lang="zh-TW" altLang="zh-TW" dirty="0" smtClean="0"/>
              <a:t>的</a:t>
            </a:r>
            <a:r>
              <a:rPr lang="zh-TW" altLang="zh-TW" dirty="0" smtClean="0"/>
              <a:t>快速修復功能實作於</a:t>
            </a:r>
            <a:r>
              <a:rPr lang="en-US" altLang="zh-TW" dirty="0" smtClean="0"/>
              <a:t>Robusta</a:t>
            </a:r>
            <a:r>
              <a:rPr lang="zh-TW" altLang="zh-TW" dirty="0" smtClean="0"/>
              <a:t>中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r>
              <a:rPr lang="zh-TW" altLang="en-US" dirty="0" smtClean="0"/>
              <a:t>最後</a:t>
            </a:r>
            <a:r>
              <a:rPr lang="zh-TW" altLang="zh-TW" dirty="0" smtClean="0"/>
              <a:t>將</a:t>
            </a:r>
            <a:r>
              <a:rPr lang="en-US" altLang="zh-TW" dirty="0" smtClean="0"/>
              <a:t>Robusta</a:t>
            </a:r>
            <a:r>
              <a:rPr lang="zh-TW" altLang="zh-TW" dirty="0" smtClean="0"/>
              <a:t>應用</a:t>
            </a:r>
            <a:r>
              <a:rPr lang="zh-TW" altLang="zh-TW" dirty="0" smtClean="0"/>
              <a:t>於開源專案，成功消除程式碼中例外處理的壞味道</a:t>
            </a:r>
            <a:endParaRPr lang="en-US" altLang="zh-TW" b="1" dirty="0" smtClean="0"/>
          </a:p>
          <a:p>
            <a:endParaRPr lang="zh-TW" altLang="en-US" dirty="0" smtClean="0"/>
          </a:p>
        </p:txBody>
      </p:sp>
      <p:sp>
        <p:nvSpPr>
          <p:cNvPr id="768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0BEDC3-E4C0-4328-9673-92B0D3F3B2A2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43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780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我的未來展望有以下幾點：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的快速修復功能中，目前只提供對一層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來進行快速修復，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如果釋放資源的程式碼在超過一層的巢狀結構則無法消除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能夠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多層巢狀結構下快速修復的話，消除壞味道的功能將會更完善。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例如圖片的第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15~20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行是第二層的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，裡面有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這裡的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Cleanup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無法藉由執行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快速修復功能來消除壞味道</a:t>
            </a:r>
            <a:endParaRPr lang="zh-TW" altLang="en-US" dirty="0" smtClean="0"/>
          </a:p>
        </p:txBody>
      </p:sp>
      <p:sp>
        <p:nvSpPr>
          <p:cNvPr id="768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0BEDC3-E4C0-4328-9673-92B0D3F3B2A2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72311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在快速修復後，會衍生出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能提供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重構功能，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讓使用者能夠填寫要獨立出來的函式名稱，並將衍生的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自動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抽成一個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，對使用者會方便很多。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消除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衍生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是用印出來的方式，希望之後能夠將例外訊息記錄到日誌檔中。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68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0BEDC3-E4C0-4328-9673-92B0D3F3B2A2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45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27852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Why</a:t>
            </a:r>
            <a:r>
              <a:rPr lang="zh-TW" altLang="en-US" dirty="0" smtClean="0"/>
              <a:t>消除壞味道的方法都是用丟出去的方式？</a:t>
            </a:r>
            <a:endParaRPr lang="en-US" altLang="zh-TW" dirty="0" smtClean="0"/>
          </a:p>
          <a:p>
            <a:r>
              <a:rPr lang="zh-TW" altLang="en-US" dirty="0" smtClean="0"/>
              <a:t>我的論文著重讓強健度等級從等級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到等級</a:t>
            </a:r>
            <a:r>
              <a:rPr lang="en-US" altLang="zh-TW" dirty="0" smtClean="0"/>
              <a:t>1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CC</a:t>
            </a:r>
            <a:r>
              <a:rPr lang="zh-TW" altLang="en-US" dirty="0" smtClean="0"/>
              <a:t>跟</a:t>
            </a:r>
            <a:r>
              <a:rPr lang="en-US" altLang="zh-TW" dirty="0" smtClean="0"/>
              <a:t>ETFB</a:t>
            </a:r>
            <a:r>
              <a:rPr lang="zh-TW" altLang="en-US" dirty="0" smtClean="0"/>
              <a:t>壞味道消除方法 為什麼卻是從等級</a:t>
            </a:r>
            <a:r>
              <a:rPr lang="en-US" altLang="zh-TW" dirty="0" smtClean="0"/>
              <a:t>1</a:t>
            </a:r>
            <a:r>
              <a:rPr lang="zh-TW" altLang="en-US" dirty="0" smtClean="0"/>
              <a:t>降回等級</a:t>
            </a:r>
            <a:r>
              <a:rPr lang="en-US" altLang="zh-TW" dirty="0" smtClean="0"/>
              <a:t>0?</a:t>
            </a:r>
          </a:p>
          <a:p>
            <a:r>
              <a:rPr lang="zh-TW" altLang="en-US" dirty="0" smtClean="0"/>
              <a:t>我參考了例外處理設計的逆襲和一些資料，都建議：</a:t>
            </a:r>
            <a:r>
              <a:rPr lang="en-US" altLang="zh-TW" dirty="0" smtClean="0"/>
              <a:t>finally block</a:t>
            </a:r>
            <a:r>
              <a:rPr lang="zh-TW" altLang="en-US" dirty="0" smtClean="0"/>
              <a:t>不要丟出例外。所以如果會產生例外，將這個例外紀錄到日誌檔中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7585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區塊中存在巢狀結構的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，稱為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雖然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壞味道並不會對程式碼造成影響，也沒有程式邏輯上的錯誤，但是對開發者來說，複雜的巢狀結構將不容易閱讀，並且不容易測試和維護。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47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98466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根據洪哲偉學長的論文，提到</a:t>
            </a:r>
            <a:endParaRPr lang="en-US" altLang="zh-TW" dirty="0" smtClean="0"/>
          </a:p>
          <a:p>
            <a:r>
              <a:rPr lang="zh-TW" altLang="en-US" dirty="0" smtClean="0"/>
              <a:t>只要將</a:t>
            </a:r>
            <a:r>
              <a:rPr lang="en-US" altLang="zh-TW" dirty="0" smtClean="0"/>
              <a:t>try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statement</a:t>
            </a:r>
            <a:r>
              <a:rPr lang="zh-TW" altLang="en-US" dirty="0" smtClean="0"/>
              <a:t>圈選起來，透過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功能，就能夠消除這個壞味道，因此不在提供自動化消除壞味道功能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20858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但我們發現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有提供自動化重構功能來消除</a:t>
            </a:r>
            <a:r>
              <a:rPr lang="en-US" altLang="zh-TW" dirty="0" smtClean="0">
                <a:effectLst/>
              </a:rPr>
              <a:t>Nested Try Statement</a:t>
            </a:r>
          </a:p>
          <a:p>
            <a:endParaRPr lang="en-US" altLang="zh-TW" dirty="0" smtClean="0">
              <a:effectLst/>
            </a:endParaRPr>
          </a:p>
          <a:p>
            <a:r>
              <a:rPr lang="zh-TW" altLang="en-US" dirty="0" smtClean="0"/>
              <a:t>點擊第</a:t>
            </a:r>
            <a:r>
              <a:rPr lang="en-US" altLang="zh-TW" dirty="0" smtClean="0"/>
              <a:t>9</a:t>
            </a:r>
            <a:r>
              <a:rPr lang="zh-TW" altLang="en-US" dirty="0" smtClean="0"/>
              <a:t>行的燈泡，選擇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Refactor==&gt;Extract Method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會自動連結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，跳出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視窗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，使用者填完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</a:t>
            </a:r>
            <a:r>
              <a:rPr lang="zh-TW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後，壞味道就被消除了</a:t>
            </a:r>
            <a:endParaRPr lang="zh-TW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49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6781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262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</a:t>
            </a:r>
            <a:r>
              <a:rPr lang="en-US" altLang="zh-TW" dirty="0" smtClean="0">
                <a:effectLst/>
              </a:rPr>
              <a:t>Nested Try Statement</a:t>
            </a:r>
            <a:r>
              <a:rPr lang="zh-TW" altLang="en-US" dirty="0" smtClean="0">
                <a:effectLst/>
              </a:rPr>
              <a:t>消除後的程式碼，第</a:t>
            </a:r>
            <a:r>
              <a:rPr lang="en-US" altLang="zh-TW" dirty="0" smtClean="0">
                <a:effectLst/>
              </a:rPr>
              <a:t>9</a:t>
            </a:r>
            <a:r>
              <a:rPr lang="zh-TW" altLang="en-US" dirty="0" smtClean="0">
                <a:effectLst/>
              </a:rPr>
              <a:t>行原來壞味道的地方被抽成一個</a:t>
            </a:r>
            <a:r>
              <a:rPr lang="en-US" altLang="zh-TW" dirty="0" smtClean="0">
                <a:effectLst/>
              </a:rPr>
              <a:t>method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50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34142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壞味道選擇警告訊息提供的重構方法時，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會執行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NTMarkerResolution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的類別，與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結合來啟動重構頁面讓使用者設定相關參數和要回報的例外型別等。連結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類別，它繼承了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RefacotingWizard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類別，提供預覽畫面協助使用者設定重構的相關資訊。在使用者設定完成後，連結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，將使用者設定的資訊傳到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壞味道進行重構。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4787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當使用者點擊重構功能時，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NTMarkerResolution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</a:p>
          <a:p>
            <a:pPr marL="228600" lvl="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新增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類別，並產生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類別，提供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畫面讓使用者設定。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使用者設定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資訊。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eriod"/>
            </a:pP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ExtractMethodWizard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將使用者設定的重構資訊傳入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類別進行重構程式碼。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完成上述步驟即可完成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壞味道自動化重構功能。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9387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TW" sz="1200" dirty="0" smtClean="0"/>
              <a:t>Robusta</a:t>
            </a:r>
            <a:r>
              <a:rPr lang="zh-TW" altLang="en-US" sz="1200" dirty="0" smtClean="0"/>
              <a:t>是一個靜態分析程式碼的工具，能夠偵測和產生壞味道的報表，並藉由重構來消除壞味道。</a:t>
            </a:r>
            <a:endParaRPr lang="en-US" altLang="zh-TW" sz="1200" dirty="0" smtClean="0"/>
          </a:p>
          <a:p>
            <a:pPr lvl="0"/>
            <a:r>
              <a:rPr lang="en-US" altLang="zh-TW" sz="1200" dirty="0" smtClean="0"/>
              <a:t>Robusta</a:t>
            </a:r>
            <a:r>
              <a:rPr lang="zh-TW" altLang="en-US" sz="1200" dirty="0" smtClean="0"/>
              <a:t>定義了</a:t>
            </a:r>
            <a:r>
              <a:rPr lang="en-US" altLang="zh-TW" sz="1200" dirty="0" smtClean="0"/>
              <a:t>6</a:t>
            </a:r>
            <a:r>
              <a:rPr lang="zh-TW" altLang="en-US" sz="1200" dirty="0" smtClean="0"/>
              <a:t>種壞味道：</a:t>
            </a:r>
            <a:r>
              <a:rPr lang="en-US" altLang="zh-TW" sz="1200" dirty="0" smtClean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Empty Catch Block</a:t>
            </a:r>
            <a:endParaRPr lang="zh-TW" altLang="zh-TW" sz="1200" dirty="0" smtClean="0"/>
          </a:p>
          <a:p>
            <a:pPr lvl="0"/>
            <a:r>
              <a:rPr lang="en-US" altLang="zh-TW" sz="1200" dirty="0" smtClean="0"/>
              <a:t>Dummy Handler</a:t>
            </a:r>
            <a:endParaRPr lang="zh-TW" altLang="zh-TW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Nested Try Statement</a:t>
            </a:r>
            <a:endParaRPr lang="zh-TW" altLang="zh-TW" sz="1200" dirty="0" smtClean="0"/>
          </a:p>
          <a:p>
            <a:pPr lvl="0"/>
            <a:r>
              <a:rPr lang="en-US" altLang="zh-TW" sz="1200" dirty="0" smtClean="0"/>
              <a:t>Unprotected Main Program</a:t>
            </a:r>
            <a:endParaRPr lang="zh-TW" altLang="zh-TW" sz="1200" dirty="0" smtClean="0"/>
          </a:p>
          <a:p>
            <a:pPr lvl="0"/>
            <a:r>
              <a:rPr lang="en-US" altLang="zh-TW" sz="1200" dirty="0" smtClean="0"/>
              <a:t>Careless Cleanup</a:t>
            </a:r>
            <a:endParaRPr lang="zh-TW" altLang="zh-TW" sz="1200" dirty="0" smtClean="0"/>
          </a:p>
          <a:p>
            <a:pPr lvl="0"/>
            <a:r>
              <a:rPr lang="en-US" altLang="zh-TW" sz="1200" dirty="0" smtClean="0"/>
              <a:t>Exception Thrown Form Finally Block</a:t>
            </a:r>
            <a:endParaRPr lang="zh-TW" altLang="zh-TW" sz="1200" dirty="0" smtClean="0"/>
          </a:p>
          <a:p>
            <a:pPr marL="0" indent="0">
              <a:buNone/>
              <a:defRPr/>
            </a:pPr>
            <a:r>
              <a:rPr lang="zh-TW" altLang="en-US" sz="1200" dirty="0" smtClean="0"/>
              <a:t>會在之後的</a:t>
            </a:r>
            <a:r>
              <a:rPr lang="en-US" altLang="zh-TW" sz="1200" dirty="0" err="1" smtClean="0"/>
              <a:t>ppt</a:t>
            </a:r>
            <a:r>
              <a:rPr lang="zh-TW" altLang="en-US" sz="1200" dirty="0" smtClean="0"/>
              <a:t>做介紹</a:t>
            </a:r>
            <a:endParaRPr lang="en-US" altLang="zh-TW" sz="1200" dirty="0" smtClean="0"/>
          </a:p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3135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在陳建村學長的研究中，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提出包含四個強健度等級的例外處理模型，作為判斷軟體例外處理能力的依據。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第一個是等級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：未定義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當開發人員還有沒對系統強健度貼上標籤時，他的強健度等級為等級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>//</a:t>
            </a:r>
            <a:r>
              <a:rPr lang="zh-TW" altLang="en-US" dirty="0" smtClean="0"/>
              <a:t>如圖所示，當元件</a:t>
            </a:r>
            <a:r>
              <a:rPr lang="en-US" altLang="zh-TW" dirty="0" smtClean="0"/>
              <a:t>A</a:t>
            </a:r>
            <a:r>
              <a:rPr lang="zh-TW" altLang="en-US" dirty="0" smtClean="0"/>
              <a:t>發生例外時，因為沒有定義強健度等級，因此元件</a:t>
            </a:r>
            <a:r>
              <a:rPr lang="en-US" altLang="zh-TW" dirty="0" smtClean="0"/>
              <a:t>B</a:t>
            </a:r>
            <a:r>
              <a:rPr lang="zh-TW" altLang="en-US" dirty="0" smtClean="0"/>
              <a:t>不知道</a:t>
            </a:r>
            <a:r>
              <a:rPr lang="en-US" altLang="zh-TW" dirty="0" smtClean="0"/>
              <a:t>A</a:t>
            </a:r>
            <a:r>
              <a:rPr lang="zh-TW" altLang="en-US" dirty="0" smtClean="0"/>
              <a:t>是執行成功還是將例外掩蔽起來，而無法做後續的處理</a:t>
            </a: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6523A2-0975-489F-B203-8150BEF7F3B5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21003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強健度等級</a:t>
            </a:r>
            <a:r>
              <a:rPr lang="en-US" altLang="zh-TW" dirty="0" smtClean="0"/>
              <a:t>1</a:t>
            </a:r>
            <a:r>
              <a:rPr lang="zh-TW" altLang="en-US" dirty="0" smtClean="0"/>
              <a:t>為錯誤回報：當例外發生時，要將例外回報給上層呼叫者知道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//</a:t>
            </a:r>
            <a:r>
              <a:rPr lang="zh-TW" altLang="en-US" dirty="0" smtClean="0"/>
              <a:t>如圖所示，如果元件</a:t>
            </a:r>
            <a:r>
              <a:rPr lang="en-US" altLang="zh-TW" dirty="0" smtClean="0"/>
              <a:t>A</a:t>
            </a:r>
            <a:r>
              <a:rPr lang="zh-TW" altLang="en-US" dirty="0" smtClean="0"/>
              <a:t>發生例例外，如果沒有要對例外進行處理，則必須將例外回報給上層元件</a:t>
            </a:r>
            <a:r>
              <a:rPr lang="en-US" altLang="zh-TW" dirty="0" smtClean="0"/>
              <a:t>B</a:t>
            </a:r>
            <a:r>
              <a:rPr lang="zh-TW" altLang="en-US" dirty="0" smtClean="0"/>
              <a:t>知道，如果每個元件都不處理，則例外會一直往上層回報上去</a:t>
            </a:r>
            <a:endParaRPr lang="en-US" altLang="zh-TW" dirty="0" smtClean="0"/>
          </a:p>
          <a:p>
            <a:r>
              <a:rPr lang="zh-TW" altLang="en-US" dirty="0" smtClean="0"/>
              <a:t>到最上層元件</a:t>
            </a:r>
            <a:r>
              <a:rPr lang="en-US" altLang="zh-TW" dirty="0" smtClean="0"/>
              <a:t>D</a:t>
            </a:r>
            <a:r>
              <a:rPr lang="zh-TW" altLang="en-US" dirty="0" smtClean="0"/>
              <a:t>處理例外或將例外記錄下來</a:t>
            </a: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6523A2-0975-489F-B203-8150BEF7F3B5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55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7516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強健度等級</a:t>
            </a:r>
            <a:r>
              <a:rPr lang="en-US" altLang="zh-TW" dirty="0" smtClean="0"/>
              <a:t>2</a:t>
            </a:r>
            <a:r>
              <a:rPr lang="zh-TW" altLang="en-US" dirty="0" smtClean="0"/>
              <a:t>為狀態回復</a:t>
            </a:r>
            <a:endParaRPr lang="en-US" altLang="zh-TW" dirty="0" smtClean="0"/>
          </a:p>
          <a:p>
            <a:r>
              <a:rPr lang="zh-TW" altLang="en-US" dirty="0" smtClean="0"/>
              <a:t>要滿足強健度等級</a:t>
            </a:r>
            <a:r>
              <a:rPr lang="en-US" altLang="zh-TW" dirty="0" smtClean="0"/>
              <a:t>2</a:t>
            </a:r>
            <a:r>
              <a:rPr lang="zh-TW" altLang="en-US" dirty="0" smtClean="0"/>
              <a:t>必須先滿足等級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，且還要在錯誤發生後將系統回復到原來正確的狀態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//</a:t>
            </a:r>
            <a:r>
              <a:rPr lang="zh-TW" altLang="en-US" dirty="0" smtClean="0"/>
              <a:t>如圖所示，如果元件</a:t>
            </a:r>
            <a:r>
              <a:rPr lang="en-US" altLang="zh-TW" dirty="0" smtClean="0"/>
              <a:t>A</a:t>
            </a:r>
            <a:r>
              <a:rPr lang="zh-TW" altLang="en-US" dirty="0" smtClean="0"/>
              <a:t>發生例例外且沒有要對例外進行處理，則將例外回報給上層元件</a:t>
            </a:r>
            <a:r>
              <a:rPr lang="en-US" altLang="zh-TW" dirty="0" smtClean="0"/>
              <a:t>B</a:t>
            </a:r>
            <a:r>
              <a:rPr lang="zh-TW" altLang="en-US" dirty="0" smtClean="0"/>
              <a:t>知道，元件</a:t>
            </a:r>
            <a:r>
              <a:rPr lang="en-US" altLang="zh-TW" dirty="0" smtClean="0"/>
              <a:t>B</a:t>
            </a:r>
            <a:r>
              <a:rPr lang="zh-TW" altLang="en-US" dirty="0" smtClean="0"/>
              <a:t>也將例外回報讓元件</a:t>
            </a:r>
            <a:r>
              <a:rPr lang="en-US" altLang="zh-TW" dirty="0" smtClean="0"/>
              <a:t>C</a:t>
            </a:r>
            <a:r>
              <a:rPr lang="zh-TW" altLang="en-US" dirty="0" smtClean="0"/>
              <a:t>知道，元件</a:t>
            </a:r>
            <a:r>
              <a:rPr lang="en-US" altLang="zh-TW" dirty="0" smtClean="0"/>
              <a:t>C</a:t>
            </a:r>
            <a:r>
              <a:rPr lang="zh-TW" altLang="en-US" dirty="0" smtClean="0"/>
              <a:t>接到例外後造成狀態錯誤，因此將狀態回復後，再將例外往上層回報，到最上層元件</a:t>
            </a:r>
            <a:r>
              <a:rPr lang="en-US" altLang="zh-TW" dirty="0" smtClean="0"/>
              <a:t>D</a:t>
            </a:r>
            <a:r>
              <a:rPr lang="zh-TW" altLang="en-US" dirty="0" smtClean="0"/>
              <a:t>處理例外或將例外記錄下來</a:t>
            </a: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6523A2-0975-489F-B203-8150BEF7F3B5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56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08296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強健度等級</a:t>
            </a:r>
            <a:r>
              <a:rPr lang="en-US" altLang="zh-TW" dirty="0" smtClean="0"/>
              <a:t>3</a:t>
            </a:r>
            <a:r>
              <a:rPr lang="zh-TW" altLang="en-US" dirty="0" smtClean="0"/>
              <a:t>為行為重試</a:t>
            </a:r>
            <a:endParaRPr lang="en-US" altLang="zh-TW" dirty="0" smtClean="0"/>
          </a:p>
          <a:p>
            <a:r>
              <a:rPr lang="zh-TW" altLang="en-US" dirty="0" smtClean="0"/>
              <a:t>要滿足強健度等級</a:t>
            </a:r>
            <a:r>
              <a:rPr lang="en-US" altLang="zh-TW" dirty="0" smtClean="0"/>
              <a:t>3</a:t>
            </a:r>
            <a:r>
              <a:rPr lang="zh-TW" altLang="en-US" dirty="0" smtClean="0"/>
              <a:t>必須先滿足等級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，還要重試原本錯誤的行為或找其他方法來完成原來的任務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//</a:t>
            </a:r>
            <a:r>
              <a:rPr lang="zh-TW" altLang="en-US" dirty="0" smtClean="0"/>
              <a:t>如上圖所示，如果元件</a:t>
            </a:r>
            <a:r>
              <a:rPr lang="en-US" altLang="zh-TW" dirty="0" smtClean="0"/>
              <a:t>A</a:t>
            </a:r>
            <a:r>
              <a:rPr lang="zh-TW" altLang="en-US" dirty="0" smtClean="0"/>
              <a:t>發生例例外後，會將狀態回復，再重試原來的行為，</a:t>
            </a:r>
            <a:endParaRPr lang="en-US" altLang="zh-TW" dirty="0" smtClean="0"/>
          </a:p>
          <a:p>
            <a:r>
              <a:rPr lang="zh-TW" altLang="en-US" dirty="0" smtClean="0"/>
              <a:t>如果重試行為失敗，會如下圖所示，將例外往上層回報，由最上層元件</a:t>
            </a:r>
            <a:r>
              <a:rPr lang="en-US" altLang="zh-TW" dirty="0" smtClean="0"/>
              <a:t>D</a:t>
            </a:r>
            <a:r>
              <a:rPr lang="zh-TW" altLang="en-US" dirty="0" smtClean="0"/>
              <a:t>處理例外或將例外記錄下來</a:t>
            </a: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6523A2-0975-489F-B203-8150BEF7F3B5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57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55928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先介紹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在提供的快速修復的功能</a:t>
            </a:r>
            <a:endParaRPr lang="en-US" altLang="zh-TW" dirty="0" smtClean="0"/>
          </a:p>
          <a:p>
            <a:r>
              <a:rPr lang="zh-TW" altLang="en-US" dirty="0" smtClean="0"/>
              <a:t>例如圖片的第</a:t>
            </a:r>
            <a:r>
              <a:rPr lang="en-US" altLang="zh-TW" dirty="0" smtClean="0"/>
              <a:t>14</a:t>
            </a:r>
            <a:r>
              <a:rPr lang="zh-TW" altLang="en-US" dirty="0" smtClean="0"/>
              <a:t>行和第</a:t>
            </a:r>
            <a:r>
              <a:rPr lang="en-US" altLang="zh-TW" dirty="0" smtClean="0"/>
              <a:t>16</a:t>
            </a:r>
            <a:r>
              <a:rPr lang="zh-TW" altLang="en-US" dirty="0" smtClean="0"/>
              <a:t>行，不論</a:t>
            </a:r>
            <a:r>
              <a:rPr lang="en-US" altLang="zh-TW" dirty="0" smtClean="0"/>
              <a:t>catch</a:t>
            </a:r>
            <a:r>
              <a:rPr lang="zh-TW" altLang="en-US" dirty="0" smtClean="0"/>
              <a:t>捕捉什麼類型的例外，都直接將這些例外向上層回報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62444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另一個方法為重構功能，點擊燈泡後選擇重構功能，會跳出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的選單，讓使用者選擇要回報的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Unchecked 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例外</a:t>
            </a:r>
            <a:r>
              <a:rPr lang="zh-TW" altLang="en-US" sz="1200" dirty="0" smtClean="0">
                <a:latin typeface="+mn-lt"/>
                <a:ea typeface="+mn-ea"/>
              </a:rPr>
              <a:t>，這裡選擇了自定義的</a:t>
            </a:r>
            <a:r>
              <a:rPr lang="en-US" altLang="zh-TW" sz="1200" dirty="0" err="1" smtClean="0">
                <a:latin typeface="+mn-lt"/>
                <a:ea typeface="+mn-ea"/>
              </a:rPr>
              <a:t>CustomRobustaException</a:t>
            </a:r>
            <a:r>
              <a:rPr lang="zh-TW" altLang="en-US" sz="1200" dirty="0" smtClean="0">
                <a:latin typeface="+mn-lt"/>
                <a:ea typeface="+mn-ea"/>
              </a:rPr>
              <a:t>後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第</a:t>
            </a:r>
            <a:r>
              <a:rPr lang="en-US" altLang="zh-TW" dirty="0" smtClean="0"/>
              <a:t>16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18</a:t>
            </a:r>
            <a:r>
              <a:rPr lang="zh-TW" altLang="en-US" dirty="0" smtClean="0"/>
              <a:t>行從印出例外訊息會改為回報</a:t>
            </a:r>
            <a:r>
              <a:rPr lang="en-US" altLang="zh-TW" sz="1200" dirty="0" err="1" smtClean="0">
                <a:latin typeface="+mn-lt"/>
                <a:ea typeface="+mn-ea"/>
              </a:rPr>
              <a:t>CustomRobustaException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59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4504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我的研究目標是補齊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的自動化消除壞味道功能</a:t>
            </a:r>
            <a:r>
              <a:rPr lang="zh-TW" altLang="en-US" dirty="0" smtClean="0"/>
              <a:t>，和</a:t>
            </a:r>
            <a:r>
              <a:rPr lang="zh-TW" altLang="en-US" dirty="0" smtClean="0"/>
              <a:t>改善原來</a:t>
            </a:r>
            <a:r>
              <a:rPr lang="zh-TW" altLang="en-US" dirty="0" smtClean="0"/>
              <a:t>消除壞味道的方法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583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32A5E58-0EB9-425B-A98D-E16BEDAAFF13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33070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這是快速修復功能的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，這裡以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</a:t>
            </a:r>
            <a:r>
              <a:rPr lang="en-US" altLang="zh-TW" dirty="0" smtClean="0">
                <a:effectLst/>
              </a:rPr>
              <a:t>Handler</a:t>
            </a:r>
            <a:r>
              <a:rPr lang="zh-TW" altLang="en-US" dirty="0" smtClean="0">
                <a:effectLst/>
              </a:rPr>
              <a:t> 為例子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當使用者要消除壞味道時，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DummyQuickFix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，執行快速修復的功能來消除壞味道。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Quickfix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的過程中，會用到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ExpressionStatementStringFinderVisitor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CatchClauseFinderVisitor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來走訪需要的節點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43406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DummyQuickFix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endParaRPr lang="en-US" altLang="zh-TW" sz="1200" dirty="0" smtClean="0"/>
          </a:p>
          <a:p>
            <a:pPr lvl="0">
              <a:buAutoNum type="arabicPeriod"/>
            </a:pPr>
            <a:r>
              <a:rPr lang="zh-TW" altLang="zh-TW" sz="1200" dirty="0" smtClean="0"/>
              <a:t>透過</a:t>
            </a:r>
            <a:r>
              <a:rPr lang="en-US" altLang="zh-TW" sz="1200" dirty="0" err="1" smtClean="0"/>
              <a:t>IMarker</a:t>
            </a:r>
            <a:r>
              <a:rPr lang="zh-TW" altLang="zh-TW" sz="1200" dirty="0" smtClean="0"/>
              <a:t>來取得壞味道的</a:t>
            </a:r>
            <a:r>
              <a:rPr lang="en-US" altLang="zh-TW" sz="1200" dirty="0" err="1" smtClean="0"/>
              <a:t>MethodDeclaration</a:t>
            </a:r>
            <a:r>
              <a:rPr lang="en-US" altLang="zh-TW" sz="1200" dirty="0" smtClean="0"/>
              <a:t> index</a:t>
            </a:r>
            <a:r>
              <a:rPr lang="zh-TW" altLang="zh-TW" sz="1200" dirty="0" smtClean="0"/>
              <a:t>。</a:t>
            </a:r>
            <a:r>
              <a:rPr lang="en-US" altLang="zh-TW" sz="1200" dirty="0" smtClean="0"/>
              <a:t>(1.1)</a:t>
            </a:r>
          </a:p>
          <a:p>
            <a:pPr lvl="0">
              <a:buAutoNum type="arabicPeriod"/>
            </a:pPr>
            <a:r>
              <a:rPr lang="zh-TW" altLang="zh-TW" sz="1200" dirty="0" smtClean="0"/>
              <a:t>設定</a:t>
            </a:r>
            <a:r>
              <a:rPr lang="en-US" altLang="zh-TW" sz="1200" dirty="0" smtClean="0"/>
              <a:t>AST</a:t>
            </a:r>
            <a:r>
              <a:rPr lang="zh-TW" altLang="zh-TW" sz="1200" dirty="0" smtClean="0"/>
              <a:t>相關資訊。</a:t>
            </a:r>
            <a:r>
              <a:rPr lang="en-US" altLang="zh-TW" sz="1200" dirty="0" smtClean="0"/>
              <a:t>(1.2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1.3)</a:t>
            </a:r>
          </a:p>
          <a:p>
            <a:pPr lvl="0">
              <a:buAutoNum type="arabicPeriod"/>
            </a:pPr>
            <a:r>
              <a:rPr lang="zh-TW" altLang="zh-TW" sz="1200" dirty="0" smtClean="0"/>
              <a:t>取得壞味道所在的</a:t>
            </a:r>
            <a:r>
              <a:rPr lang="en-US" altLang="zh-TW" sz="1200" dirty="0" err="1" smtClean="0"/>
              <a:t>MethodDeclaration</a:t>
            </a:r>
            <a:r>
              <a:rPr lang="zh-TW" altLang="zh-TW" sz="1200" dirty="0" smtClean="0"/>
              <a:t>。</a:t>
            </a:r>
            <a:r>
              <a:rPr lang="en-US" altLang="zh-TW" sz="1200" dirty="0" smtClean="0"/>
              <a:t>(1.4)</a:t>
            </a:r>
          </a:p>
          <a:p>
            <a:pPr lvl="0">
              <a:buAutoNum type="arabicPeriod"/>
            </a:pPr>
            <a:r>
              <a:rPr lang="zh-TW" altLang="en-US" sz="1200" dirty="0" smtClean="0"/>
              <a:t>藉由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CatchClauseFinderVisitor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來取得</a:t>
            </a:r>
            <a:r>
              <a:rPr lang="en-US" altLang="zh-TW" sz="1200" dirty="0" err="1" smtClean="0"/>
              <a:t>MethodDeclaration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裡</a:t>
            </a:r>
            <a:r>
              <a:rPr lang="zh-TW" altLang="zh-TW" sz="1200" dirty="0" smtClean="0"/>
              <a:t>壞味道所在的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資訊。</a:t>
            </a:r>
            <a:r>
              <a:rPr lang="en-US" altLang="zh-TW" sz="1200" dirty="0" smtClean="0"/>
              <a:t>(1.5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1.6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1.7)</a:t>
            </a:r>
          </a:p>
          <a:p>
            <a:pPr lvl="0">
              <a:buAutoNum type="arabicPeriod"/>
            </a:pPr>
            <a:r>
              <a:rPr lang="zh-TW" altLang="en-US" sz="1200" dirty="0" smtClean="0"/>
              <a:t>在</a:t>
            </a:r>
            <a:r>
              <a:rPr lang="zh-TW" altLang="zh-TW" sz="1200" dirty="0" smtClean="0"/>
              <a:t>介面宣告</a:t>
            </a:r>
            <a:r>
              <a:rPr lang="zh-TW" altLang="en-US" sz="1200" dirty="0" smtClean="0"/>
              <a:t>要回報</a:t>
            </a:r>
            <a:r>
              <a:rPr lang="zh-TW" altLang="zh-TW" sz="1200" dirty="0" smtClean="0"/>
              <a:t>例外型別。</a:t>
            </a:r>
            <a:r>
              <a:rPr lang="en-US" altLang="zh-TW" sz="1200" dirty="0" smtClean="0"/>
              <a:t>(1.8)</a:t>
            </a:r>
          </a:p>
          <a:p>
            <a:pPr lvl="0">
              <a:buAutoNum type="arabicPeriod"/>
            </a:pPr>
            <a:r>
              <a:rPr lang="zh-TW" altLang="en-US" sz="1200" dirty="0" smtClean="0"/>
              <a:t>藉由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ExpressionStatementStringFinderVisitor</a:t>
            </a:r>
            <a:r>
              <a:rPr lang="zh-TW" altLang="zh-TW" sz="1200" dirty="0" smtClean="0"/>
              <a:t>檢查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是否有印出訊息的</a:t>
            </a:r>
            <a:r>
              <a:rPr lang="zh-TW" altLang="en-US" sz="1200" dirty="0" smtClean="0"/>
              <a:t>節點</a:t>
            </a:r>
            <a:r>
              <a:rPr lang="zh-TW" altLang="zh-TW" sz="1200" dirty="0" smtClean="0"/>
              <a:t>，若有則移除。</a:t>
            </a:r>
            <a:r>
              <a:rPr lang="en-US" altLang="zh-TW" sz="1200" dirty="0" smtClean="0"/>
              <a:t>(1.9)</a:t>
            </a:r>
          </a:p>
          <a:p>
            <a:pPr lvl="0">
              <a:buAutoNum type="arabicPeriod"/>
            </a:pPr>
            <a:r>
              <a:rPr lang="zh-TW" altLang="zh-TW" sz="1200" dirty="0" smtClean="0"/>
              <a:t>將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捕捉到的例外向上層回報出去。</a:t>
            </a:r>
            <a:r>
              <a:rPr lang="en-US" altLang="zh-TW" sz="1200" dirty="0" smtClean="0"/>
              <a:t>(1.10)</a:t>
            </a:r>
            <a:endParaRPr lang="zh-TW" altLang="zh-TW" sz="1200" dirty="0" smtClean="0"/>
          </a:p>
          <a:p>
            <a:pPr marL="0" indent="0">
              <a:buNone/>
            </a:pPr>
            <a:r>
              <a:rPr lang="zh-TW" altLang="zh-TW" sz="1200" dirty="0" smtClean="0"/>
              <a:t>完成</a:t>
            </a:r>
            <a:r>
              <a:rPr lang="zh-TW" altLang="en-US" sz="1200" dirty="0" smtClean="0"/>
              <a:t>這些</a:t>
            </a:r>
            <a:r>
              <a:rPr lang="zh-TW" altLang="zh-TW" sz="1200" dirty="0" smtClean="0"/>
              <a:t>步驟即可完成</a:t>
            </a:r>
            <a:r>
              <a:rPr lang="en-US" altLang="zh-TW" sz="1200" dirty="0" smtClean="0"/>
              <a:t>Dummy Handler </a:t>
            </a:r>
            <a:r>
              <a:rPr lang="zh-TW" altLang="zh-TW" sz="1200" dirty="0" smtClean="0"/>
              <a:t>和</a:t>
            </a:r>
            <a:r>
              <a:rPr lang="en-US" altLang="zh-TW" sz="1200" dirty="0" smtClean="0"/>
              <a:t> Empty Catch Block</a:t>
            </a:r>
            <a:r>
              <a:rPr lang="zh-TW" altLang="zh-TW" sz="1200" dirty="0" smtClean="0"/>
              <a:t>壞味道</a:t>
            </a:r>
            <a:r>
              <a:rPr lang="zh-TW" altLang="en-US" sz="1200" dirty="0" smtClean="0"/>
              <a:t>的</a:t>
            </a:r>
            <a:r>
              <a:rPr lang="zh-TW" altLang="zh-TW" sz="1200" dirty="0" smtClean="0"/>
              <a:t>自動化快速修復。</a:t>
            </a:r>
          </a:p>
          <a:p>
            <a:pPr lvl="0">
              <a:buNone/>
            </a:pPr>
            <a:endParaRPr lang="en-US" altLang="zh-TW" sz="1200" dirty="0" smtClean="0"/>
          </a:p>
          <a:p>
            <a:pPr lvl="0">
              <a:buNone/>
            </a:pPr>
            <a:endParaRPr lang="en-US" altLang="zh-TW" sz="1200" dirty="0" smtClean="0"/>
          </a:p>
          <a:p>
            <a:pPr lvl="0">
              <a:buNone/>
            </a:pPr>
            <a:r>
              <a:rPr lang="zh-TW" altLang="en-US" sz="1200" dirty="0" smtClean="0"/>
              <a:t>當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DummyQuickFix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endParaRPr lang="en-US" altLang="zh-TW" sz="1200" dirty="0" smtClean="0"/>
          </a:p>
          <a:p>
            <a:pPr lvl="0">
              <a:buAutoNum type="arabicPeriod"/>
            </a:pPr>
            <a:r>
              <a:rPr lang="zh-TW" altLang="zh-TW" sz="1200" dirty="0" smtClean="0"/>
              <a:t>透過標記的</a:t>
            </a:r>
            <a:r>
              <a:rPr lang="en-US" altLang="zh-TW" sz="1200" dirty="0" err="1" smtClean="0"/>
              <a:t>IMarker</a:t>
            </a:r>
            <a:r>
              <a:rPr lang="zh-TW" altLang="zh-TW" sz="1200" dirty="0" smtClean="0"/>
              <a:t>來取得壞味道在該</a:t>
            </a:r>
            <a:r>
              <a:rPr lang="en-US" altLang="zh-TW" sz="1200" dirty="0" smtClean="0"/>
              <a:t>Java</a:t>
            </a:r>
            <a:r>
              <a:rPr lang="zh-TW" altLang="zh-TW" sz="1200" dirty="0" smtClean="0"/>
              <a:t>文件的</a:t>
            </a:r>
            <a:r>
              <a:rPr lang="en-US" altLang="zh-TW" sz="1200" dirty="0" err="1" smtClean="0"/>
              <a:t>MethodDeclaration</a:t>
            </a:r>
            <a:r>
              <a:rPr lang="en-US" altLang="zh-TW" sz="1200" dirty="0" smtClean="0"/>
              <a:t> index</a:t>
            </a:r>
            <a:r>
              <a:rPr lang="zh-TW" altLang="zh-TW" sz="1200" dirty="0" smtClean="0"/>
              <a:t>。</a:t>
            </a:r>
            <a:r>
              <a:rPr lang="en-US" altLang="zh-TW" sz="1200" dirty="0" smtClean="0"/>
              <a:t>(1.1)</a:t>
            </a:r>
          </a:p>
          <a:p>
            <a:pPr lvl="0">
              <a:buAutoNum type="arabicPeriod"/>
            </a:pPr>
            <a:r>
              <a:rPr lang="zh-TW" altLang="zh-TW" sz="1200" dirty="0" smtClean="0"/>
              <a:t>設定</a:t>
            </a:r>
            <a:r>
              <a:rPr lang="en-US" altLang="zh-TW" sz="1200" dirty="0" smtClean="0"/>
              <a:t>AST</a:t>
            </a:r>
            <a:r>
              <a:rPr lang="zh-TW" altLang="zh-TW" sz="1200" dirty="0" smtClean="0"/>
              <a:t>相關資訊取得</a:t>
            </a:r>
            <a:r>
              <a:rPr lang="en-US" altLang="zh-TW" sz="1200" dirty="0" err="1" smtClean="0"/>
              <a:t>CompilationUnit</a:t>
            </a:r>
            <a:r>
              <a:rPr lang="zh-TW" altLang="zh-TW" sz="1200" dirty="0" smtClean="0"/>
              <a:t>。</a:t>
            </a:r>
            <a:r>
              <a:rPr lang="en-US" altLang="zh-TW" sz="1200" dirty="0" smtClean="0"/>
              <a:t>(1.2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1.3)</a:t>
            </a:r>
          </a:p>
          <a:p>
            <a:pPr lvl="0">
              <a:buAutoNum type="arabicPeriod"/>
            </a:pPr>
            <a:r>
              <a:rPr lang="zh-TW" altLang="zh-TW" sz="1200" dirty="0" smtClean="0"/>
              <a:t>藉由取得的</a:t>
            </a:r>
            <a:r>
              <a:rPr lang="en-US" altLang="zh-TW" sz="1200" dirty="0" err="1" smtClean="0"/>
              <a:t>MethodDeclaration</a:t>
            </a:r>
            <a:r>
              <a:rPr lang="en-US" altLang="zh-TW" sz="1200" dirty="0" smtClean="0"/>
              <a:t> index</a:t>
            </a:r>
            <a:r>
              <a:rPr lang="zh-TW" altLang="zh-TW" sz="1200" dirty="0" smtClean="0"/>
              <a:t>和</a:t>
            </a:r>
            <a:r>
              <a:rPr lang="en-US" altLang="zh-TW" sz="1200" dirty="0" err="1" smtClean="0"/>
              <a:t>CompilationUnit</a:t>
            </a:r>
            <a:r>
              <a:rPr lang="zh-TW" altLang="zh-TW" sz="1200" dirty="0" smtClean="0"/>
              <a:t>取得壞味道所在的</a:t>
            </a:r>
            <a:r>
              <a:rPr lang="en-US" altLang="zh-TW" sz="1200" dirty="0" err="1" smtClean="0"/>
              <a:t>MethodDeclaration</a:t>
            </a:r>
            <a:r>
              <a:rPr lang="zh-TW" altLang="zh-TW" sz="1200" dirty="0" smtClean="0"/>
              <a:t>。</a:t>
            </a:r>
            <a:r>
              <a:rPr lang="en-US" altLang="zh-TW" sz="1200" dirty="0" smtClean="0"/>
              <a:t>(1.4)</a:t>
            </a:r>
          </a:p>
          <a:p>
            <a:pPr lvl="0">
              <a:buAutoNum type="arabicPeriod"/>
            </a:pPr>
            <a:r>
              <a:rPr lang="zh-TW" altLang="en-US" sz="1200" dirty="0" smtClean="0"/>
              <a:t>我們會藉由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CatchClauseFinderVisitor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來幫助我們取得</a:t>
            </a:r>
            <a:r>
              <a:rPr lang="en-US" altLang="zh-TW" sz="1200" dirty="0" err="1" smtClean="0"/>
              <a:t>MethodDeclaration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裡</a:t>
            </a:r>
            <a:r>
              <a:rPr lang="zh-TW" altLang="zh-TW" sz="1200" dirty="0" smtClean="0"/>
              <a:t>指定壞味道所在的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資訊。</a:t>
            </a:r>
            <a:r>
              <a:rPr lang="en-US" altLang="zh-TW" sz="1200" dirty="0" smtClean="0"/>
              <a:t>(1.5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1.6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1.7)</a:t>
            </a:r>
          </a:p>
          <a:p>
            <a:pPr lvl="0">
              <a:buAutoNum type="arabicPeriod"/>
            </a:pPr>
            <a:r>
              <a:rPr lang="zh-TW" altLang="zh-TW" sz="1200" dirty="0" smtClean="0"/>
              <a:t>將</a:t>
            </a:r>
            <a:r>
              <a:rPr lang="en-US" altLang="zh-TW" sz="1200" dirty="0" err="1" smtClean="0"/>
              <a:t>MethodDeclaration</a:t>
            </a:r>
            <a:r>
              <a:rPr lang="zh-TW" altLang="zh-TW" sz="1200" dirty="0" smtClean="0"/>
              <a:t>的介面宣告指定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所接住的例外型別。</a:t>
            </a:r>
            <a:r>
              <a:rPr lang="en-US" altLang="zh-TW" sz="1200" dirty="0" smtClean="0"/>
              <a:t>(1.8)</a:t>
            </a:r>
          </a:p>
          <a:p>
            <a:pPr lvl="0">
              <a:buAutoNum type="arabicPeriod"/>
            </a:pPr>
            <a:r>
              <a:rPr lang="zh-TW" altLang="en-US" sz="1200" dirty="0" smtClean="0"/>
              <a:t>藉由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ExpressionStatementStringFinderVisitor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</a:t>
            </a:r>
            <a:r>
              <a:rPr lang="zh-TW" altLang="zh-TW" sz="1200" dirty="0" smtClean="0"/>
              <a:t>檢查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是否有印出例外訊息的</a:t>
            </a:r>
            <a:r>
              <a:rPr lang="zh-TW" altLang="en-US" sz="1200" dirty="0" smtClean="0"/>
              <a:t>節點</a:t>
            </a:r>
            <a:r>
              <a:rPr lang="zh-TW" altLang="zh-TW" sz="1200" dirty="0" smtClean="0"/>
              <a:t>，若有則移除。</a:t>
            </a:r>
            <a:r>
              <a:rPr lang="en-US" altLang="zh-TW" sz="1200" dirty="0" smtClean="0"/>
              <a:t>(1.9)</a:t>
            </a:r>
          </a:p>
          <a:p>
            <a:pPr lvl="0">
              <a:buAutoNum type="arabicPeriod"/>
            </a:pPr>
            <a:r>
              <a:rPr lang="zh-TW" altLang="zh-TW" sz="1200" dirty="0" smtClean="0"/>
              <a:t>將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捕捉到的例外向上層回報出去。</a:t>
            </a:r>
            <a:r>
              <a:rPr lang="en-US" altLang="zh-TW" sz="1200" dirty="0" smtClean="0"/>
              <a:t>(1.10)</a:t>
            </a:r>
            <a:endParaRPr lang="zh-TW" altLang="zh-TW" sz="1200" dirty="0" smtClean="0"/>
          </a:p>
          <a:p>
            <a:pPr marL="0" indent="0">
              <a:buNone/>
            </a:pPr>
            <a:r>
              <a:rPr lang="zh-TW" altLang="zh-TW" sz="1200" dirty="0" smtClean="0"/>
              <a:t>完成</a:t>
            </a:r>
            <a:r>
              <a:rPr lang="zh-TW" altLang="en-US" sz="1200" dirty="0" smtClean="0"/>
              <a:t>這些</a:t>
            </a:r>
            <a:r>
              <a:rPr lang="zh-TW" altLang="zh-TW" sz="1200" dirty="0" smtClean="0"/>
              <a:t>步驟即可完成</a:t>
            </a:r>
            <a:r>
              <a:rPr lang="en-US" altLang="zh-TW" sz="1200" dirty="0" smtClean="0"/>
              <a:t>Dummy Handler </a:t>
            </a:r>
            <a:r>
              <a:rPr lang="zh-TW" altLang="zh-TW" sz="1200" dirty="0" smtClean="0"/>
              <a:t>和</a:t>
            </a:r>
            <a:r>
              <a:rPr lang="en-US" altLang="zh-TW" sz="1200" dirty="0" smtClean="0"/>
              <a:t> Empty Catch Block</a:t>
            </a:r>
            <a:r>
              <a:rPr lang="zh-TW" altLang="zh-TW" sz="1200" dirty="0" smtClean="0"/>
              <a:t>壞味道</a:t>
            </a:r>
            <a:r>
              <a:rPr lang="zh-TW" altLang="en-US" sz="1200" dirty="0" smtClean="0"/>
              <a:t>的</a:t>
            </a:r>
            <a:r>
              <a:rPr lang="zh-TW" altLang="zh-TW" sz="1200" dirty="0" smtClean="0"/>
              <a:t>自動化快速修復功能。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Ps. </a:t>
            </a:r>
            <a:r>
              <a:rPr lang="en-US" altLang="zh-TW" sz="1200" dirty="0" err="1" smtClean="0"/>
              <a:t>CompilationUnit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為 一個</a:t>
            </a:r>
            <a:r>
              <a:rPr lang="en-US" altLang="zh-TW" sz="1200" dirty="0" smtClean="0"/>
              <a:t>Java</a:t>
            </a:r>
            <a:r>
              <a:rPr lang="zh-TW" altLang="en-US" sz="1200" dirty="0" smtClean="0"/>
              <a:t>檔案會有一個對應的</a:t>
            </a:r>
            <a:r>
              <a:rPr lang="en-US" altLang="zh-TW" sz="1200" dirty="0" err="1" smtClean="0"/>
              <a:t>CompilationUnit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，他是</a:t>
            </a:r>
            <a:r>
              <a:rPr lang="en-US" altLang="zh-TW" sz="1200" dirty="0" smtClean="0"/>
              <a:t>AST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Node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sub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class</a:t>
            </a:r>
            <a:r>
              <a:rPr lang="zh-TW" altLang="en-US" sz="1200" dirty="0" smtClean="0"/>
              <a:t>，代表整個</a:t>
            </a:r>
            <a:r>
              <a:rPr lang="en-US" altLang="zh-TW" sz="1200" dirty="0" smtClean="0"/>
              <a:t>Java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file</a:t>
            </a:r>
            <a:r>
              <a:rPr lang="zh-TW" altLang="en-US" sz="1200" dirty="0" smtClean="0"/>
              <a:t>，即為</a:t>
            </a:r>
            <a:r>
              <a:rPr lang="en-US" altLang="zh-TW" sz="1200" dirty="0" smtClean="0"/>
              <a:t>AST</a:t>
            </a:r>
            <a:r>
              <a:rPr lang="zh-TW" altLang="en-US" sz="1200" dirty="0" smtClean="0"/>
              <a:t> 的</a:t>
            </a:r>
            <a:r>
              <a:rPr lang="en-US" altLang="zh-TW" sz="1200" dirty="0" smtClean="0"/>
              <a:t>root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5222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當使用者點擊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Unprotected Main Program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 Fix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功能時，會觸發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UMQuickFix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，執行快速修復的功能。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83780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UMQuickFix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IMarker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取得壞味道的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(1.1)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相關資訊。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(1.2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1.3)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取得壞味道所在的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，此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即為主程式。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(1.4)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蒐集主程式內所有的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，而將主程式分為兩種情境：有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和沒有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(1.5)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AutoNum type="arabicParenBoth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主程式內沒有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pPr marL="0" lvl="0" indent="0">
              <a:buFont typeface="+mj-lt"/>
              <a:buNone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(a)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捕捉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類別，並將捕捉到的例外紀錄日誌檔中。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(1.6)</a:t>
            </a:r>
          </a:p>
          <a:p>
            <a:pPr marL="0" lvl="0" indent="0">
              <a:buFont typeface="+mj-lt"/>
              <a:buNone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(b)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將主程式內的程式碼移入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區塊裡。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(1.7)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主程式內有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(a)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檢查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是否有捕捉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類別或是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類別，如果沒有，則增加捕捉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區塊，並將例外捕捉後記錄日誌檔中。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(1.8)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(b)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將不在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裡的程式碼移入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(1.9)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完成上述步驟即可完成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Unprotected Main Program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壞味道自動化快速修復功能。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Ps. </a:t>
            </a:r>
            <a:r>
              <a:rPr lang="en-US" altLang="zh-TW" sz="1200" dirty="0" err="1" smtClean="0"/>
              <a:t>CompilationUnit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為 一個</a:t>
            </a:r>
            <a:r>
              <a:rPr lang="en-US" altLang="zh-TW" sz="1200" dirty="0" smtClean="0"/>
              <a:t>Java</a:t>
            </a:r>
            <a:r>
              <a:rPr lang="zh-TW" altLang="en-US" sz="1200" dirty="0" smtClean="0"/>
              <a:t>檔案會有一個對應的</a:t>
            </a:r>
            <a:r>
              <a:rPr lang="en-US" altLang="zh-TW" sz="1200" dirty="0" err="1" smtClean="0"/>
              <a:t>CompilationUnit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，他是</a:t>
            </a:r>
            <a:r>
              <a:rPr lang="en-US" altLang="zh-TW" sz="1200" dirty="0" smtClean="0"/>
              <a:t>AST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Node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sub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class</a:t>
            </a:r>
            <a:r>
              <a:rPr lang="zh-TW" altLang="en-US" sz="1200" dirty="0" smtClean="0"/>
              <a:t>，代表整個</a:t>
            </a:r>
            <a:r>
              <a:rPr lang="en-US" altLang="zh-TW" sz="1200" dirty="0" smtClean="0"/>
              <a:t>Java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file</a:t>
            </a:r>
            <a:r>
              <a:rPr lang="zh-TW" altLang="en-US" sz="1200" dirty="0" smtClean="0"/>
              <a:t>，即為</a:t>
            </a:r>
            <a:r>
              <a:rPr lang="en-US" altLang="zh-TW" sz="1200" dirty="0" smtClean="0"/>
              <a:t>AST</a:t>
            </a:r>
            <a:r>
              <a:rPr lang="zh-TW" altLang="en-US" sz="1200" dirty="0" smtClean="0"/>
              <a:t> 的</a:t>
            </a:r>
            <a:r>
              <a:rPr lang="en-US" altLang="zh-TW" sz="1200" dirty="0" smtClean="0"/>
              <a:t>root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54141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點擊燈泡後選擇重構功能，會跳出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的選單，讓使用者選擇要回報的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Unchecked 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例外</a:t>
            </a:r>
            <a:r>
              <a:rPr lang="zh-TW" altLang="en-US" sz="1200" dirty="0" smtClean="0">
                <a:latin typeface="+mn-lt"/>
                <a:ea typeface="+mn-ea"/>
              </a:rPr>
              <a:t>，這裡選擇了自定義的</a:t>
            </a:r>
            <a:r>
              <a:rPr lang="en-US" altLang="zh-TW" sz="1200" dirty="0" err="1" smtClean="0">
                <a:latin typeface="+mn-lt"/>
                <a:ea typeface="+mn-ea"/>
              </a:rPr>
              <a:t>CustomRobustaException</a:t>
            </a:r>
            <a:r>
              <a:rPr lang="zh-TW" altLang="en-US" sz="1200" dirty="0" smtClean="0">
                <a:latin typeface="+mn-lt"/>
                <a:ea typeface="+mn-ea"/>
              </a:rPr>
              <a:t>後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第</a:t>
            </a:r>
            <a:r>
              <a:rPr lang="en-US" altLang="zh-TW" dirty="0" smtClean="0"/>
              <a:t>16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18</a:t>
            </a:r>
            <a:r>
              <a:rPr lang="zh-TW" altLang="en-US" dirty="0" smtClean="0"/>
              <a:t>行從印出例外訊息會改為回報</a:t>
            </a:r>
            <a:r>
              <a:rPr lang="en-US" altLang="zh-TW" sz="1200" dirty="0" err="1" smtClean="0">
                <a:latin typeface="+mn-lt"/>
                <a:ea typeface="+mn-ea"/>
              </a:rPr>
              <a:t>CustomRobustaException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336640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會執行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RethrowUncheckExAction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，啟動重構頁面讓使用者設定相關參數和要回報的例外型別等。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能夠提供預覽畫面協助使用者設定重構的相關資訊。在使用者設定完成後，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會將使用者設定的資訊傳到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Catch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進行重構。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40376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None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當使用者點擊重構功能時，觸發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RethrowUncheckExAction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</a:p>
          <a:p>
            <a:pPr lvl="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新增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，並產生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，提供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Unchecked 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選單畫面讓使用者選擇。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buAutoNum type="arabicPeriod"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使用者選擇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Unchecked Exception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RethrowExWizard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將使用者設定的重構資訊傳入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類別進行重構程式碼。</a:t>
            </a:r>
          </a:p>
          <a:p>
            <a:pPr lvl="0">
              <a:buNone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這些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步驟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Empty Catch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壞味道自動化重構功能。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60200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偵測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JFreeChart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後，發現專案中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含有</a:t>
            </a:r>
            <a:r>
              <a:rPr lang="en-US" altLang="zh-TW" dirty="0" smtClean="0"/>
              <a:t>Careless Cleanup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這是一段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將圖片以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JPEG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格式來進行編碼並輸出的程式碼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當程式碼執行到第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177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178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()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flush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發生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，例外會被向上層回報，導致程式碼不會執行到第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行釋放資源的程式碼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造成資源沒有被正常釋放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67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6440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</a:t>
            </a:r>
            <a:r>
              <a:rPr lang="zh-TW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劉彥麟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同學的論文產生曝露壞味道影響的測試案例後，將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函式需要的參數準備好，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執行測試案例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測試案例因為程式碼沒有正確處理例外而造成測試失敗。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889812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提供的自動化快速修復功能來消除壞味道。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try/finally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來保護程式碼，並且在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將釋放資源的例外保護住，避免產生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再執行一次測試案例，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原先失敗的測試案例因為例外被正確處理而成功。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69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2716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接下來是背景知識介紹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62958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</a:t>
            </a:r>
            <a:r>
              <a:rPr kumimoji="0" lang="en-US" altLang="zh-TW" dirty="0" smtClean="0">
                <a:effectLst/>
              </a:rPr>
              <a:t>Careless Cleanup</a:t>
            </a:r>
            <a:r>
              <a:rPr lang="zh-TW" altLang="en-US" dirty="0" smtClean="0">
                <a:effectLst/>
              </a:rPr>
              <a:t>消除壞味道流程的影片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70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363887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偵測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JFreeChart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後，發現專案中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readPieDatasetFromXML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含有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這是一段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讀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檔中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set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的程式碼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clause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會捕捉兩種例外，為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SAXException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ParserConfigurationException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這裡以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SAXException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來舉例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當程式碼執行到第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93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newSAXParser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函式發生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SAXException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，會來到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98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行被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捕捉住並印出例外訊息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最後程式會回傳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我們認為當程式碼發生例外時，已經在不正確的狀態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捕捉後卻沒有對狀態進行回復或任何處理，只有印出例外訊息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讓程式碼繼續帶著不正確的狀態執行下去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71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57646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</a:t>
            </a:r>
            <a:r>
              <a:rPr lang="zh-TW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劉彥麟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同學的論文產生曝露壞味道影響的測試案例後，再將其測試案例相關的設定補齊。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行是含有壞味道的程式碼，這裡發生例外後，程式碼繼續往下執行，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因此執行測試後，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測試案例因為程式碼沒有正確處理例外而造成測試失敗。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72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267296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提供的自動化快速修復或重構功能來消除壞味道，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這裡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以重構功能為例。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行為當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捕捉到例外後以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向上層回報。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並且再執行一次測試案例，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原先失敗的測試因為例外被正確處理而成功。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73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128112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</a:t>
            </a:r>
            <a:r>
              <a:rPr lang="en-US" altLang="zh-TW" dirty="0" smtClean="0">
                <a:effectLst/>
              </a:rPr>
              <a:t>Dummy Handler</a:t>
            </a:r>
            <a:r>
              <a:rPr lang="zh-TW" altLang="en-US" dirty="0" smtClean="0">
                <a:effectLst/>
              </a:rPr>
              <a:t>消除壞味道流程的影片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74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9964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TW" dirty="0" smtClean="0">
                <a:effectLst/>
              </a:rPr>
              <a:t>Abstract Syntax Tree</a:t>
            </a:r>
            <a:r>
              <a:rPr lang="zh-TW" altLang="en-US" dirty="0" smtClean="0">
                <a:effectLst/>
              </a:rPr>
              <a:t>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簡稱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，他是用來表達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檔案的結構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，能夠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檔案轉換為樹狀結構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。右邊那塊為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樹狀結構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本論文常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提到的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節點有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Invocation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：例如圖中的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method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包含了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clause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block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一段程式碼的區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塊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，如圖所示，一個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可能包含了很多的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Invocatio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文件的排序。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如果這個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再這個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黨中他是第一個出現的，則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//Method Invocation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的節點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//Try Statement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包含了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clause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block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//Method Declaration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一段程式碼的區塊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//Method Declaration index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在該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文件的排序。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如果這個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再這個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黨中他是第一個出現的，則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 index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TW" altLang="en-US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本論文消除壞味道的方法，是用</a:t>
            </a:r>
            <a:r>
              <a:rPr lang="en-US" altLang="zh-TW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AST</a:t>
            </a:r>
            <a:r>
              <a:rPr lang="zh-TW" altLang="en-US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提供的</a:t>
            </a:r>
            <a:r>
              <a:rPr lang="en-US" altLang="zh-TW" sz="1200" kern="1200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ASTParser</a:t>
            </a:r>
            <a:r>
              <a:rPr lang="zh-TW" altLang="en-US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來分析</a:t>
            </a:r>
            <a:r>
              <a:rPr lang="en-US" altLang="zh-TW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TW" altLang="en-US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檔案的結構，再用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ASTRewrite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來對目標的節點進行修改，寫回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檔案中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7292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接下來是我的研究方法</a:t>
            </a:r>
            <a:endParaRPr lang="en-US" altLang="zh-TW" dirty="0" smtClean="0"/>
          </a:p>
          <a:p>
            <a:r>
              <a:rPr lang="zh-TW" altLang="en-US" dirty="0" smtClean="0"/>
              <a:t>我會以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提供的兩種功能「快速修復」和「重構」來做區別，介紹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如何消除壞味道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//</a:t>
            </a:r>
            <a:r>
              <a:rPr lang="zh-TW" altLang="en-US" dirty="0" smtClean="0"/>
              <a:t>這裡會介紹</a:t>
            </a:r>
            <a:r>
              <a:rPr lang="en-US" altLang="zh-TW" dirty="0" smtClean="0"/>
              <a:t>6</a:t>
            </a:r>
            <a:r>
              <a:rPr lang="zh-TW" altLang="en-US" dirty="0" smtClean="0"/>
              <a:t>種壞味道和消除壞味道的方法，並介紹這些方法是如何實作的；接著介紹   原來的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與本論文實作後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的差異；最後介紹我們提供的壞味道消除流程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21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76" y="1285860"/>
            <a:ext cx="7772400" cy="1470025"/>
          </a:xfrm>
        </p:spPr>
        <p:txBody>
          <a:bodyPr/>
          <a:lstStyle>
            <a:lvl1pPr algn="l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976" y="307181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50BA3-F0FC-43B8-AC48-D50B3570AFAE}" type="datetime1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3DA05-EF14-4B60-A2C8-063BA42C92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7EBBD-8FA1-4C7F-95B7-C169421020FB}" type="datetime1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88E58-3D8E-473F-AB9A-233496F5CA6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74728-F3B0-494B-B6B6-F40AB03B5518}" type="datetime1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A68B0-EEFA-4646-AF03-B2E9943370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40676-0BE6-4D40-B732-EE8B61DE32A6}" type="datetime1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58402-14B5-4DCA-894B-9C89E5F314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E0780-3F75-4404-B45A-144D4F851C77}" type="datetime1">
              <a:rPr lang="zh-TW" altLang="en-US" smtClean="0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軟體系統實驗室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3E7F6-7DB5-42E2-BCD2-1CC370773B85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534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48BE9-90F9-4880-A759-C6A9C3AE1292}" type="datetime1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7C113-B292-4711-9FA5-4E4B2395B5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76798-69CE-4DB2-A049-9A8A5441F1E9}" type="datetime1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30E5C-BE02-4418-B4D9-AF752842943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9A7F9-587B-41EB-8684-D42E5DAAF3FC}" type="datetime1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58D95-5EF2-4169-A7B6-28F457F7D1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3DEB6-337F-4CD9-99A9-FFD0A50289BB}" type="datetime1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D82BB-2C5B-4A85-AF67-5D64095C10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ED656-D721-49F5-9667-C11BCD14EB78}" type="datetime1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96121-6712-4ABA-AFCA-CBF1A79C1B4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3FC25-DBC2-4F3E-B4FF-E0BC4B0A45A4}" type="datetime1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6ACA1-2C47-4C64-870F-CC6C7373633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91179-B1B4-4F13-A55B-3BA1EF110DF6}" type="datetime1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1B00C-E32C-4B86-B734-2412D109D8F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F79B-26F5-4771-B0FF-08B560787D9B}" type="datetime1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FF2CA-E231-47C3-9E2B-9F3986E7A5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FE0780-3F75-4404-B45A-144D4F851C77}" type="datetime1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10253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A33E7F6-7DB5-42E2-BCD2-1CC370773B8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  <p:sldLayoutId id="214748410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620689"/>
            <a:ext cx="8303840" cy="2135212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利用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Robusta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消除例外處理壞味道</a:t>
            </a:r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>
          <a:xfrm>
            <a:off x="539750" y="2997200"/>
            <a:ext cx="7920682" cy="1799952"/>
          </a:xfrm>
        </p:spPr>
        <p:txBody>
          <a:bodyPr/>
          <a:lstStyle/>
          <a:p>
            <a:r>
              <a:rPr lang="zh-TW" altLang="en-US" dirty="0" smtClean="0"/>
              <a:t>研究生：</a:t>
            </a:r>
            <a:r>
              <a:rPr lang="zh-TW" altLang="en-US" dirty="0" smtClean="0">
                <a:solidFill>
                  <a:srgbClr val="F2F2F2"/>
                </a:solidFill>
                <a:latin typeface="標楷體" pitchFamily="65" charset="-120"/>
              </a:rPr>
              <a:t>楊雅</a:t>
            </a:r>
            <a:r>
              <a:rPr lang="zh-TW" altLang="en-US" dirty="0">
                <a:solidFill>
                  <a:srgbClr val="F2F2F2"/>
                </a:solidFill>
                <a:latin typeface="標楷體" pitchFamily="65" charset="-120"/>
              </a:rPr>
              <a:t>雯</a:t>
            </a:r>
            <a:endParaRPr lang="en-US" altLang="zh-TW" dirty="0" smtClean="0"/>
          </a:p>
          <a:p>
            <a:pPr eaLnBrk="1" hangingPunct="1"/>
            <a:endParaRPr lang="en-US" altLang="zh-TW" dirty="0" smtClean="0">
              <a:solidFill>
                <a:srgbClr val="F2F2F2"/>
              </a:solidFill>
              <a:latin typeface="標楷體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000" y="4500563"/>
            <a:ext cx="6715125" cy="457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077" name="矩形 6"/>
          <p:cNvSpPr>
            <a:spLocks noChangeArrowheads="1"/>
          </p:cNvSpPr>
          <p:nvPr/>
        </p:nvSpPr>
        <p:spPr bwMode="auto">
          <a:xfrm>
            <a:off x="539750" y="4583336"/>
            <a:ext cx="62642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國立台北科技大學 資訊工程</a:t>
            </a:r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系</a:t>
            </a:r>
            <a:endParaRPr lang="en-US" altLang="zh-TW" sz="32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指導教授</a:t>
            </a:r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：謝金雲、鄭有進</a:t>
            </a:r>
            <a:endParaRPr lang="en-US" altLang="zh-TW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3200" dirty="0" smtClean="0">
                <a:solidFill>
                  <a:srgbClr val="F2F2F2"/>
                </a:solidFill>
                <a:latin typeface="標楷體" pitchFamily="65" charset="-120"/>
              </a:rPr>
              <a:t>2018/6/14</a:t>
            </a:r>
            <a:endParaRPr lang="zh-TW" altLang="en-US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306896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dirty="0">
                <a:latin typeface="標楷體" pitchFamily="65" charset="-120"/>
              </a:rPr>
              <a:t>快速修復</a:t>
            </a:r>
            <a:endParaRPr lang="en-US" altLang="zh-TW" dirty="0">
              <a:latin typeface="標楷體" pitchFamily="65" charset="-120"/>
            </a:endParaRPr>
          </a:p>
          <a:p>
            <a:pPr marL="0" indent="0" algn="ctr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00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11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55466" y="155215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定義</a:t>
            </a:r>
            <a:endParaRPr lang="zh-TW" altLang="en-US" dirty="0"/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539552" y="2420888"/>
            <a:ext cx="734481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12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27584" y="1556792"/>
            <a:ext cx="7343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根據洪哲瑋論文提到的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消除</a:t>
            </a:r>
            <a:r>
              <a:rPr lang="en-US" altLang="zh-TW" sz="2000" dirty="0"/>
              <a:t>Unprotected Main Program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功能－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－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快速修復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1331640" y="2636912"/>
            <a:ext cx="568863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3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13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pic>
        <p:nvPicPr>
          <p:cNvPr id="4098" name="Picture 2" descr="Throw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53292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22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14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1046" y="1412776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改善後的快速修復功能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395536" y="2276872"/>
            <a:ext cx="8427183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0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Careless Cleanup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15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9512" y="141344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定義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/>
          <p:nvPr/>
        </p:nvPicPr>
        <p:blipFill rotWithShape="1">
          <a:blip r:embed="rId3"/>
          <a:srcRect l="1" r="220" b="23643"/>
          <a:stretch/>
        </p:blipFill>
        <p:spPr bwMode="auto">
          <a:xfrm>
            <a:off x="683568" y="2348880"/>
            <a:ext cx="7560840" cy="3600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3593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16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7504" y="1556792"/>
            <a:ext cx="8063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先前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Robusta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沒有對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Careless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Cleanup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提供自動化消除壞味道功能，因此我們提供了快速修復的功能來消除壞味道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Careless Cleanup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9" name="圖片 8"/>
          <p:cNvPicPr/>
          <p:nvPr/>
        </p:nvPicPr>
        <p:blipFill rotWithShape="1">
          <a:blip r:embed="rId3"/>
          <a:srcRect l="-1" r="931" b="12394"/>
          <a:stretch/>
        </p:blipFill>
        <p:spPr bwMode="auto">
          <a:xfrm>
            <a:off x="755576" y="2583305"/>
            <a:ext cx="7488832" cy="41044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5808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9414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Empty 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Catch Block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17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1520" y="14176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定義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1390606" y="2492896"/>
            <a:ext cx="576064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9414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Dummy Handler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18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367581" y="2276872"/>
            <a:ext cx="5832648" cy="324036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51520" y="14176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定義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99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19</a:t>
            </a:fld>
            <a:endParaRPr lang="zh-TW" altLang="en-US" dirty="0"/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251520" y="2924814"/>
            <a:ext cx="8407188" cy="343153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1500" y="1259632"/>
            <a:ext cx="9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原來的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消除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Dummy Handler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Empty Catch Block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功能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快速修復功能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：丟出例外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快速修復功能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：丟出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RuntimeException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-35421" y="2780928"/>
            <a:ext cx="9144000" cy="289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3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2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研究背景與動機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研究目標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背景知識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研究</a:t>
            </a:r>
            <a:r>
              <a:rPr lang="zh-TW" altLang="en-US" dirty="0" smtClean="0">
                <a:latin typeface="標楷體" pitchFamily="65" charset="-120"/>
              </a:rPr>
              <a:t>方法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應用</a:t>
            </a:r>
            <a:r>
              <a:rPr lang="zh-TW" altLang="en-US" dirty="0" smtClean="0">
                <a:latin typeface="標楷體" pitchFamily="65" charset="-120"/>
              </a:rPr>
              <a:t>實例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結論</a:t>
            </a:r>
            <a:r>
              <a:rPr lang="zh-TW" altLang="en-US" dirty="0">
                <a:latin typeface="標楷體" pitchFamily="65" charset="-120"/>
              </a:rPr>
              <a:t>與</a:t>
            </a:r>
            <a:r>
              <a:rPr lang="zh-TW" altLang="en-US" dirty="0" smtClean="0">
                <a:latin typeface="標楷體" pitchFamily="65" charset="-120"/>
              </a:rPr>
              <a:t>未來展望</a:t>
            </a:r>
            <a:endParaRPr lang="zh-TW" altLang="en-US" dirty="0"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159" y="111954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20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85433" y="1391517"/>
            <a:ext cx="855425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原先提供的功能：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修復功能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：丟出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例外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修復功能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：丟出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RuntimeException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向下箭號 2"/>
          <p:cNvSpPr/>
          <p:nvPr/>
        </p:nvSpPr>
        <p:spPr>
          <a:xfrm>
            <a:off x="3275856" y="3188008"/>
            <a:ext cx="648072" cy="961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05277" y="4437466"/>
            <a:ext cx="5557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重新修正後的功能：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修復功能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：丟出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例外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666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設計與實作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" t="8835" r="2001" b="5177"/>
          <a:stretch/>
        </p:blipFill>
        <p:spPr>
          <a:xfrm>
            <a:off x="179512" y="1700808"/>
            <a:ext cx="8853582" cy="389882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21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271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Careless Cleanup</a:t>
            </a:r>
            <a:endParaRPr lang="en-US" altLang="zh-TW" dirty="0" smtClean="0"/>
          </a:p>
        </p:txBody>
      </p:sp>
      <p:grpSp>
        <p:nvGrpSpPr>
          <p:cNvPr id="6" name="群組 5"/>
          <p:cNvGrpSpPr/>
          <p:nvPr/>
        </p:nvGrpSpPr>
        <p:grpSpPr>
          <a:xfrm>
            <a:off x="755576" y="87839"/>
            <a:ext cx="8018720" cy="6437505"/>
            <a:chOff x="755576" y="87839"/>
            <a:chExt cx="8018720" cy="6443433"/>
          </a:xfrm>
        </p:grpSpPr>
        <p:pic>
          <p:nvPicPr>
            <p:cNvPr id="8194" name="Picture 2" descr="CCQuickFixer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" t="30659" r="11500" b="2240"/>
            <a:stretch/>
          </p:blipFill>
          <p:spPr bwMode="auto">
            <a:xfrm>
              <a:off x="755576" y="142453"/>
              <a:ext cx="8018720" cy="6388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矩形 1"/>
            <p:cNvSpPr/>
            <p:nvPr/>
          </p:nvSpPr>
          <p:spPr>
            <a:xfrm rot="5400000">
              <a:off x="6687001" y="142453"/>
              <a:ext cx="947504" cy="838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49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Careless Cleanup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5" t="4851" r="1970" b="3801"/>
          <a:stretch/>
        </p:blipFill>
        <p:spPr>
          <a:xfrm>
            <a:off x="1907704" y="13320"/>
            <a:ext cx="5795285" cy="6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23528" y="3284984"/>
            <a:ext cx="8229600" cy="45259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itchFamily="65" charset="-120"/>
              </a:rPr>
              <a:t>重構</a:t>
            </a:r>
            <a:endParaRPr lang="en-US" altLang="zh-TW" dirty="0">
              <a:latin typeface="標楷體" pitchFamily="65" charset="-120"/>
            </a:endParaRPr>
          </a:p>
          <a:p>
            <a:pPr algn="ctr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3E7F6-7DB5-42E2-BCD2-1CC370773B85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1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Exception Thrown From </a:t>
            </a:r>
            <a: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Finally 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Block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25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55466" y="1451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定義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2276872"/>
            <a:ext cx="7488832" cy="370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0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26</a:t>
            </a:fld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Exception Thrown From 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Finally Block</a:t>
            </a:r>
            <a:endParaRPr lang="en-US" altLang="zh-TW" dirty="0" smtClean="0"/>
          </a:p>
        </p:txBody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168418" y="2276872"/>
            <a:ext cx="8579296" cy="353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5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27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Exception Thrown From 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Finally Block</a:t>
            </a:r>
            <a:endParaRPr lang="en-US" altLang="zh-TW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16049" y="130745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改善後的重構功能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" name="圖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913499" y="1988840"/>
            <a:ext cx="6768752" cy="397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Exception Thrown From 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Finally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28</a:t>
            </a:fld>
            <a:endParaRPr lang="zh-TW" altLang="en-US" dirty="0"/>
          </a:p>
        </p:txBody>
      </p:sp>
      <p:pic>
        <p:nvPicPr>
          <p:cNvPr id="10242" name="Picture 2" descr="TEFBRefac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" t="5086" r="2759" b="1920"/>
          <a:stretch>
            <a:fillRect/>
          </a:stretch>
        </p:blipFill>
        <p:spPr bwMode="auto">
          <a:xfrm>
            <a:off x="1583668" y="4961"/>
            <a:ext cx="6156684" cy="694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65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Exception Thrown From </a:t>
            </a:r>
            <a:br>
              <a:rPr lang="en-US" altLang="zh-TW" dirty="0">
                <a:effectLst/>
              </a:rPr>
            </a:br>
            <a:r>
              <a:rPr lang="en-US" altLang="zh-TW" dirty="0" smtClean="0">
                <a:effectLst/>
              </a:rPr>
              <a:t>Finally </a:t>
            </a:r>
            <a:r>
              <a:rPr lang="en-US" altLang="zh-TW" dirty="0">
                <a:effectLst/>
              </a:rPr>
              <a:t>Block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  <p:pic>
        <p:nvPicPr>
          <p:cNvPr id="11266" name="Picture 2" descr="TEFBRefac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" t="7471" r="2289" b="6456"/>
          <a:stretch>
            <a:fillRect/>
          </a:stretch>
        </p:blipFill>
        <p:spPr bwMode="auto">
          <a:xfrm>
            <a:off x="0" y="880046"/>
            <a:ext cx="9117152" cy="434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4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研究背景與動機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望</a:t>
            </a: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1897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>
                <a:ea typeface="標楷體" panose="03000509000000000000" pitchFamily="65" charset="-120"/>
              </a:rPr>
              <a:pPr>
                <a:defRPr/>
              </a:pPr>
              <a:t>30</a:t>
            </a:fld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9275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>
                <a:effectLst/>
                <a:ea typeface="標楷體" panose="03000509000000000000" pitchFamily="65" charset="-120"/>
              </a:rPr>
              <a:t>過去與現在</a:t>
            </a:r>
            <a:r>
              <a:rPr lang="en-US" altLang="zh-TW" dirty="0">
                <a:effectLst/>
                <a:ea typeface="標楷體" panose="03000509000000000000" pitchFamily="65" charset="-120"/>
              </a:rPr>
              <a:t>Robusta</a:t>
            </a:r>
            <a:r>
              <a:rPr lang="zh-TW" altLang="zh-TW" dirty="0" smtClean="0">
                <a:effectLst/>
                <a:ea typeface="標楷體" panose="03000509000000000000" pitchFamily="65" charset="-120"/>
              </a:rPr>
              <a:t>工具</a:t>
            </a:r>
            <a:r>
              <a:rPr lang="en-US" altLang="zh-TW" dirty="0" smtClean="0">
                <a:effectLst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effectLst/>
                <a:ea typeface="標楷體" panose="03000509000000000000" pitchFamily="65" charset="-120"/>
              </a:rPr>
            </a:br>
            <a:r>
              <a:rPr lang="zh-TW" altLang="zh-TW" dirty="0" smtClean="0">
                <a:effectLst/>
                <a:ea typeface="標楷體" panose="03000509000000000000" pitchFamily="65" charset="-120"/>
              </a:rPr>
              <a:t>快速</a:t>
            </a:r>
            <a:r>
              <a:rPr lang="zh-TW" altLang="zh-TW" dirty="0">
                <a:effectLst/>
                <a:ea typeface="標楷體" panose="03000509000000000000" pitchFamily="65" charset="-120"/>
              </a:rPr>
              <a:t>修復與重構差異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標楷體" panose="03000509000000000000" pitchFamily="65" charset="-12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07504" y="1259632"/>
            <a:ext cx="8229600" cy="4525963"/>
          </a:xfrm>
        </p:spPr>
        <p:txBody>
          <a:bodyPr/>
          <a:lstStyle/>
          <a:p>
            <a:r>
              <a:rPr lang="zh-TW" altLang="zh-TW" b="1" dirty="0" smtClean="0"/>
              <a:t>快速</a:t>
            </a:r>
            <a:r>
              <a:rPr lang="zh-TW" altLang="zh-TW" b="1" dirty="0"/>
              <a:t>修復</a:t>
            </a:r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261693"/>
              </p:ext>
            </p:extLst>
          </p:nvPr>
        </p:nvGraphicFramePr>
        <p:xfrm>
          <a:off x="335603" y="1991495"/>
          <a:ext cx="8496944" cy="40794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8960"/>
                <a:gridCol w="3148992"/>
                <a:gridCol w="3148992"/>
              </a:tblGrid>
              <a:tr h="4824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壞味道種類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ea typeface="標楷體" panose="03000509000000000000" pitchFamily="65" charset="-120"/>
                        </a:rPr>
                        <a:t>原本的</a:t>
                      </a:r>
                      <a:r>
                        <a:rPr lang="en-US" sz="1800" kern="100" baseline="0">
                          <a:effectLst/>
                          <a:ea typeface="標楷體" panose="03000509000000000000" pitchFamily="65" charset="-120"/>
                        </a:rPr>
                        <a:t>Robusta</a:t>
                      </a:r>
                      <a:endParaRPr lang="zh-TW" sz="18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本</a:t>
                      </a:r>
                      <a:r>
                        <a:rPr lang="zh-TW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論文</a:t>
                      </a:r>
                      <a:r>
                        <a:rPr lang="zh-TW" altLang="en-US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改善或</a:t>
                      </a:r>
                      <a:r>
                        <a:rPr lang="zh-TW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提供</a:t>
                      </a: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的方法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3488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Dummy Handler</a:t>
                      </a:r>
                      <a:endParaRPr lang="zh-TW" sz="1800" kern="100" baseline="0" dirty="0">
                        <a:effectLst/>
                        <a:ea typeface="標楷體" panose="03000509000000000000" pitchFamily="65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&amp;</a:t>
                      </a:r>
                      <a:endParaRPr lang="zh-TW" sz="1800" kern="100" baseline="0" dirty="0">
                        <a:effectLst/>
                        <a:ea typeface="標楷體" panose="03000509000000000000" pitchFamily="65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Empty Catch Block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</a:t>
                      </a:r>
                      <a:r>
                        <a:rPr lang="zh-TW" altLang="en-US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快速修復功能</a:t>
                      </a:r>
                      <a:r>
                        <a:rPr lang="en-US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­</a:t>
                      </a:r>
                      <a:r>
                        <a:rPr lang="zh-TW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：丟出例外</a:t>
                      </a:r>
                      <a:endParaRPr lang="en-US" altLang="zh-TW" sz="1800" baseline="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lvl="0"/>
                      <a:r>
                        <a:rPr lang="en-US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</a:t>
                      </a:r>
                      <a:r>
                        <a:rPr lang="zh-TW" altLang="en-US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快速修復功能</a:t>
                      </a:r>
                      <a:r>
                        <a:rPr lang="en-US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­</a:t>
                      </a:r>
                      <a:r>
                        <a:rPr lang="zh-TW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：丟出</a:t>
                      </a:r>
                      <a:r>
                        <a:rPr lang="en-US" altLang="zh-TW" sz="1800" baseline="0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RuntimeException</a:t>
                      </a:r>
                      <a:r>
                        <a:rPr lang="zh-TW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。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zh-TW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快速修復功能</a:t>
                      </a:r>
                      <a:r>
                        <a:rPr lang="en-US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­</a:t>
                      </a:r>
                      <a:r>
                        <a:rPr lang="zh-TW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：丟出例外</a:t>
                      </a:r>
                      <a:endParaRPr lang="en-US" altLang="zh-TW" sz="1800" baseline="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</a:tr>
              <a:tr h="17984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Unprotected Main Program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產生</a:t>
                      </a: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try/catch</a:t>
                      </a: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保護主程式，且</a:t>
                      </a: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catch</a:t>
                      </a: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捕捉</a:t>
                      </a: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Exception</a:t>
                      </a: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類別後不做任何事。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產生</a:t>
                      </a: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try/catch</a:t>
                      </a: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保護主程式，</a:t>
                      </a: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catch</a:t>
                      </a: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捕捉</a:t>
                      </a:r>
                      <a:r>
                        <a:rPr lang="en-US" sz="1800" kern="100" baseline="0" dirty="0" err="1">
                          <a:effectLst/>
                          <a:ea typeface="標楷體" panose="03000509000000000000" pitchFamily="65" charset="-120"/>
                        </a:rPr>
                        <a:t>Throwable</a:t>
                      </a:r>
                      <a:r>
                        <a:rPr lang="zh-TW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類別</a:t>
                      </a:r>
                      <a:r>
                        <a:rPr lang="zh-TW" altLang="en-US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且</a:t>
                      </a:r>
                      <a:r>
                        <a:rPr lang="zh-TW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印</a:t>
                      </a: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出例外訊息和將</a:t>
                      </a:r>
                      <a:r>
                        <a:rPr lang="zh-TW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例外</a:t>
                      </a:r>
                      <a:r>
                        <a:rPr lang="zh-TW" altLang="en-US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訊息</a:t>
                      </a:r>
                      <a:r>
                        <a:rPr lang="zh-TW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寫入</a:t>
                      </a: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日誌中。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9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Careless Cleanup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ea typeface="標楷體" panose="03000509000000000000" pitchFamily="65" charset="-120"/>
                        </a:rPr>
                        <a:t>無</a:t>
                      </a:r>
                      <a:endParaRPr lang="zh-TW" sz="18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增加快速修復功能。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286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31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9275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>
                <a:effectLst/>
              </a:rPr>
              <a:t>過去與現在</a:t>
            </a:r>
            <a:r>
              <a:rPr lang="en-US" altLang="zh-TW" dirty="0">
                <a:effectLst/>
              </a:rPr>
              <a:t>Robusta</a:t>
            </a:r>
            <a:r>
              <a:rPr lang="zh-TW" altLang="zh-TW" dirty="0" smtClean="0">
                <a:effectLst/>
              </a:rPr>
              <a:t>工具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zh-TW" altLang="zh-TW" dirty="0" smtClean="0">
                <a:effectLst/>
              </a:rPr>
              <a:t>快速</a:t>
            </a:r>
            <a:r>
              <a:rPr lang="zh-TW" altLang="zh-TW" dirty="0">
                <a:effectLst/>
              </a:rPr>
              <a:t>修復與重構差異</a:t>
            </a:r>
            <a:endParaRPr lang="zh-TW" altLang="en-US" dirty="0"/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31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07504" y="1357771"/>
            <a:ext cx="8229600" cy="4525963"/>
          </a:xfrm>
        </p:spPr>
        <p:txBody>
          <a:bodyPr/>
          <a:lstStyle/>
          <a:p>
            <a:r>
              <a:rPr lang="zh-TW" altLang="en-US" sz="2400" b="1" dirty="0" smtClean="0"/>
              <a:t>重構</a:t>
            </a:r>
            <a:endParaRPr lang="zh-TW" altLang="en-US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927032"/>
              </p:ext>
            </p:extLst>
          </p:nvPr>
        </p:nvGraphicFramePr>
        <p:xfrm>
          <a:off x="134169" y="2764043"/>
          <a:ext cx="8640959" cy="2075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208"/>
                <a:gridCol w="3766086"/>
                <a:gridCol w="3002665"/>
              </a:tblGrid>
              <a:tr h="296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壞味道種類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原本的</a:t>
                      </a:r>
                      <a:r>
                        <a:rPr lang="en-US" sz="1800" kern="100">
                          <a:effectLst/>
                        </a:rPr>
                        <a:t>Robusta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本論文提供的方法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792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Exception Thrown From Finally Block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將釋放資源的函式用</a:t>
                      </a:r>
                      <a:r>
                        <a:rPr lang="en-US" sz="1800" kern="100" dirty="0">
                          <a:effectLst/>
                        </a:rPr>
                        <a:t>try/catch</a:t>
                      </a:r>
                      <a:r>
                        <a:rPr lang="zh-TW" sz="1800" kern="100" dirty="0">
                          <a:effectLst/>
                        </a:rPr>
                        <a:t>包住，並且</a:t>
                      </a:r>
                      <a:r>
                        <a:rPr lang="en-US" sz="1800" kern="100" dirty="0">
                          <a:effectLst/>
                        </a:rPr>
                        <a:t>Extract Method</a:t>
                      </a:r>
                      <a:r>
                        <a:rPr lang="zh-TW" sz="1800" kern="100" dirty="0">
                          <a:effectLst/>
                        </a:rPr>
                        <a:t>，讓</a:t>
                      </a:r>
                      <a:r>
                        <a:rPr lang="zh-TW" sz="1800" kern="100" dirty="0" smtClean="0">
                          <a:effectLst/>
                        </a:rPr>
                        <a:t>使用者定義</a:t>
                      </a:r>
                      <a:r>
                        <a:rPr lang="zh-TW" sz="1800" kern="100" dirty="0">
                          <a:effectLst/>
                        </a:rPr>
                        <a:t>獨立出來的函式名稱，自動化重構程式碼來消除壞味道。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改善</a:t>
                      </a:r>
                      <a:r>
                        <a:rPr lang="en-US" sz="1800" kern="100" dirty="0" smtClean="0">
                          <a:effectLst/>
                        </a:rPr>
                        <a:t>Robusta</a:t>
                      </a:r>
                      <a:r>
                        <a:rPr lang="zh-TW" sz="1800" kern="100" dirty="0" smtClean="0">
                          <a:effectLst/>
                        </a:rPr>
                        <a:t>自動化</a:t>
                      </a:r>
                      <a:r>
                        <a:rPr lang="zh-TW" sz="1800" kern="100" dirty="0">
                          <a:effectLst/>
                        </a:rPr>
                        <a:t>重構功能，將獨立出</a:t>
                      </a:r>
                      <a:r>
                        <a:rPr lang="zh-TW" sz="1800" kern="100" dirty="0" smtClean="0">
                          <a:effectLst/>
                        </a:rPr>
                        <a:t>來函</a:t>
                      </a:r>
                      <a:r>
                        <a:rPr lang="zh-TW" sz="1800" kern="100" dirty="0">
                          <a:effectLst/>
                        </a:rPr>
                        <a:t>式</a:t>
                      </a:r>
                      <a:r>
                        <a:rPr lang="en-US" sz="1800" kern="100" dirty="0">
                          <a:effectLst/>
                        </a:rPr>
                        <a:t>catch</a:t>
                      </a:r>
                      <a:r>
                        <a:rPr lang="zh-TW" sz="1800" kern="100" dirty="0">
                          <a:effectLst/>
                        </a:rPr>
                        <a:t>部分增加註解，解釋為什麼這裡留下</a:t>
                      </a:r>
                      <a:r>
                        <a:rPr lang="en-US" sz="1800" kern="100" dirty="0">
                          <a:effectLst/>
                        </a:rPr>
                        <a:t>Dummy Handler</a:t>
                      </a:r>
                      <a:r>
                        <a:rPr lang="zh-TW" sz="1800" kern="100" dirty="0">
                          <a:effectLst/>
                        </a:rPr>
                        <a:t>壞味道。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031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zh-TW" dirty="0">
                <a:effectLst/>
              </a:rPr>
              <a:t>壞味道的偵測、暴露及消除流程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32</a:t>
            </a:fld>
            <a:endParaRPr lang="zh-TW" altLang="en-US" dirty="0"/>
          </a:p>
        </p:txBody>
      </p:sp>
      <p:pic>
        <p:nvPicPr>
          <p:cNvPr id="10" name="圖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282352" y="1539998"/>
            <a:ext cx="8579296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33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動機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目標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</a:t>
            </a: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展望</a:t>
            </a:r>
          </a:p>
          <a:p>
            <a:pPr eaLnBrk="1" hangingPunct="1">
              <a:buFont typeface="Arial" charset="0"/>
              <a:buChar char="•"/>
              <a:defRPr/>
            </a:pPr>
            <a:endParaRPr lang="zh-TW" altLang="en-US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9848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TW" altLang="zh-TW" dirty="0">
                <a:effectLst/>
              </a:rPr>
              <a:t> </a:t>
            </a:r>
            <a:r>
              <a:rPr lang="en-US" altLang="zh-TW" dirty="0">
                <a:effectLst/>
              </a:rPr>
              <a:t>Exception Thrown Form Finally Block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33512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偵測</a:t>
            </a:r>
            <a:r>
              <a:rPr lang="en-US" altLang="zh-TW" dirty="0"/>
              <a:t>Exception Thrown Form Finally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34</a:t>
            </a:fld>
            <a:endParaRPr lang="zh-TW" altLang="en-US" dirty="0"/>
          </a:p>
        </p:txBody>
      </p:sp>
      <p:pic>
        <p:nvPicPr>
          <p:cNvPr id="21506" name="Picture 2" descr="smellDet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2276872"/>
            <a:ext cx="8928992" cy="279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7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C:\Users\jeni\AppData\Local\Microsoft\Windows\INetCache\Content.Word\testCas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1" y="2348880"/>
            <a:ext cx="9045109" cy="4509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372641"/>
            <a:ext cx="8712968" cy="5080695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產生</a:t>
            </a:r>
            <a:r>
              <a:rPr lang="zh-TW" altLang="zh-TW" dirty="0" smtClean="0"/>
              <a:t>曝露</a:t>
            </a:r>
            <a:r>
              <a:rPr lang="en-US" altLang="zh-TW" dirty="0"/>
              <a:t>Exception Thrown From Finally Block</a:t>
            </a:r>
            <a:r>
              <a:rPr lang="zh-TW" altLang="zh-TW" dirty="0" smtClean="0"/>
              <a:t>壞</a:t>
            </a:r>
            <a:r>
              <a:rPr lang="zh-TW" altLang="zh-TW" dirty="0"/>
              <a:t>味道的測試案例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35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15169" y="102027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TW" altLang="zh-TW" dirty="0">
                <a:effectLst/>
              </a:rPr>
              <a:t> </a:t>
            </a:r>
            <a:r>
              <a:rPr lang="en-US" altLang="zh-TW" dirty="0">
                <a:effectLst/>
              </a:rPr>
              <a:t>Exception Thrown Form Finally Block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pic>
        <p:nvPicPr>
          <p:cNvPr id="5122" name="Picture 2" descr="testF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325" y="3019264"/>
            <a:ext cx="4386625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76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TW" altLang="zh-TW" dirty="0">
                <a:effectLst/>
              </a:rPr>
              <a:t> </a:t>
            </a:r>
            <a:r>
              <a:rPr lang="en-US" altLang="zh-TW" dirty="0">
                <a:effectLst/>
              </a:rPr>
              <a:t>Exception Thrown Form Finally Block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33512"/>
            <a:ext cx="9036496" cy="5141913"/>
          </a:xfrm>
        </p:spPr>
        <p:txBody>
          <a:bodyPr/>
          <a:lstStyle/>
          <a:p>
            <a:r>
              <a:rPr lang="zh-TW" altLang="zh-TW" dirty="0"/>
              <a:t>消除</a:t>
            </a:r>
            <a:r>
              <a:rPr lang="en-US" altLang="zh-TW" dirty="0"/>
              <a:t>Exception Thrown Form Finally Block</a:t>
            </a:r>
            <a:r>
              <a:rPr lang="zh-TW" altLang="zh-TW" dirty="0"/>
              <a:t>壞味道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36</a:t>
            </a:fld>
            <a:endParaRPr lang="zh-TW" altLang="en-US" dirty="0"/>
          </a:p>
        </p:txBody>
      </p:sp>
      <p:pic>
        <p:nvPicPr>
          <p:cNvPr id="8" name="圖片 7" descr="C:\Users\jeni\AppData\Local\Microsoft\Windows\INetCache\Content.Word\smellRefactory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43932"/>
            <a:ext cx="8352928" cy="4720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7" name="Picture 3" descr="testSucce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546" y="3074851"/>
            <a:ext cx="433295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34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TW" altLang="zh-TW" dirty="0">
                <a:effectLst/>
              </a:rPr>
              <a:t> </a:t>
            </a:r>
            <a:r>
              <a:rPr lang="en-US" altLang="zh-TW" dirty="0">
                <a:effectLst/>
              </a:rPr>
              <a:t>Exception Thrown Form Finally Block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2809057"/>
          </a:xfrm>
        </p:spPr>
        <p:txBody>
          <a:bodyPr/>
          <a:lstStyle/>
          <a:p>
            <a:pPr algn="ctr">
              <a:buFont typeface="Arial" charset="0"/>
              <a:buChar char="•"/>
              <a:defRPr/>
            </a:pPr>
            <a:r>
              <a:rPr lang="zh-TW" altLang="en-US" dirty="0"/>
              <a:t>影片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766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Program</a:t>
            </a:r>
            <a:r>
              <a:rPr lang="zh-TW" altLang="en-US" dirty="0" smtClean="0">
                <a:effectLst/>
              </a:rPr>
              <a:t> </a:t>
            </a:r>
            <a:r>
              <a:rPr lang="zh-TW" altLang="zh-TW" dirty="0" smtClean="0">
                <a:effectLst/>
              </a:rPr>
              <a:t>應用</a:t>
            </a:r>
            <a:r>
              <a:rPr lang="zh-TW" altLang="zh-TW" dirty="0">
                <a:effectLst/>
              </a:rPr>
              <a:t>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14437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偵測</a:t>
            </a:r>
            <a:r>
              <a:rPr lang="en-US" altLang="zh-TW" dirty="0"/>
              <a:t>Unprotected Main Program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38</a:t>
            </a:fld>
            <a:endParaRPr lang="zh-TW" altLang="en-US" dirty="0"/>
          </a:p>
        </p:txBody>
      </p:sp>
      <p:pic>
        <p:nvPicPr>
          <p:cNvPr id="23554" name="Picture 2" descr="smellDet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" y="2522150"/>
            <a:ext cx="9036017" cy="242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69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372641"/>
            <a:ext cx="8712968" cy="5080695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產生</a:t>
            </a:r>
            <a:r>
              <a:rPr lang="zh-TW" altLang="zh-TW" dirty="0" smtClean="0"/>
              <a:t>曝露</a:t>
            </a:r>
            <a:r>
              <a:rPr lang="en-US" altLang="zh-TW" dirty="0"/>
              <a:t>Unprotected Main Program</a:t>
            </a:r>
            <a:r>
              <a:rPr lang="zh-TW" altLang="zh-TW" dirty="0" smtClean="0"/>
              <a:t>壞</a:t>
            </a:r>
            <a:r>
              <a:rPr lang="zh-TW" altLang="zh-TW" dirty="0"/>
              <a:t>味道的測試案例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39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15169" y="102027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TW" altLang="zh-TW" dirty="0">
                <a:effectLst/>
              </a:rPr>
              <a:t> </a:t>
            </a:r>
            <a:r>
              <a:rPr lang="en-US" altLang="zh-TW" dirty="0">
                <a:effectLst/>
              </a:rPr>
              <a:t>Unprotected Main 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Program</a:t>
            </a:r>
            <a:r>
              <a:rPr lang="zh-TW" altLang="zh-TW" dirty="0" smtClean="0">
                <a:effectLst/>
              </a:rPr>
              <a:t>應用</a:t>
            </a:r>
            <a:r>
              <a:rPr lang="zh-TW" altLang="zh-TW" dirty="0">
                <a:effectLst/>
              </a:rPr>
              <a:t>實例</a:t>
            </a:r>
            <a:endParaRPr lang="en-US" altLang="zh-TW" dirty="0" smtClean="0"/>
          </a:p>
        </p:txBody>
      </p:sp>
      <p:pic>
        <p:nvPicPr>
          <p:cNvPr id="9" name="圖片 8" descr="C:\Users\jeni\AppData\Local\Microsoft\Windows\INetCache\Content.Word\testCas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7084903" cy="2968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 descr="testF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436156"/>
            <a:ext cx="5336499" cy="1454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94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研究背景與動機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97878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例外處理機制是處理例外的重要手段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正確</a:t>
            </a:r>
            <a:r>
              <a:rPr lang="zh-TW" altLang="en-US" dirty="0"/>
              <a:t>的處理例外是很困難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/>
              <a:t>Robusta</a:t>
            </a:r>
            <a:r>
              <a:rPr lang="zh-TW" altLang="en-US" dirty="0" smtClean="0"/>
              <a:t>工具幫助</a:t>
            </a:r>
            <a:r>
              <a:rPr lang="zh-TW" altLang="en-US" dirty="0"/>
              <a:t>想改善程式碼品質</a:t>
            </a:r>
            <a:r>
              <a:rPr lang="zh-TW" altLang="en-US" dirty="0" smtClean="0"/>
              <a:t>的人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Robusta</a:t>
            </a:r>
            <a:r>
              <a:rPr lang="zh-TW" altLang="en-US" dirty="0"/>
              <a:t>定義的壞</a:t>
            </a:r>
            <a:r>
              <a:rPr lang="zh-TW" altLang="en-US" dirty="0" smtClean="0"/>
              <a:t>味道隨著時間改變，有些功能尚未實作或可以再改善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C361A1-43D7-4CA0-BB72-4FB879B17193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Program</a:t>
            </a:r>
            <a:r>
              <a:rPr lang="zh-TW" altLang="en-US" dirty="0">
                <a:effectLst/>
              </a:rPr>
              <a:t> 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34627" y="1243037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消除</a:t>
            </a:r>
            <a:r>
              <a:rPr lang="en-US" altLang="zh-TW" dirty="0"/>
              <a:t>Unprotected Main Program</a:t>
            </a:r>
            <a:r>
              <a:rPr lang="zh-TW" altLang="zh-TW" dirty="0"/>
              <a:t>壞味道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40</a:t>
            </a:fld>
            <a:endParaRPr lang="zh-TW" altLang="en-US" dirty="0"/>
          </a:p>
        </p:txBody>
      </p:sp>
      <p:pic>
        <p:nvPicPr>
          <p:cNvPr id="25602" name="Picture 2" descr="smellQuickF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8" y="2276872"/>
            <a:ext cx="9003601" cy="3472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6" descr="C:\Users\jeni\AppData\Local\Microsoft\Windows\INetCache\Content.Word\testSuccess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289" y="4996776"/>
            <a:ext cx="4338915" cy="1137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54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Program</a:t>
            </a:r>
            <a:r>
              <a:rPr lang="zh-TW" altLang="en-US" dirty="0">
                <a:effectLst/>
              </a:rPr>
              <a:t> 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4149" y="2780928"/>
            <a:ext cx="8229600" cy="3313113"/>
          </a:xfrm>
        </p:spPr>
        <p:txBody>
          <a:bodyPr/>
          <a:lstStyle/>
          <a:p>
            <a:pPr algn="ctr">
              <a:buFont typeface="Arial" charset="0"/>
              <a:buChar char="•"/>
              <a:defRPr/>
            </a:pPr>
            <a:r>
              <a:rPr lang="zh-TW" altLang="en-US" dirty="0"/>
              <a:t>影片</a:t>
            </a:r>
            <a:endParaRPr lang="en-US" altLang="zh-TW" dirty="0"/>
          </a:p>
          <a:p>
            <a:pPr>
              <a:buFont typeface="Arial" charset="0"/>
              <a:buChar char="•"/>
              <a:defRPr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41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78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8AA2B-9CC7-442F-97B7-B438A0758292}" type="slidenum">
              <a:rPr lang="zh-TW" altLang="en-US"/>
              <a:pPr>
                <a:defRPr/>
              </a:pPr>
              <a:t>42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目標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</a:rPr>
              <a:t>結論與未來展望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6D69AF5-0F81-471A-9A30-824CED3836C3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42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4360" y="1624012"/>
            <a:ext cx="8435280" cy="45259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 smtClean="0"/>
              <a:t>原有</a:t>
            </a:r>
            <a:r>
              <a:rPr lang="zh-TW" altLang="zh-TW" dirty="0"/>
              <a:t>的壞味道消除方法重新修正及</a:t>
            </a:r>
            <a:r>
              <a:rPr lang="zh-TW" altLang="zh-TW" dirty="0" smtClean="0"/>
              <a:t>改善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r>
              <a:rPr lang="zh-TW" altLang="en-US" dirty="0" smtClean="0"/>
              <a:t>新</a:t>
            </a:r>
            <a:r>
              <a:rPr lang="zh-TW" altLang="en-US" dirty="0"/>
              <a:t>增</a:t>
            </a:r>
            <a:r>
              <a:rPr lang="en-US" altLang="zh-TW" dirty="0" smtClean="0"/>
              <a:t>Careless Cleanup</a:t>
            </a:r>
            <a:r>
              <a:rPr lang="zh-TW" altLang="zh-TW" dirty="0" smtClean="0"/>
              <a:t>的</a:t>
            </a:r>
            <a:r>
              <a:rPr lang="zh-TW" altLang="zh-TW" dirty="0"/>
              <a:t>快速修復</a:t>
            </a:r>
            <a:r>
              <a:rPr lang="zh-TW" altLang="zh-TW" dirty="0" smtClean="0"/>
              <a:t>功能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r>
              <a:rPr lang="zh-TW" altLang="zh-TW" dirty="0" smtClean="0"/>
              <a:t>將</a:t>
            </a:r>
            <a:r>
              <a:rPr lang="en-US" altLang="zh-TW" dirty="0" smtClean="0"/>
              <a:t>Robusta</a:t>
            </a:r>
            <a:r>
              <a:rPr lang="zh-TW" altLang="zh-TW" dirty="0" smtClean="0"/>
              <a:t>應用</a:t>
            </a:r>
            <a:r>
              <a:rPr lang="zh-TW" altLang="zh-TW" dirty="0"/>
              <a:t>於開源專案，且成功的消除程式碼中例外處理的壞味道</a:t>
            </a:r>
            <a:endParaRPr lang="en-US" altLang="zh-TW" b="1" dirty="0" smtClean="0"/>
          </a:p>
          <a:p>
            <a:pPr algn="ctr">
              <a:buFont typeface="Arial" charset="0"/>
              <a:buChar char="•"/>
              <a:defRPr/>
            </a:pPr>
            <a:endParaRPr lang="en-US" altLang="zh-TW" b="1" dirty="0" smtClean="0"/>
          </a:p>
          <a:p>
            <a:pPr>
              <a:buFont typeface="Arial" charset="0"/>
              <a:buChar char="•"/>
              <a:defRPr/>
            </a:pPr>
            <a:endParaRPr lang="en-US" altLang="zh-TW" b="1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D8DD7-A22A-4265-A8F3-710862D8F28E}" type="slidenum">
              <a:rPr lang="zh-TW" altLang="en-US" smtClean="0"/>
              <a:pPr>
                <a:defRPr/>
              </a:pPr>
              <a:t>43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3245843"/>
            <a:ext cx="8008404" cy="288032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未來展望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 讓</a:t>
            </a:r>
            <a:r>
              <a:rPr lang="en-US" altLang="zh-TW" dirty="0" smtClean="0"/>
              <a:t>Careless </a:t>
            </a:r>
            <a:r>
              <a:rPr lang="en-US" altLang="zh-TW" dirty="0"/>
              <a:t>Cleanup</a:t>
            </a:r>
            <a:r>
              <a:rPr lang="zh-TW" altLang="zh-TW" dirty="0"/>
              <a:t>壞味道能夠在多層巢狀結構下快速修復的話，消除壞味道的功能將會更</a:t>
            </a:r>
            <a:r>
              <a:rPr lang="zh-TW" altLang="zh-TW" dirty="0" smtClean="0"/>
              <a:t>完善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endParaRPr lang="en-US" altLang="zh-TW" b="1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D8DD7-A22A-4265-A8F3-710862D8F28E}" type="slidenum">
              <a:rPr lang="zh-TW" altLang="en-US" smtClean="0"/>
              <a:pPr>
                <a:defRPr/>
              </a:pPr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30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未來展望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7931224" cy="67667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Careless </a:t>
            </a:r>
            <a:r>
              <a:rPr lang="en-US" altLang="zh-TW" dirty="0" smtClean="0"/>
              <a:t>Cleanup</a:t>
            </a:r>
            <a:r>
              <a:rPr lang="zh-TW" altLang="zh-TW" dirty="0" smtClean="0"/>
              <a:t>提供重構功能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endParaRPr lang="en-US" altLang="zh-TW" b="1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D8DD7-A22A-4265-A8F3-710862D8F28E}" type="slidenum">
              <a:rPr lang="zh-TW" altLang="en-US" smtClean="0"/>
              <a:pPr>
                <a:defRPr/>
              </a:pPr>
              <a:t>45</a:t>
            </a:fld>
            <a:endParaRPr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457200" y="2195513"/>
            <a:ext cx="7931224" cy="281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kumimoji="0" lang="en-US" altLang="zh-TW" dirty="0" smtClean="0"/>
              <a:t>3.</a:t>
            </a:r>
            <a:r>
              <a:rPr kumimoji="0" lang="zh-TW" altLang="en-US" dirty="0" smtClean="0"/>
              <a:t> </a:t>
            </a:r>
            <a:r>
              <a:rPr kumimoji="0" lang="en-US" altLang="zh-TW" dirty="0" smtClean="0"/>
              <a:t>Careless </a:t>
            </a:r>
            <a:r>
              <a:rPr kumimoji="0" lang="en-US" altLang="zh-TW" dirty="0" smtClean="0"/>
              <a:t>Cleanup</a:t>
            </a:r>
            <a:r>
              <a:rPr kumimoji="0" lang="zh-TW" altLang="zh-TW" dirty="0" smtClean="0"/>
              <a:t>和</a:t>
            </a:r>
            <a:r>
              <a:rPr kumimoji="0" lang="en-US" altLang="zh-TW" dirty="0" smtClean="0"/>
              <a:t>Exception Thrown From Finally Block</a:t>
            </a:r>
            <a:r>
              <a:rPr kumimoji="0" lang="zh-TW" altLang="zh-TW" dirty="0" smtClean="0"/>
              <a:t>衍生的</a:t>
            </a:r>
            <a:r>
              <a:rPr kumimoji="0" lang="en-US" altLang="zh-TW" dirty="0" smtClean="0"/>
              <a:t>Dummy Handler</a:t>
            </a:r>
            <a:r>
              <a:rPr kumimoji="0" lang="zh-TW" altLang="en-US" dirty="0" smtClean="0"/>
              <a:t>，</a:t>
            </a:r>
            <a:r>
              <a:rPr kumimoji="0" lang="zh-TW" altLang="zh-TW" dirty="0" smtClean="0"/>
              <a:t>能夠將例外訊息記錄到日誌檔中。</a:t>
            </a:r>
          </a:p>
          <a:p>
            <a:pPr>
              <a:buFont typeface="Arial" charset="0"/>
              <a:buChar char="•"/>
              <a:defRPr/>
            </a:pPr>
            <a:endParaRPr kumimoji="0"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46165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54B42E-7D0D-4223-A25A-9E84694E2CDA}" type="slidenum">
              <a:rPr lang="zh-TW" altLang="en-US"/>
              <a:pPr>
                <a:defRPr/>
              </a:pPr>
              <a:t>46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B3B30FC-8DED-4037-A8C1-45E462092DBB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46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 eaLnBrk="1" hangingPunct="1">
              <a:buFont typeface="Arial" charset="0"/>
              <a:buNone/>
              <a:defRPr/>
            </a:pPr>
            <a:r>
              <a:rPr lang="en-US" altLang="zh-TW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Q&amp;A</a:t>
            </a:r>
            <a:endParaRPr lang="zh-TW" alt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47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7504" y="135180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定義</a:t>
            </a:r>
            <a:endParaRPr lang="zh-TW" altLang="en-US" sz="2400" dirty="0"/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2060848"/>
            <a:ext cx="7757618" cy="403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48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922" y="1391288"/>
            <a:ext cx="8063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根據洪哲瑋論文提到消除</a:t>
            </a:r>
            <a:r>
              <a:rPr lang="en-US" altLang="zh-TW" sz="2400" dirty="0"/>
              <a:t>Nested Try </a:t>
            </a:r>
            <a:r>
              <a:rPr lang="en-US" altLang="zh-TW" sz="2400" dirty="0" smtClean="0"/>
              <a:t>Statement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的方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-21263" y="2485638"/>
            <a:ext cx="6083772" cy="4074036"/>
          </a:xfrm>
          <a:prstGeom prst="rect">
            <a:avLst/>
          </a:prstGeom>
        </p:spPr>
      </p:pic>
      <p:sp>
        <p:nvSpPr>
          <p:cNvPr id="2" name="向右箭號 1"/>
          <p:cNvSpPr/>
          <p:nvPr/>
        </p:nvSpPr>
        <p:spPr>
          <a:xfrm>
            <a:off x="286180" y="2050903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43608" y="192808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不提供</a:t>
            </a:r>
            <a:endParaRPr lang="zh-TW" altLang="en-US" sz="2400" dirty="0"/>
          </a:p>
        </p:txBody>
      </p:sp>
      <p:pic>
        <p:nvPicPr>
          <p:cNvPr id="11" name="圖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4644008" y="2543579"/>
            <a:ext cx="47339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7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49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683568" y="1700808"/>
            <a:ext cx="6224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我們發現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有提供</a:t>
            </a:r>
            <a:r>
              <a:rPr lang="en-US" altLang="zh-TW" dirty="0" smtClean="0"/>
              <a:t>Nested Try Statement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的重構功能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719154" y="2347139"/>
            <a:ext cx="7309230" cy="3170093"/>
          </a:xfrm>
          <a:prstGeom prst="rect">
            <a:avLst/>
          </a:prstGeom>
        </p:spPr>
      </p:pic>
      <p:pic>
        <p:nvPicPr>
          <p:cNvPr id="9" name="圖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2699792" y="3319462"/>
            <a:ext cx="47339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0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研究目標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9857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50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79512" y="1535504"/>
            <a:ext cx="5314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Nested Try Statement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壞味道消除結果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896706" y="2564904"/>
            <a:ext cx="7344816" cy="344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4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51</a:t>
            </a:fld>
            <a:endParaRPr lang="zh-TW" altLang="en-US"/>
          </a:p>
        </p:txBody>
      </p:sp>
      <p:pic>
        <p:nvPicPr>
          <p:cNvPr id="6" name="圖片 5" descr="C:\Users\jeni\AppData\Local\Microsoft\Windows\INetCache\Content.Word\NTRefactory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" t="5516" r="1545" b="2247"/>
          <a:stretch/>
        </p:blipFill>
        <p:spPr bwMode="auto">
          <a:xfrm>
            <a:off x="973966" y="0"/>
            <a:ext cx="6910402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871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530185"/>
            <a:ext cx="8229600" cy="4525963"/>
          </a:xfrm>
        </p:spPr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52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pic>
        <p:nvPicPr>
          <p:cNvPr id="7170" name="Picture 2" descr="NTRefac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3" t="6790" r="2541" b="5144"/>
          <a:stretch>
            <a:fillRect/>
          </a:stretch>
        </p:blipFill>
        <p:spPr bwMode="auto">
          <a:xfrm>
            <a:off x="179512" y="1412776"/>
            <a:ext cx="8742723" cy="4643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00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Robusta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4000" b="28000"/>
          <a:stretch/>
        </p:blipFill>
        <p:spPr>
          <a:xfrm>
            <a:off x="2774760" y="1354690"/>
            <a:ext cx="3320369" cy="864096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82A1F-E7FC-4948-8C25-C5267FFDFE44}" type="slidenum">
              <a:rPr lang="zh-TW" altLang="en-US" smtClean="0"/>
              <a:pPr>
                <a:defRPr/>
              </a:pPr>
              <a:t>53</a:t>
            </a:fld>
            <a:endParaRPr lang="zh-TW" altLang="en-US"/>
          </a:p>
        </p:txBody>
      </p:sp>
      <p:pic>
        <p:nvPicPr>
          <p:cNvPr id="8" name="image46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80496" y="2816875"/>
            <a:ext cx="3168352" cy="1944216"/>
          </a:xfrm>
          <a:prstGeom prst="rect">
            <a:avLst/>
          </a:prstGeom>
          <a:ln/>
        </p:spPr>
      </p:pic>
      <p:pic>
        <p:nvPicPr>
          <p:cNvPr id="9" name="image49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77169" y="4761091"/>
            <a:ext cx="3124952" cy="1960384"/>
          </a:xfrm>
          <a:prstGeom prst="rect">
            <a:avLst/>
          </a:prstGeom>
          <a:ln/>
        </p:spPr>
      </p:pic>
      <p:sp>
        <p:nvSpPr>
          <p:cNvPr id="13" name="向右箭號 12"/>
          <p:cNvSpPr/>
          <p:nvPr/>
        </p:nvSpPr>
        <p:spPr>
          <a:xfrm rot="9211970">
            <a:off x="2267744" y="2244540"/>
            <a:ext cx="1081104" cy="320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6"/>
          <a:srcRect r="3592"/>
          <a:stretch/>
        </p:blipFill>
        <p:spPr>
          <a:xfrm>
            <a:off x="4283968" y="3140968"/>
            <a:ext cx="4176464" cy="2243638"/>
          </a:xfrm>
          <a:prstGeom prst="rect">
            <a:avLst/>
          </a:prstGeom>
        </p:spPr>
      </p:pic>
      <p:sp>
        <p:nvSpPr>
          <p:cNvPr id="16" name="向右箭號 15"/>
          <p:cNvSpPr/>
          <p:nvPr/>
        </p:nvSpPr>
        <p:spPr>
          <a:xfrm rot="3032159">
            <a:off x="4964005" y="2339435"/>
            <a:ext cx="936104" cy="338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85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強健度等</a:t>
            </a:r>
            <a:r>
              <a:rPr lang="zh-TW" altLang="en-US" dirty="0"/>
              <a:t>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>
              <a:defRPr/>
            </a:pPr>
            <a:r>
              <a:rPr lang="zh-TW" altLang="zh-TW" b="1" dirty="0"/>
              <a:t>等級</a:t>
            </a:r>
            <a:r>
              <a:rPr lang="en-US" altLang="zh-TW" b="1" dirty="0"/>
              <a:t>0</a:t>
            </a:r>
            <a:r>
              <a:rPr lang="zh-TW" altLang="zh-TW" b="1" dirty="0"/>
              <a:t>：未定義</a:t>
            </a:r>
            <a:r>
              <a:rPr lang="en-US" altLang="zh-TW" b="1" dirty="0"/>
              <a:t>(Undefined)</a:t>
            </a:r>
            <a:endParaRPr lang="zh-TW" altLang="zh-TW" b="1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AE1F6-6EE3-45ED-8785-501BC02CD878}" type="slidenum">
              <a:rPr lang="zh-TW" altLang="en-US" smtClean="0"/>
              <a:pPr>
                <a:defRPr/>
              </a:pPr>
              <a:t>54</a:t>
            </a:fld>
            <a:endParaRPr lang="zh-TW" altLang="en-US"/>
          </a:p>
        </p:txBody>
      </p:sp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403648" y="2708920"/>
            <a:ext cx="6192688" cy="216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強健度等</a:t>
            </a:r>
            <a:r>
              <a:rPr lang="zh-TW" altLang="en-US" dirty="0"/>
              <a:t>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r>
              <a:rPr lang="zh-TW" altLang="zh-TW" b="1" dirty="0"/>
              <a:t>等級</a:t>
            </a:r>
            <a:r>
              <a:rPr lang="en-US" altLang="zh-TW" b="1" dirty="0"/>
              <a:t>1</a:t>
            </a:r>
            <a:r>
              <a:rPr lang="zh-TW" altLang="zh-TW" b="1" dirty="0"/>
              <a:t>：錯誤回報</a:t>
            </a:r>
            <a:r>
              <a:rPr lang="en-US" altLang="zh-TW" b="1" dirty="0"/>
              <a:t>(Error reporting)</a:t>
            </a:r>
            <a:endParaRPr lang="zh-TW" altLang="zh-TW" b="1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AE1F6-6EE3-45ED-8785-501BC02CD878}" type="slidenum">
              <a:rPr lang="zh-TW" altLang="en-US" smtClean="0"/>
              <a:pPr>
                <a:defRPr/>
              </a:pPr>
              <a:t>55</a:t>
            </a:fld>
            <a:endParaRPr lang="zh-TW" altLang="en-US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75" y="3140968"/>
            <a:ext cx="5759450" cy="21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強健度等</a:t>
            </a:r>
            <a:r>
              <a:rPr lang="zh-TW" altLang="en-US" dirty="0"/>
              <a:t>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r>
              <a:rPr lang="zh-TW" altLang="zh-TW" b="1" dirty="0"/>
              <a:t>等級</a:t>
            </a:r>
            <a:r>
              <a:rPr lang="en-US" altLang="zh-TW" b="1" dirty="0"/>
              <a:t>2</a:t>
            </a:r>
            <a:r>
              <a:rPr lang="zh-TW" altLang="zh-TW" b="1" dirty="0"/>
              <a:t>：狀態回復</a:t>
            </a:r>
            <a:r>
              <a:rPr lang="en-US" altLang="zh-TW" b="1" dirty="0"/>
              <a:t>(State recovery)</a:t>
            </a:r>
            <a:endParaRPr lang="zh-TW" altLang="zh-TW" b="1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AE1F6-6EE3-45ED-8785-501BC02CD878}" type="slidenum">
              <a:rPr lang="zh-TW" altLang="en-US" smtClean="0"/>
              <a:pPr>
                <a:defRPr/>
              </a:pPr>
              <a:t>56</a:t>
            </a:fld>
            <a:endParaRPr lang="zh-TW" altLang="en-US"/>
          </a:p>
        </p:txBody>
      </p:sp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75" y="3226594"/>
            <a:ext cx="5759450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7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強健度等</a:t>
            </a:r>
            <a:r>
              <a:rPr lang="zh-TW" altLang="en-US" dirty="0"/>
              <a:t>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r>
              <a:rPr lang="zh-TW" altLang="zh-TW" b="1" dirty="0"/>
              <a:t>等級</a:t>
            </a:r>
            <a:r>
              <a:rPr lang="en-US" altLang="zh-TW" b="1" dirty="0"/>
              <a:t>3</a:t>
            </a:r>
            <a:r>
              <a:rPr lang="zh-TW" altLang="zh-TW" b="1" dirty="0"/>
              <a:t>：行為重試</a:t>
            </a:r>
            <a:r>
              <a:rPr lang="en-US" altLang="zh-TW" b="1" dirty="0"/>
              <a:t>(Behavior recovery)</a:t>
            </a:r>
            <a:endParaRPr lang="zh-TW" altLang="zh-TW" b="1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AE1F6-6EE3-45ED-8785-501BC02CD878}" type="slidenum">
              <a:rPr lang="zh-TW" altLang="en-US" smtClean="0"/>
              <a:pPr>
                <a:defRPr/>
              </a:pPr>
              <a:t>57</a:t>
            </a:fld>
            <a:endParaRPr lang="zh-TW" altLang="en-US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827584" y="2341562"/>
            <a:ext cx="7200800" cy="1862138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827584" y="4386262"/>
            <a:ext cx="7200800" cy="163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5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3215" y="146174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58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23528" y="1484784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重新修正後的功能：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快速修復功能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：丟出例外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Tx/>
              <a:buAutoNum type="arabicPeriod"/>
            </a:pPr>
            <a:r>
              <a:rPr lang="zh-TW" altLang="zh-TW" sz="2400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重構功能：丟出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endParaRPr lang="zh-TW" altLang="zh-TW" sz="2400" dirty="0" smtClean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842893"/>
            <a:ext cx="9144000" cy="289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4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15616" y="2938512"/>
            <a:ext cx="5832648" cy="324036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3388" y="4944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59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1412776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重新修正後的功能：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zh-TW" sz="2400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</a:t>
            </a:r>
            <a:r>
              <a:rPr lang="zh-TW" altLang="zh-TW" sz="2400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修復功能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2400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：丟出</a:t>
            </a:r>
            <a:r>
              <a:rPr lang="zh-TW" altLang="zh-TW" sz="2400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例外</a:t>
            </a:r>
            <a:endParaRPr lang="en-US" altLang="zh-TW" sz="2400" dirty="0" smtClean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Tx/>
              <a:buAutoNum type="arabicPeriod"/>
            </a:pP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構功能：丟出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endParaRPr lang="zh-TW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9" name="圖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177121" y="2961662"/>
            <a:ext cx="7709637" cy="3409619"/>
          </a:xfrm>
          <a:prstGeom prst="rect">
            <a:avLst/>
          </a:prstGeom>
        </p:spPr>
      </p:pic>
      <p:pic>
        <p:nvPicPr>
          <p:cNvPr id="10" name="圖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1475656" y="2586711"/>
            <a:ext cx="4752528" cy="417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4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研究目標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endParaRPr lang="zh-TW" altLang="en-US" dirty="0" smtClean="0"/>
          </a:p>
          <a:p>
            <a:pPr>
              <a:buFont typeface="Arial" charset="0"/>
              <a:buChar char="•"/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A0418-D0FF-4668-AF99-C25C570466E8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609600" y="1752601"/>
            <a:ext cx="8229600" cy="153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zh-TW" altLang="en-US" dirty="0" smtClean="0"/>
              <a:t>補齊尚未實作的重</a:t>
            </a:r>
            <a:r>
              <a:rPr kumimoji="0" lang="zh-TW" altLang="en-US" dirty="0"/>
              <a:t>構</a:t>
            </a:r>
            <a:r>
              <a:rPr kumimoji="0" lang="zh-TW" altLang="en-US" dirty="0" smtClean="0"/>
              <a:t>方法</a:t>
            </a:r>
            <a:endParaRPr kumimoji="0" lang="en-US" altLang="zh-TW" dirty="0" smtClean="0"/>
          </a:p>
          <a:p>
            <a:pPr>
              <a:defRPr/>
            </a:pPr>
            <a:r>
              <a:rPr kumimoji="0" lang="zh-TW" altLang="en-US" dirty="0" smtClean="0"/>
              <a:t>改善現有的方法</a:t>
            </a:r>
            <a:endParaRPr kumimoji="0"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295658"/>
            <a:ext cx="8229600" cy="11430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60</a:t>
            </a:fld>
            <a:endParaRPr lang="zh-TW" altLang="en-US"/>
          </a:p>
        </p:txBody>
      </p:sp>
      <p:pic>
        <p:nvPicPr>
          <p:cNvPr id="6" name="Picture 2" descr="DummyQuick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" t="30758" r="2015" b="5240"/>
          <a:stretch/>
        </p:blipFill>
        <p:spPr bwMode="auto">
          <a:xfrm>
            <a:off x="107504" y="476672"/>
            <a:ext cx="8775018" cy="578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2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61</a:t>
            </a:fld>
            <a:endParaRPr lang="zh-TW" altLang="en-US"/>
          </a:p>
        </p:txBody>
      </p:sp>
      <p:pic>
        <p:nvPicPr>
          <p:cNvPr id="1026" name="Picture 2" descr="DummyQuickF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" t="4654" r="2029" b="3813"/>
          <a:stretch>
            <a:fillRect/>
          </a:stretch>
        </p:blipFill>
        <p:spPr bwMode="auto">
          <a:xfrm>
            <a:off x="881844" y="7123"/>
            <a:ext cx="7380312" cy="699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26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62</a:t>
            </a:fld>
            <a:endParaRPr lang="zh-TW" altLang="en-US"/>
          </a:p>
        </p:txBody>
      </p:sp>
      <p:pic>
        <p:nvPicPr>
          <p:cNvPr id="5122" name="Picture 2" descr="UMQuickFix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6989" r="2298" b="2014"/>
          <a:stretch>
            <a:fillRect/>
          </a:stretch>
        </p:blipFill>
        <p:spPr bwMode="auto">
          <a:xfrm>
            <a:off x="1475656" y="0"/>
            <a:ext cx="5904656" cy="679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01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63</a:t>
            </a:fld>
            <a:endParaRPr lang="zh-TW" altLang="en-US"/>
          </a:p>
        </p:txBody>
      </p:sp>
      <p:pic>
        <p:nvPicPr>
          <p:cNvPr id="6146" name="Picture 2" descr="UMQuickF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4948" r="3430" b="4105"/>
          <a:stretch>
            <a:fillRect/>
          </a:stretch>
        </p:blipFill>
        <p:spPr bwMode="auto">
          <a:xfrm>
            <a:off x="1979712" y="0"/>
            <a:ext cx="4711675" cy="686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9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15616" y="2938512"/>
            <a:ext cx="5832648" cy="324036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3388" y="4944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64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1412776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消除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Dummy Handler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Empty Catch Block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功能－－重構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(Refactor)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9" name="圖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177121" y="2961662"/>
            <a:ext cx="7709637" cy="3409619"/>
          </a:xfrm>
          <a:prstGeom prst="rect">
            <a:avLst/>
          </a:prstGeom>
        </p:spPr>
      </p:pic>
      <p:pic>
        <p:nvPicPr>
          <p:cNvPr id="10" name="圖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1475656" y="2586711"/>
            <a:ext cx="4752528" cy="417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2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65</a:t>
            </a:fld>
            <a:endParaRPr lang="zh-TW" altLang="en-US"/>
          </a:p>
        </p:txBody>
      </p:sp>
      <p:pic>
        <p:nvPicPr>
          <p:cNvPr id="6" name="圖片 5" descr="C:\Users\jeni\AppData\Local\Microsoft\Windows\INetCache\Content.Word\DummyRefactory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" t="6011" r="2166" b="2180"/>
          <a:stretch/>
        </p:blipFill>
        <p:spPr bwMode="auto">
          <a:xfrm>
            <a:off x="179512" y="-1"/>
            <a:ext cx="8136904" cy="67214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113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66</a:t>
            </a:fld>
            <a:endParaRPr lang="zh-TW" altLang="en-US"/>
          </a:p>
        </p:txBody>
      </p:sp>
      <p:pic>
        <p:nvPicPr>
          <p:cNvPr id="3074" name="Picture 2" descr="DummyRefac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7" t="7480" r="2032" b="6358"/>
          <a:stretch>
            <a:fillRect/>
          </a:stretch>
        </p:blipFill>
        <p:spPr bwMode="auto">
          <a:xfrm>
            <a:off x="-19942" y="867781"/>
            <a:ext cx="9163942" cy="481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389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9702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Careless Cleanup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99" y="1305830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偵測</a:t>
            </a:r>
            <a:r>
              <a:rPr lang="en-US" altLang="zh-TW" dirty="0"/>
              <a:t>Careless Cleanup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67</a:t>
            </a:fld>
            <a:endParaRPr lang="zh-TW" altLang="en-US" dirty="0"/>
          </a:p>
        </p:txBody>
      </p:sp>
      <p:pic>
        <p:nvPicPr>
          <p:cNvPr id="14" name="圖片 13"/>
          <p:cNvPicPr/>
          <p:nvPr/>
        </p:nvPicPr>
        <p:blipFill>
          <a:blip r:embed="rId3"/>
          <a:stretch>
            <a:fillRect/>
          </a:stretch>
        </p:blipFill>
        <p:spPr>
          <a:xfrm>
            <a:off x="450559" y="2204864"/>
            <a:ext cx="8407585" cy="402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estC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72" y="2533554"/>
            <a:ext cx="8532980" cy="356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372641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產生</a:t>
            </a:r>
            <a:r>
              <a:rPr lang="zh-TW" altLang="zh-TW" dirty="0" smtClean="0"/>
              <a:t>曝露</a:t>
            </a:r>
            <a:r>
              <a:rPr lang="en-US" altLang="zh-TW" dirty="0"/>
              <a:t>Careless Cleanup</a:t>
            </a:r>
            <a:r>
              <a:rPr lang="zh-TW" altLang="zh-TW" dirty="0" smtClean="0"/>
              <a:t>壞</a:t>
            </a:r>
            <a:r>
              <a:rPr lang="zh-TW" altLang="zh-TW" dirty="0"/>
              <a:t>味道的測試案例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68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9552" y="19702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Careless Cleanup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pic>
        <p:nvPicPr>
          <p:cNvPr id="3075" name="Picture 3" descr="testF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508179"/>
            <a:ext cx="3900493" cy="151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41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smellQuickf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13" y="2165558"/>
            <a:ext cx="8513787" cy="4521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Careless Cleanup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消除</a:t>
            </a:r>
            <a:r>
              <a:rPr lang="en-US" altLang="zh-TW" dirty="0"/>
              <a:t>Careless Cleanup</a:t>
            </a:r>
            <a:r>
              <a:rPr lang="zh-TW" altLang="zh-TW" dirty="0"/>
              <a:t>壞味道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69</a:t>
            </a:fld>
            <a:endParaRPr lang="zh-TW" altLang="en-US" dirty="0"/>
          </a:p>
        </p:txBody>
      </p:sp>
      <p:pic>
        <p:nvPicPr>
          <p:cNvPr id="4098" name="Picture 2" descr="testSucce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092" y="3573016"/>
            <a:ext cx="4754895" cy="1608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265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動機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目標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latin typeface="標楷體" pitchFamily="65" charset="-120"/>
              </a:rPr>
              <a:t>背景</a:t>
            </a:r>
            <a:r>
              <a:rPr lang="zh-TW" altLang="en-US" sz="2800" dirty="0" smtClean="0">
                <a:latin typeface="標楷體" pitchFamily="65" charset="-120"/>
              </a:rPr>
              <a:t>知識</a:t>
            </a:r>
            <a:endParaRPr lang="en-US" altLang="zh-TW" sz="2800" dirty="0" smtClean="0">
              <a:latin typeface="標楷體" pitchFamily="65" charset="-120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400" dirty="0" smtClean="0"/>
              <a:t>Abstract </a:t>
            </a:r>
            <a:r>
              <a:rPr lang="en-US" altLang="zh-TW" sz="2400" dirty="0"/>
              <a:t>Syntax Tree</a:t>
            </a:r>
            <a:endParaRPr lang="en-US" altLang="zh-TW" sz="2400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  <a:endParaRPr lang="zh-TW" altLang="en-US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622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70</a:t>
            </a:fld>
            <a:endParaRPr lang="zh-TW" altLang="en-US" dirty="0"/>
          </a:p>
        </p:txBody>
      </p:sp>
      <p:sp>
        <p:nvSpPr>
          <p:cNvPr id="20" name="標題 1"/>
          <p:cNvSpPr txBox="1">
            <a:spLocks/>
          </p:cNvSpPr>
          <p:nvPr/>
        </p:nvSpPr>
        <p:spPr bwMode="auto">
          <a:xfrm>
            <a:off x="323528" y="26064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dirty="0" smtClean="0">
                <a:effectLst/>
              </a:rPr>
              <a:t>Careless Cleanup</a:t>
            </a:r>
            <a:r>
              <a:rPr kumimoji="0" lang="zh-TW" altLang="zh-TW" dirty="0" smtClean="0">
                <a:effectLst/>
              </a:rPr>
              <a:t>應用實例</a:t>
            </a:r>
            <a:endParaRPr kumimoji="0" lang="en-US" altLang="zh-TW" dirty="0" smtClean="0"/>
          </a:p>
        </p:txBody>
      </p:sp>
      <p:sp>
        <p:nvSpPr>
          <p:cNvPr id="21" name="內容版面配置區 2"/>
          <p:cNvSpPr txBox="1">
            <a:spLocks/>
          </p:cNvSpPr>
          <p:nvPr/>
        </p:nvSpPr>
        <p:spPr bwMode="auto">
          <a:xfrm>
            <a:off x="323528" y="2971229"/>
            <a:ext cx="8229600" cy="3385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charset="0"/>
              <a:buChar char="•"/>
              <a:defRPr/>
            </a:pPr>
            <a:r>
              <a:rPr kumimoji="0" lang="zh-TW" altLang="en-US" dirty="0" smtClean="0"/>
              <a:t>影片</a:t>
            </a:r>
            <a:endParaRPr kumimoji="0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1518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43037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偵測</a:t>
            </a:r>
            <a:r>
              <a:rPr lang="en-US" altLang="zh-TW" dirty="0"/>
              <a:t>Dummy Handler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71</a:t>
            </a:fld>
            <a:endParaRPr lang="zh-TW" altLang="en-US" dirty="0"/>
          </a:p>
        </p:txBody>
      </p:sp>
      <p:pic>
        <p:nvPicPr>
          <p:cNvPr id="18434" name="Picture 2" descr="smellDet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24" y="2060848"/>
            <a:ext cx="6768752" cy="386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5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372641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產生曝露</a:t>
            </a:r>
            <a:r>
              <a:rPr lang="en-US" altLang="zh-TW" dirty="0"/>
              <a:t>Dummy Handler</a:t>
            </a:r>
            <a:r>
              <a:rPr lang="zh-TW" altLang="zh-TW" dirty="0"/>
              <a:t>壞味道的測試案例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72</a:t>
            </a:fld>
            <a:endParaRPr lang="zh-TW" altLang="en-US" dirty="0"/>
          </a:p>
        </p:txBody>
      </p:sp>
      <p:pic>
        <p:nvPicPr>
          <p:cNvPr id="7" name="圖片 6" descr="C:\Users\jeni\AppData\Local\Microsoft\Windows\INetCache\Content.Word\testCas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3" y="1879978"/>
            <a:ext cx="9004498" cy="486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testF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08402"/>
            <a:ext cx="332740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13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smellRefa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7776864" cy="444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testSucce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797652"/>
            <a:ext cx="4557204" cy="148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消除</a:t>
            </a:r>
            <a:r>
              <a:rPr lang="en-US" altLang="zh-TW" dirty="0"/>
              <a:t>Dummy Handler</a:t>
            </a:r>
            <a:r>
              <a:rPr lang="zh-TW" altLang="zh-TW" dirty="0"/>
              <a:t>壞味道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73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589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3068960"/>
            <a:ext cx="8229600" cy="2377009"/>
          </a:xfrm>
        </p:spPr>
        <p:txBody>
          <a:bodyPr/>
          <a:lstStyle/>
          <a:p>
            <a:pPr algn="ctr">
              <a:buFont typeface="Arial" charset="0"/>
              <a:buChar char="•"/>
              <a:defRPr/>
            </a:pPr>
            <a:r>
              <a:rPr lang="zh-TW" altLang="en-US" dirty="0" smtClean="0"/>
              <a:t>影片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74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969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Abstract Syntax Tree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520" y="1530302"/>
            <a:ext cx="8229600" cy="4854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/>
              <a:pPr>
                <a:defRPr/>
              </a:pPr>
              <a:t>9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動機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目標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latin typeface="標楷體" pitchFamily="65" charset="-120"/>
              </a:rPr>
              <a:t>研究</a:t>
            </a:r>
            <a:r>
              <a:rPr lang="zh-TW" altLang="en-US" sz="2800" dirty="0" smtClean="0">
                <a:latin typeface="標楷體" pitchFamily="65" charset="-120"/>
              </a:rPr>
              <a:t>方法</a:t>
            </a:r>
            <a:endParaRPr lang="en-US" altLang="zh-TW" sz="2800" dirty="0" smtClean="0">
              <a:latin typeface="標楷體" pitchFamily="65" charset="-120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標楷體" pitchFamily="65" charset="-120"/>
              </a:rPr>
              <a:t>快速修復</a:t>
            </a:r>
            <a:endParaRPr lang="en-US" altLang="zh-TW" sz="2000" dirty="0" smtClean="0">
              <a:latin typeface="標楷體" pitchFamily="65" charset="-120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標楷體" pitchFamily="65" charset="-120"/>
              </a:rPr>
              <a:t>重</a:t>
            </a:r>
            <a:r>
              <a:rPr lang="zh-TW" altLang="en-US" sz="2000" dirty="0">
                <a:latin typeface="標楷體" pitchFamily="65" charset="-120"/>
              </a:rPr>
              <a:t>構</a:t>
            </a:r>
            <a:endParaRPr lang="en-US" altLang="zh-TW" sz="2000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  <a:endParaRPr lang="zh-TW" altLang="en-US" sz="2800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3462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_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29074</TotalTime>
  <Words>6032</Words>
  <Application>Microsoft Office PowerPoint</Application>
  <PresentationFormat>如螢幕大小 (4:3)</PresentationFormat>
  <Paragraphs>653</Paragraphs>
  <Slides>74</Slides>
  <Notes>74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74</vt:i4>
      </vt:variant>
    </vt:vector>
  </HeadingPairs>
  <TitlesOfParts>
    <vt:vector size="81" baseType="lpstr">
      <vt:lpstr>微軟正黑體</vt:lpstr>
      <vt:lpstr>新細明體</vt:lpstr>
      <vt:lpstr>標楷體</vt:lpstr>
      <vt:lpstr>Arial</vt:lpstr>
      <vt:lpstr>Calibri</vt:lpstr>
      <vt:lpstr>Times New Roman</vt:lpstr>
      <vt:lpstr>blue_w</vt:lpstr>
      <vt:lpstr>利用Robusta消除例外處理壞味道</vt:lpstr>
      <vt:lpstr>大綱</vt:lpstr>
      <vt:lpstr>大綱</vt:lpstr>
      <vt:lpstr>研究背景與動機</vt:lpstr>
      <vt:lpstr>大綱</vt:lpstr>
      <vt:lpstr>研究目標</vt:lpstr>
      <vt:lpstr>大綱</vt:lpstr>
      <vt:lpstr>Abstract Syntax Tree</vt:lpstr>
      <vt:lpstr>大綱</vt:lpstr>
      <vt:lpstr>PowerPoint 簡報</vt:lpstr>
      <vt:lpstr>Unprotected Main Program</vt:lpstr>
      <vt:lpstr>Unprotected Main Program</vt:lpstr>
      <vt:lpstr>Unprotected Main Program</vt:lpstr>
      <vt:lpstr>Unprotected Main Program</vt:lpstr>
      <vt:lpstr>Careless Cleanup</vt:lpstr>
      <vt:lpstr>Careless Cleanup</vt:lpstr>
      <vt:lpstr>Empty Catch Block</vt:lpstr>
      <vt:lpstr>Dummy Handler</vt:lpstr>
      <vt:lpstr>Dummy Handler &amp; Empty Catch Block</vt:lpstr>
      <vt:lpstr>Dummy Handler &amp; Empty Catch Block</vt:lpstr>
      <vt:lpstr>設計與實作</vt:lpstr>
      <vt:lpstr>Careless Cleanup</vt:lpstr>
      <vt:lpstr>Careless Cleanup</vt:lpstr>
      <vt:lpstr>PowerPoint 簡報</vt:lpstr>
      <vt:lpstr>Exception Thrown From  Finally Block</vt:lpstr>
      <vt:lpstr>Exception Thrown From  Finally Block</vt:lpstr>
      <vt:lpstr>Exception Thrown From  Finally Block</vt:lpstr>
      <vt:lpstr>Exception Thrown From  Finally Block</vt:lpstr>
      <vt:lpstr>Exception Thrown From  Finally Block</vt:lpstr>
      <vt:lpstr>過去與現在Robusta工具 快速修復與重構差異</vt:lpstr>
      <vt:lpstr>過去與現在Robusta工具 快速修復與重構差異</vt:lpstr>
      <vt:lpstr>壞味道的偵測、暴露及消除流程</vt:lpstr>
      <vt:lpstr>大綱</vt:lpstr>
      <vt:lpstr> Exception Thrown Form Finally Block應用實例</vt:lpstr>
      <vt:lpstr> Exception Thrown Form Finally Block應用實例</vt:lpstr>
      <vt:lpstr> Exception Thrown Form Finally Block應用實例</vt:lpstr>
      <vt:lpstr> Exception Thrown Form Finally Block應用實例</vt:lpstr>
      <vt:lpstr>Unprotected Main  Program 應用實例</vt:lpstr>
      <vt:lpstr> Unprotected Main  Program應用實例</vt:lpstr>
      <vt:lpstr>Unprotected Main  Program 應用實例</vt:lpstr>
      <vt:lpstr>Unprotected Main  Program 應用實例</vt:lpstr>
      <vt:lpstr>大綱</vt:lpstr>
      <vt:lpstr>結論</vt:lpstr>
      <vt:lpstr>未來展望</vt:lpstr>
      <vt:lpstr>未來展望</vt:lpstr>
      <vt:lpstr>PowerPoint 簡報</vt:lpstr>
      <vt:lpstr>Nested Try Statement</vt:lpstr>
      <vt:lpstr>Nested Try Statement</vt:lpstr>
      <vt:lpstr>Nested Try Statement</vt:lpstr>
      <vt:lpstr>Nested Try Statement</vt:lpstr>
      <vt:lpstr>Nested Try Statement</vt:lpstr>
      <vt:lpstr>Nested Try Statement</vt:lpstr>
      <vt:lpstr>Robusta</vt:lpstr>
      <vt:lpstr>強健度等級</vt:lpstr>
      <vt:lpstr>強健度等級</vt:lpstr>
      <vt:lpstr>強健度等級</vt:lpstr>
      <vt:lpstr>強健度等級</vt:lpstr>
      <vt:lpstr>Dummy Handler &amp; Empty Catch Block</vt:lpstr>
      <vt:lpstr>Dummy Handler &amp; Empty Catch Block</vt:lpstr>
      <vt:lpstr>PowerPoint 簡報</vt:lpstr>
      <vt:lpstr>Dummy Handler &amp; Empty Catch Block</vt:lpstr>
      <vt:lpstr>Unprotected Main Program</vt:lpstr>
      <vt:lpstr>Unprotected Main Program</vt:lpstr>
      <vt:lpstr>Dummy Handler &amp; Empty Catch Block</vt:lpstr>
      <vt:lpstr>Dummy Handler &amp; Empty Catch Block</vt:lpstr>
      <vt:lpstr>Dummy Handler &amp; Empty Catch Block</vt:lpstr>
      <vt:lpstr>Careless Cleanup應用實例</vt:lpstr>
      <vt:lpstr>Careless Cleanup應用實例</vt:lpstr>
      <vt:lpstr>Careless Cleanup應用實例</vt:lpstr>
      <vt:lpstr>PowerPoint 簡報</vt:lpstr>
      <vt:lpstr>Dummy Handler應用實例</vt:lpstr>
      <vt:lpstr>Dummy Handler應用實例</vt:lpstr>
      <vt:lpstr>Dummy Handler應用實例</vt:lpstr>
      <vt:lpstr>Dummy Handler應用實例</vt:lpstr>
    </vt:vector>
  </TitlesOfParts>
  <Company>ntut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alexchentpe</dc:creator>
  <cp:lastModifiedBy>jeni</cp:lastModifiedBy>
  <cp:revision>589</cp:revision>
  <dcterms:created xsi:type="dcterms:W3CDTF">2012-03-15T07:05:43Z</dcterms:created>
  <dcterms:modified xsi:type="dcterms:W3CDTF">2018-06-13T16:04:33Z</dcterms:modified>
</cp:coreProperties>
</file>