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406" r:id="rId9"/>
    <p:sldId id="345" r:id="rId10"/>
    <p:sldId id="416" r:id="rId11"/>
    <p:sldId id="417" r:id="rId12"/>
    <p:sldId id="418" r:id="rId13"/>
    <p:sldId id="291" r:id="rId14"/>
    <p:sldId id="368" r:id="rId15"/>
    <p:sldId id="467" r:id="rId16"/>
    <p:sldId id="354" r:id="rId17"/>
    <p:sldId id="420" r:id="rId18"/>
    <p:sldId id="421" r:id="rId19"/>
    <p:sldId id="422" r:id="rId20"/>
    <p:sldId id="424" r:id="rId21"/>
    <p:sldId id="466" r:id="rId22"/>
    <p:sldId id="434" r:id="rId23"/>
    <p:sldId id="425" r:id="rId24"/>
    <p:sldId id="436" r:id="rId25"/>
    <p:sldId id="437" r:id="rId26"/>
    <p:sldId id="426" r:id="rId27"/>
    <p:sldId id="440" r:id="rId28"/>
    <p:sldId id="441" r:id="rId29"/>
    <p:sldId id="442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7" r:id="rId41"/>
    <p:sldId id="458" r:id="rId42"/>
    <p:sldId id="459" r:id="rId43"/>
    <p:sldId id="460" r:id="rId44"/>
    <p:sldId id="461" r:id="rId45"/>
    <p:sldId id="462" r:id="rId46"/>
    <p:sldId id="464" r:id="rId47"/>
    <p:sldId id="372" r:id="rId48"/>
    <p:sldId id="465" r:id="rId49"/>
    <p:sldId id="377" r:id="rId50"/>
    <p:sldId id="373" r:id="rId51"/>
    <p:sldId id="359" r:id="rId52"/>
    <p:sldId id="378" r:id="rId53"/>
    <p:sldId id="379" r:id="rId54"/>
    <p:sldId id="382" r:id="rId55"/>
    <p:sldId id="380" r:id="rId56"/>
    <p:sldId id="381" r:id="rId57"/>
    <p:sldId id="383" r:id="rId58"/>
    <p:sldId id="384" r:id="rId59"/>
    <p:sldId id="385" r:id="rId60"/>
    <p:sldId id="386" r:id="rId61"/>
    <p:sldId id="387" r:id="rId62"/>
    <p:sldId id="415" r:id="rId63"/>
    <p:sldId id="338" r:id="rId64"/>
    <p:sldId id="280" r:id="rId65"/>
    <p:sldId id="414" r:id="rId66"/>
    <p:sldId id="275" r:id="rId6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6843" autoAdjust="0"/>
  </p:normalViewPr>
  <p:slideViewPr>
    <p:cSldViewPr>
      <p:cViewPr varScale="1">
        <p:scale>
          <a:sx n="89" d="100"/>
          <a:sy n="89" d="100"/>
        </p:scale>
        <p:origin x="12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我的論文題目試：利用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為錯誤回報</a:t>
            </a:r>
            <a:endParaRPr lang="en-US" altLang="zh-TW" dirty="0" smtClean="0"/>
          </a:p>
          <a:p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如上圖所示，如果元件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/>
              </a:rPr>
              <a:t>Abstract Syntax Tree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，他是用來表達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檔案的結構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檔案轉換為樹狀結構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。右邊那塊為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提供的樹狀結構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本論文消除壞味道的方法，是用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ASTParser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來分析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檔案的結構，再用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ASTRewrite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來對目標的節點進行修改，寫回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本論文常提到的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的節點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這裡會介紹</a:t>
            </a:r>
            <a:r>
              <a:rPr lang="en-US" altLang="zh-TW" dirty="0" smtClean="0"/>
              <a:t>6</a:t>
            </a:r>
            <a:r>
              <a:rPr lang="zh-TW" altLang="en-US" dirty="0" smtClean="0"/>
              <a:t>種壞味道和消除壞味道的方法，並介紹這些方法是如何實作的；接著介紹   過去與本論文實作後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的差異；最後介紹我們提供的壞味道消除流程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1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如圖所示，有一段程式碼被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包起來，如果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不做任何事的話，稱為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這個壞味道會掩蔽例外發生的事實，而且如果發生例外後，程式碼變成錯誤的狀態，會讓程式碼在不正確的狀態繼續執行下去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1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類似，差別在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捕捉例外後，會把例外訊息記錄下來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雖然有印出例外訊息，但如果在圖形化、網頁化介面上，開發人員不容易直接到看到例外訊息，而且把例外訊息印出來會造成開發人員以為例外已經被處理，但事實上卻沒有對例外進行修復的動作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如果程式碼發生例外造成狀態錯誤，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也會讓程式碼繼續在不正確的狀態往下執行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和 </a:t>
            </a:r>
            <a:r>
              <a:rPr lang="en-US" altLang="zh-TW" dirty="0" smtClean="0">
                <a:effectLst/>
              </a:rPr>
              <a:t>Empty Catch Block</a:t>
            </a:r>
            <a:r>
              <a:rPr lang="zh-TW" altLang="en-US" dirty="0" smtClean="0">
                <a:effectLst/>
              </a:rPr>
              <a:t>這兩個壞味道的消除方法，都是將例外往上一層回報，讓強健度等級提升到等級</a:t>
            </a:r>
            <a:r>
              <a:rPr lang="en-US" altLang="zh-TW" dirty="0" smtClean="0">
                <a:effectLst/>
              </a:rPr>
              <a:t>1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根據洪哲瑋學長的論文  他對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和</a:t>
            </a:r>
            <a:r>
              <a:rPr lang="en-US" altLang="zh-TW" dirty="0" smtClean="0">
                <a:effectLst/>
              </a:rPr>
              <a:t>Empty Catch Block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這兩個壞味道提供了兩種消除方法，分別為快速修復和重構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快速修復是比較不具有彈性的，他不提供選項讓使用者設定，在學長的論文中，不論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接到什麼類型的例外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他提供的快速修復是直接將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另一個方法為重構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重構是比較有彈性的，他會提供選單讓使用者選擇要丟出的例外，以圖片為例，丟出了使用者自己定義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Unhandle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9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經過時間的變化，他對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和 </a:t>
            </a:r>
            <a:r>
              <a:rPr lang="en-US" altLang="zh-TW" dirty="0" smtClean="0">
                <a:effectLst/>
              </a:rPr>
              <a:t>Empty Catch Block</a:t>
            </a:r>
            <a:r>
              <a:rPr lang="zh-TW" altLang="en-US" dirty="0" smtClean="0">
                <a:effectLst/>
              </a:rPr>
              <a:t>提供了</a:t>
            </a:r>
            <a:r>
              <a:rPr lang="en-US" altLang="zh-TW" dirty="0" smtClean="0">
                <a:effectLst/>
              </a:rPr>
              <a:t>3</a:t>
            </a:r>
            <a:r>
              <a:rPr lang="zh-TW" altLang="en-US" dirty="0" smtClean="0">
                <a:effectLst/>
              </a:rPr>
              <a:t>種消除方法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分別為：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，他會直接將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接到的例外類型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 他是洪哲偉學長提出的快速修復功能，會將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，他會提供選單，預設為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，裡面有所有的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例外類型，包含使用者自己定義的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例外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丟出的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是屬於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，因此我們把原來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提供的「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」拿掉，變成下面的快速修復跟重構兩種功能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這是我的大綱，分別是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首先先介紹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在這兩個壞味道提供的快速修復的功能</a:t>
            </a:r>
            <a:endParaRPr lang="en-US" altLang="zh-TW" dirty="0" smtClean="0"/>
          </a:p>
          <a:p>
            <a:r>
              <a:rPr lang="zh-TW" altLang="en-US" dirty="0" smtClean="0"/>
              <a:t>例如圖片的第</a:t>
            </a:r>
            <a:r>
              <a:rPr lang="en-US" altLang="zh-TW" dirty="0" smtClean="0"/>
              <a:t>1</a:t>
            </a:r>
            <a:r>
              <a:rPr lang="en-US" altLang="zh-TW" dirty="0" smtClean="0"/>
              <a:t>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</a:t>
            </a:r>
            <a:r>
              <a:rPr lang="en-US" altLang="zh-TW" dirty="0" smtClean="0"/>
              <a:t>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揪到了什麼類型的例外，他的消除方法都是將這些例外直接向上層回報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警告訊息要消除壞味道時，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會根據使用者所選擇的壞味道種類來提供對應的快速修復方法。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我們會藉由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來幫助我們取得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指定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(1.8)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</a:t>
            </a:r>
            <a:r>
              <a:rPr lang="zh-TW" altLang="zh-TW" sz="1200" dirty="0" smtClean="0"/>
              <a:t>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</a:t>
            </a:r>
            <a:r>
              <a:rPr lang="zh-TW" altLang="zh-TW" sz="1200" dirty="0" smtClean="0"/>
              <a:t>若有則移除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(1.9)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</a:t>
            </a:r>
            <a:r>
              <a:rPr lang="zh-TW" altLang="zh-TW" sz="1200" dirty="0" smtClean="0"/>
              <a:t>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</a:t>
            </a:r>
            <a:r>
              <a:rPr lang="zh-TW" altLang="zh-TW" sz="1200" dirty="0" smtClean="0"/>
              <a:t>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</a:t>
            </a:r>
            <a:r>
              <a:rPr lang="zh-TW" altLang="zh-TW" sz="1200" dirty="0" smtClean="0"/>
              <a:t>快速修復功能。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另一個方法為重構功能，第程式碼第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行點擊燈泡後選擇重構功能，會跳出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，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ok</a:t>
            </a:r>
            <a:r>
              <a:rPr lang="zh-TW" altLang="en-US" dirty="0" smtClean="0"/>
              <a:t>後，原來第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行會從印出例外訊息會改為回報剛剛所選擇的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包覆住，並在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裡對例外做處理的話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裡發生了例外，會造成系統發生不預期的終止，會被使用者認為是軟體品質不佳的表現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洪哲瑋學長的論文，提供了快速修復的功能來消除</a:t>
            </a:r>
            <a:r>
              <a:rPr lang="en-US" altLang="zh-TW" dirty="0" smtClean="0">
                <a:effectLst/>
              </a:rPr>
              <a:t>Unprotected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消除的方法為：用</a:t>
            </a:r>
            <a:r>
              <a:rPr lang="en-US" altLang="zh-TW" dirty="0" smtClean="0">
                <a:effectLst/>
              </a:rPr>
              <a:t>try/catch</a:t>
            </a:r>
            <a:r>
              <a:rPr lang="zh-TW" altLang="en-US" dirty="0" smtClean="0">
                <a:effectLst/>
              </a:rPr>
              <a:t>把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包覆起來，並且在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捕捉</a:t>
            </a:r>
            <a:r>
              <a:rPr lang="en-US" altLang="zh-TW" dirty="0" smtClean="0">
                <a:effectLst/>
              </a:rPr>
              <a:t>Exception</a:t>
            </a:r>
            <a:r>
              <a:rPr lang="zh-TW" altLang="en-US" dirty="0" smtClean="0">
                <a:effectLst/>
              </a:rPr>
              <a:t> 類別的例外，在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裡流下註解提醒使用者要處理例外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但根據這張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和他的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架構圖表，能夠看到雖然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是接住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類別的例外，但如果發生了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還是會發生不預期的終止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因此我將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改成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捕捉到例外後，會將例外訊息記錄到日誌檔中</a:t>
            </a:r>
            <a:endParaRPr lang="en-US" altLang="zh-TW" dirty="0" smtClean="0">
              <a:effectLst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這張圖片是快速修復功能改善後的樣子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區塊中存在巢狀結構的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壞味道並不會對程式碼造成影響，也沒有程式邏輯上的錯誤，但是對開發者來說，複雜的巢狀結構將不容易閱讀，並且不容易測試和維護。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根據洪哲偉學長的論文，提到</a:t>
            </a:r>
            <a:endParaRPr lang="en-US" altLang="zh-TW" dirty="0" smtClean="0"/>
          </a:p>
          <a:p>
            <a:r>
              <a:rPr lang="zh-TW" altLang="en-US" dirty="0" smtClean="0"/>
              <a:t>只要將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圈選起來，透過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功能，就能夠消除這個壞味道，因此不在提供自動化消除壞味道功能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有提供自動化重構功能來消除</a:t>
            </a:r>
            <a:r>
              <a:rPr lang="en-US" altLang="zh-TW" dirty="0" smtClean="0">
                <a:effectLst/>
              </a:rPr>
              <a:t>Nested Try Statement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點擊第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行的燈泡，選擇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Refactor==&gt;Extract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，使用者填完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後，壞味道就被消除了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Nested Try Statement</a:t>
            </a:r>
            <a:r>
              <a:rPr lang="zh-TW" altLang="en-US" dirty="0" smtClean="0">
                <a:effectLst/>
              </a:rPr>
              <a:t>消除後的程式碼，第</a:t>
            </a:r>
            <a:r>
              <a:rPr lang="en-US" altLang="zh-TW" dirty="0" smtClean="0">
                <a:effectLst/>
              </a:rPr>
              <a:t>9</a:t>
            </a:r>
            <a:r>
              <a:rPr lang="zh-TW" altLang="en-US" dirty="0" smtClean="0">
                <a:effectLst/>
              </a:rPr>
              <a:t>行原來壞味道的地方被抽成一個</a:t>
            </a:r>
            <a:r>
              <a:rPr lang="en-US" altLang="zh-TW" dirty="0" smtClean="0">
                <a:effectLst/>
              </a:rPr>
              <a:t>method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定義為當程式碼執行時，在執行到釋放資源的程式碼之前發生例外狀況的話，會無法執行到釋放資源的程式碼，而造成資源沒有正確被釋放。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裡來處理例外，因此造成第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行釋放資源的程式碼不會被執行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Robusta</a:t>
            </a:r>
          </a:p>
          <a:p>
            <a:r>
              <a:rPr lang="zh-TW" altLang="en-US" dirty="0" smtClean="0"/>
              <a:t>從這開始</a:t>
            </a:r>
            <a:r>
              <a:rPr lang="en-US" altLang="zh-TW" smtClean="0"/>
              <a:t>~~~~~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雖然可以透過重構程式碼來消除壞味道，但正確的處理例外是很困難的，尤其是對沒有經驗的人而言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為了幫助</a:t>
            </a:r>
            <a:r>
              <a:rPr lang="zh-TW" altLang="en-US" dirty="0" smtClean="0"/>
              <a:t>想改善程式碼品質</a:t>
            </a:r>
            <a:r>
              <a:rPr lang="zh-TW" altLang="en-US" dirty="0" smtClean="0"/>
              <a:t>的人，學長們提出重構方法並實作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工具 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定義的壞味道隨著時間的演進，偵測的功能越來越精確，但部分對應壞味道的重構方法尚未實作或有能夠改善的地方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藉由壞味道的行數和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判斷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內是否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取得釋放資源函式會丟出的例外型別。 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的介面宣告釋放資源函式會丟出的例外。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將原來釋放資源的函式移除。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dirty="0" smtClean="0"/>
              <a:t>偵測</a:t>
            </a:r>
            <a:r>
              <a:rPr lang="en-US" altLang="zh-TW" dirty="0" smtClean="0"/>
              <a:t>Dummy Handler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產生暴露程式碼壞味道的測試案例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藉由本論文介紹的壞味道消除方法，消除程式碼的壞味道並正確的處理例外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再執行一次剛剛失敗的測試案例，測試通過代表例外已經被正確的處理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為了呈現這一個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壞味道對系統造成影響，我們使用以下案例說明：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中，使用者可以在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頁面中管理不在計劃中的工作項目。當使用者想要修改一個已存在的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會點擊欲編輯的對象並按下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當按鈕按下後，系統前端對後端發送請求，後端收到請求之後觸發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並回傳前端所需的資料，當前端收到回應之後會跳出具有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詳細資訊的視窗，以便使用者編輯詳細資訊，如圖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當使用者修改完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的資訊後，按下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，前端就會以編輯視窗標題上的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為識別碼，向後端發送修改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的請求，待後端修改完畢之後，前端關閉編輯視窗並於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List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的最新資料，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為了觀察例外發生時壞味道對系統的影響，我們設計了這個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ShowEditUnplanItemActionAspect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來注入 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dirty="0" smtClean="0"/>
              <a:t>當程式執行到 </a:t>
            </a:r>
            <a:r>
              <a:rPr lang="en-US" altLang="zh-TW" dirty="0" smtClean="0"/>
              <a:t>response.getWriter()</a:t>
            </a:r>
            <a:r>
              <a:rPr lang="zh-TW" altLang="en-US" dirty="0" smtClean="0"/>
              <a:t> 時就會丟出</a:t>
            </a:r>
            <a:r>
              <a:rPr lang="en-US" altLang="zh-TW" baseline="0" dirty="0" smtClean="0"/>
              <a:t> IOException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2: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另外，我們設計了一個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AspectJSwitch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物件在第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行控制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程式是否要注入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的原始碼，讓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程式只有在跑測試的時候啟動，避免正常運行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服務時受到影響。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程式之後我們將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AspectJSwitch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啟動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並且重複走一遍剛剛介紹的操作流程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我們選擇了想要修改的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後按下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的按鈕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於是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跳出了一個遺漏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識別碼及其他資訊的視窗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會造成這樣的結果是因為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當按鈕按下後前端便觸發了後端的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但這次執行時因為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被啟動，所以程式執行到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行時發生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</a:t>
            </a:r>
          </a:p>
          <a:p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此例外會使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result.toString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無法被執行，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以至於前端收到了內容為空的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所以前端才無法正常顯示資訊。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但因為必填欄位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為空，所以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的狀態。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但是當我們在必填欄位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中填入資料後，再按下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按鈕，後端會因為前端發送請求時沒有帶入識別碼而導致編輯失敗，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設計完畢後，就可以開始設計測試案例了。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 所示，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我們使用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設計了這個測試案例。 執行測試案例之前會在 </a:t>
            </a:r>
            <a:r>
              <a:rPr lang="en-US" altLang="zh-TW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時將 </a:t>
            </a:r>
            <a:r>
              <a:rPr lang="en-US" altLang="zh-TW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功能打開。</a:t>
            </a:r>
            <a:endParaRPr lang="en-US" altLang="zh-TW" sz="1200" b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當程式執行到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因上一段介紹的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而生，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此時前端不應該顯示遺失詳細資訊的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Window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，而是應該跳出一個訊息視窗顯示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``Sever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Error''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``Sorry, fail due to internal server error.''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的錯誤訊息通知使用者，測試結束後在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Teardown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再將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功能關閉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這張圖是修復過後的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程式碼截圖。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它跟修改前的差別在於：在第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行紀錄錯誤訊息之後，到了第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行我們把這個例外再往外丟。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而根據後端的設計，當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發生未處理的例外時，會回傳一個狀態碼為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給前端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而當前端收到這個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之後會跳出訊息視窗，通知使用者伺服器發生錯誤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壞味道經過修復之後，測試就順利通過了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中的程式碼，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發現原本在上圖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行行號左邊的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標記已經消失，證明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已經被我們移除。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中的程式碼，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發現原本在上圖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行行號左邊的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標記已經消失，證明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已經被我們移除。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因此我的研究目標是補齊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定義的壞味道自動化重</a:t>
            </a:r>
            <a:r>
              <a:rPr lang="zh-TW" altLang="en-US" dirty="0" smtClean="0"/>
              <a:t>構功能，</a:t>
            </a:r>
            <a:r>
              <a:rPr lang="zh-TW" altLang="en-US" dirty="0" smtClean="0"/>
              <a:t>和改善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原來消除</a:t>
            </a:r>
            <a:r>
              <a:rPr lang="zh-TW" altLang="en-US" dirty="0" smtClean="0"/>
              <a:t>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雲端部分的程式碼獨立</a:t>
            </a: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雲端部分的程式碼獨立</a:t>
            </a: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我會在背景知識介紹 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、強健度等級和 </a:t>
            </a:r>
            <a:r>
              <a:rPr lang="en-US" altLang="zh-TW" dirty="0" smtClean="0"/>
              <a:t>Ab-</a:t>
            </a:r>
            <a:r>
              <a:rPr lang="en-US" altLang="zh-TW" dirty="0" err="1" smtClean="0"/>
              <a:t>stract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Syn</a:t>
            </a:r>
            <a:r>
              <a:rPr lang="en-US" altLang="zh-TW" dirty="0" smtClean="0"/>
              <a:t>-tax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是一個靜態分析程式碼的工具，能夠偵測和產生壞味道的報表，並藉由重構來消除壞味道。在</a:t>
            </a:r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工具中，定義了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種壞味道，這六種壞味道分別是：</a:t>
            </a:r>
            <a:r>
              <a:rPr lang="en-US" altLang="zh-TW" sz="1200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Dummy </a:t>
            </a:r>
            <a:r>
              <a:rPr lang="en-US" altLang="zh-TW" sz="1200" dirty="0" smtClean="0"/>
              <a:t>Handler</a:t>
            </a:r>
            <a:endParaRPr lang="zh-TW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</a:t>
            </a:r>
            <a:r>
              <a:rPr lang="en-US" altLang="zh-TW" sz="1200" dirty="0" smtClean="0"/>
              <a:t>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</a:t>
            </a:r>
            <a:r>
              <a:rPr lang="en-US" altLang="zh-TW" sz="1200" dirty="0" smtClean="0"/>
              <a:t>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作為判斷軟體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外處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理能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TW" altLang="en-US" dirty="0" smtClean="0"/>
              <a:t>如圖所示，當元件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996089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16175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606" y="2492896"/>
            <a:ext cx="57606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Handler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581" y="2276872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924814"/>
            <a:ext cx="8407188" cy="3431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00" y="1259632"/>
            <a:ext cx="9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(Quick fix)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(Refactor)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924" y="12280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293" y="1268694"/>
            <a:ext cx="8716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Handler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Block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(Quick fix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Refactor)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0800" y="2881952"/>
            <a:ext cx="84060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9831" y="1385302"/>
            <a:ext cx="8554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9831" y="4249837"/>
            <a:ext cx="555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 smtClean="0">
                <a:latin typeface="標楷體" pitchFamily="65" charset="-120"/>
              </a:rPr>
              <a:t>未來展望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2893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95658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4234" r="1546" b="1573"/>
          <a:stretch>
            <a:fillRect/>
          </a:stretch>
        </p:blipFill>
        <p:spPr bwMode="auto">
          <a:xfrm>
            <a:off x="683568" y="-43128"/>
            <a:ext cx="7416824" cy="713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881844" y="7123"/>
            <a:ext cx="7380312" cy="699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179512" y="-1"/>
            <a:ext cx="8136904" cy="6721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-19942" y="867781"/>
            <a:ext cx="9163942" cy="48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5466" y="1552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5329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046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42718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475656" y="0"/>
            <a:ext cx="5904656" cy="67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979712" y="0"/>
            <a:ext cx="4711675" cy="68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51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7618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22" y="1391288"/>
            <a:ext cx="806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400" dirty="0"/>
              <a:t>Nested Try </a:t>
            </a:r>
            <a:r>
              <a:rPr lang="en-US" altLang="zh-TW" sz="2400" dirty="0" smtClean="0"/>
              <a:t>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1263" y="2485638"/>
            <a:ext cx="6083772" cy="40740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86180" y="20509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928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不提供</a:t>
            </a:r>
            <a:endParaRPr lang="zh-TW" altLang="en-US" sz="2400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2543579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54" y="2347139"/>
            <a:ext cx="7309230" cy="317009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3319462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535504"/>
            <a:ext cx="531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Nested Try 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6706" y="2564904"/>
            <a:ext cx="7344816" cy="34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973966" y="0"/>
            <a:ext cx="691040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4134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683568" y="2348880"/>
            <a:ext cx="756084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39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755576" y="2583305"/>
            <a:ext cx="748883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Robusta</a:t>
            </a:r>
            <a:r>
              <a:rPr lang="zh-TW" altLang="en-US" dirty="0" smtClean="0"/>
              <a:t>工具</a:t>
            </a:r>
            <a:r>
              <a:rPr lang="zh-TW" altLang="en-US" dirty="0" smtClean="0"/>
              <a:t>幫助</a:t>
            </a:r>
            <a:r>
              <a:rPr lang="zh-TW" altLang="en-US" dirty="0"/>
              <a:t>想改善程式碼品質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味道隨著時間改變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1689" y="2361731"/>
            <a:ext cx="8595088" cy="422379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pic>
        <p:nvPicPr>
          <p:cNvPr id="8194" name="Picture 2" descr="CC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4492" r="11053" b="2240"/>
          <a:stretch>
            <a:fillRect/>
          </a:stretch>
        </p:blipFill>
        <p:spPr bwMode="auto">
          <a:xfrm>
            <a:off x="1547664" y="764704"/>
            <a:ext cx="5184576" cy="571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pic>
        <p:nvPicPr>
          <p:cNvPr id="9218" name="Picture 2" descr="CC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3552" r="2046" b="2501"/>
          <a:stretch>
            <a:fillRect/>
          </a:stretch>
        </p:blipFill>
        <p:spPr bwMode="auto">
          <a:xfrm>
            <a:off x="1547664" y="-44451"/>
            <a:ext cx="5464371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5859" y="2420888"/>
            <a:ext cx="6624141" cy="31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1559041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sz="2000" dirty="0"/>
              <a:t>Exception Thrown </a:t>
            </a:r>
            <a:r>
              <a:rPr lang="en-US" altLang="zh-TW" sz="2000" dirty="0" smtClean="0"/>
              <a:t>From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Finally </a:t>
            </a:r>
            <a:r>
              <a:rPr lang="en-US" altLang="zh-TW" sz="2000" dirty="0"/>
              <a:t>Block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壞味道的重構功能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703947"/>
            <a:ext cx="6696744" cy="32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67148" y="1581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278601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47664" y="120796"/>
            <a:ext cx="5976664" cy="673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179512" y="1704934"/>
            <a:ext cx="875514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>
                <a:effectLst/>
              </a:rPr>
              <a:t>工具快速修復與重構差異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9858"/>
              </p:ext>
            </p:extLst>
          </p:nvPr>
        </p:nvGraphicFramePr>
        <p:xfrm>
          <a:off x="323528" y="2276872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捕捉到的例外後丟出</a:t>
                      </a:r>
                      <a:r>
                        <a:rPr lang="en-US" sz="1800" kern="100">
                          <a:effectLst/>
                        </a:rPr>
                        <a:t>RuntimeException</a:t>
                      </a:r>
                      <a:r>
                        <a:rPr lang="zh-TW" sz="1800" kern="100">
                          <a:effectLst/>
                        </a:rPr>
                        <a:t>來進行回報。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</a:t>
                      </a: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捕捉到的例外型別直接丟出來進行回報。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Unprotected Main Program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產生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保護主程式，且</a:t>
                      </a: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</a:t>
                      </a:r>
                      <a:r>
                        <a:rPr lang="en-US" sz="1800" kern="100">
                          <a:effectLst/>
                        </a:rPr>
                        <a:t>Exception</a:t>
                      </a:r>
                      <a:r>
                        <a:rPr lang="zh-TW" sz="1800" kern="100">
                          <a:effectLst/>
                        </a:rPr>
                        <a:t>類別後不做任何事。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產生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保護主程式，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</a:t>
                      </a:r>
                      <a:r>
                        <a:rPr lang="en-US" sz="1800" kern="100" dirty="0" err="1">
                          <a:effectLst/>
                        </a:rPr>
                        <a:t>Throwable</a:t>
                      </a:r>
                      <a:r>
                        <a:rPr lang="zh-TW" sz="1800" kern="100" dirty="0">
                          <a:effectLst/>
                        </a:rPr>
                        <a:t>類別並印出例外訊息和將例外寫入日誌中。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Careless Cleanup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增加快速修復功能。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>
                <a:effectLst/>
              </a:rPr>
              <a:t>工具快速修復與重構差異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重構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34239"/>
              </p:ext>
            </p:extLst>
          </p:nvPr>
        </p:nvGraphicFramePr>
        <p:xfrm>
          <a:off x="323528" y="2204864"/>
          <a:ext cx="8640959" cy="415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6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使用者能夠選擇自己定義的例外類別來將例外丟出。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使用者能夠選擇</a:t>
                      </a:r>
                      <a:r>
                        <a:rPr lang="en-US" sz="1800" kern="100">
                          <a:effectLst/>
                        </a:rPr>
                        <a:t>Unchecked</a:t>
                      </a:r>
                      <a:r>
                        <a:rPr lang="zh-TW" sz="1800" kern="100">
                          <a:effectLst/>
                        </a:rPr>
                        <a:t>例外類別，包含使用者定義的</a:t>
                      </a:r>
                      <a:r>
                        <a:rPr lang="en-US" sz="1800" kern="100">
                          <a:effectLst/>
                        </a:rPr>
                        <a:t>Unchecked</a:t>
                      </a:r>
                      <a:r>
                        <a:rPr lang="zh-TW" sz="1800" kern="100">
                          <a:effectLst/>
                        </a:rPr>
                        <a:t>例外，來將例外丟出。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9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Nested Try Statement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與</a:t>
                      </a:r>
                      <a:r>
                        <a:rPr lang="en-US" sz="1800" kern="100">
                          <a:effectLst/>
                        </a:rPr>
                        <a:t>Eclipse</a:t>
                      </a:r>
                      <a:r>
                        <a:rPr lang="zh-TW" sz="1800" kern="100">
                          <a:effectLst/>
                        </a:rPr>
                        <a:t>的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做連結，自動化重構程式碼來消除壞味道。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 Thrown From Finally Block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將釋放資源的函式用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包住，並且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，讓使用者自己定義獨立出來的函式名稱，自動化重構程式碼來消除壞味道。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>
                          <a:effectLst/>
                        </a:rPr>
                        <a:t>Robusta</a:t>
                      </a:r>
                      <a:r>
                        <a:rPr lang="zh-TW" sz="1800" kern="100" dirty="0">
                          <a:effectLst/>
                        </a:rPr>
                        <a:t>工具自動化重構功能，將獨立出來的函式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0" y="2260142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53</a:t>
            </a:fld>
            <a:endParaRPr lang="zh-TW" altLang="en-US" dirty="0"/>
          </a:p>
        </p:txBody>
      </p:sp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940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47564" y="2492896"/>
            <a:ext cx="78488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55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466720" y="156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417673"/>
            <a:ext cx="7416824" cy="39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57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8" y="2708920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r>
              <a:rPr lang="zh-TW" altLang="zh-TW" b="1" dirty="0"/>
              <a:t>消除</a:t>
            </a:r>
            <a:r>
              <a:rPr lang="en-US" altLang="zh-TW" b="1" dirty="0"/>
              <a:t>Exception Thrown Form Finally Block</a:t>
            </a:r>
            <a:r>
              <a:rPr lang="zh-TW" altLang="zh-TW" b="1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45" y="2725676"/>
            <a:ext cx="686655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</a:t>
            </a:r>
            <a:r>
              <a:rPr kumimoji="0" lang="zh-TW" altLang="en-US" dirty="0" smtClean="0"/>
              <a:t>齊尚未實作的</a:t>
            </a:r>
            <a:r>
              <a:rPr kumimoji="0" lang="zh-TW" altLang="en-US" dirty="0" smtClean="0"/>
              <a:t>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29" y="2446079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62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58958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63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/>
              <a:t>Robusta</a:t>
            </a:r>
            <a:r>
              <a:rPr lang="zh-TW" altLang="zh-TW" dirty="0"/>
              <a:t>工具原有的壞味道消除方法重新修正及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/>
              <a:t>將</a:t>
            </a:r>
            <a:r>
              <a:rPr lang="en-US" altLang="zh-TW" dirty="0"/>
              <a:t>Careless Cleanup</a:t>
            </a:r>
            <a:r>
              <a:rPr lang="zh-TW" altLang="zh-TW" dirty="0"/>
              <a:t>壞味道的快速修復功能實作於</a:t>
            </a:r>
            <a:r>
              <a:rPr lang="en-US" altLang="zh-TW" dirty="0"/>
              <a:t>Robusta</a:t>
            </a:r>
            <a:r>
              <a:rPr lang="zh-TW" altLang="zh-TW" dirty="0"/>
              <a:t>工具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/>
              <a:t>將</a:t>
            </a:r>
            <a:r>
              <a:rPr lang="en-US" altLang="zh-TW" dirty="0"/>
              <a:t>Robusta</a:t>
            </a:r>
            <a:r>
              <a:rPr lang="zh-TW" altLang="zh-TW" dirty="0"/>
              <a:t>工具應用於開源專案，且成功的消除程式碼中例外處理的壞味道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TW" dirty="0"/>
              <a:t>Careless Cleanup</a:t>
            </a:r>
            <a:r>
              <a:rPr lang="zh-TW" altLang="zh-TW" dirty="0"/>
              <a:t>壞味道能夠提供重構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TW" dirty="0"/>
              <a:t>Careless </a:t>
            </a:r>
            <a:r>
              <a:rPr lang="en-US" altLang="zh-TW" dirty="0" smtClean="0"/>
              <a:t>Cleanup</a:t>
            </a:r>
            <a:r>
              <a:rPr lang="zh-TW" altLang="zh-TW" dirty="0" smtClean="0"/>
              <a:t>和</a:t>
            </a:r>
            <a:r>
              <a:rPr lang="en-US" altLang="zh-TW" dirty="0" smtClean="0"/>
              <a:t>Exception Thrown From Finally Block</a:t>
            </a:r>
            <a:r>
              <a:rPr lang="zh-TW" altLang="zh-TW" dirty="0" smtClean="0"/>
              <a:t>壞味道消除後衍生</a:t>
            </a:r>
            <a:r>
              <a:rPr lang="zh-TW" altLang="zh-TW" dirty="0"/>
              <a:t>的</a:t>
            </a:r>
            <a:r>
              <a:rPr lang="en-US" altLang="zh-TW" dirty="0"/>
              <a:t>Dummy Handler</a:t>
            </a:r>
            <a:r>
              <a:rPr lang="zh-TW" altLang="zh-TW" dirty="0"/>
              <a:t>壞味道是用印出來的方式，希望之後能夠將例外訊息記錄到日誌檔中。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66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標楷體" pitchFamily="65" charset="-120"/>
              </a:rPr>
              <a:t>Robusta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400" dirty="0" smtClean="0">
                <a:latin typeface="標楷體" pitchFamily="65" charset="-120"/>
              </a:rPr>
              <a:t>強健度等級</a:t>
            </a:r>
            <a:endParaRPr lang="en-US" altLang="zh-TW" sz="24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/>
              <a:t>Abstract Syntax Tree</a:t>
            </a:r>
            <a:endParaRPr lang="en-US" altLang="zh-TW" sz="24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26118</TotalTime>
  <Words>5082</Words>
  <Application>Microsoft Office PowerPoint</Application>
  <PresentationFormat>如螢幕大小 (4:3)</PresentationFormat>
  <Paragraphs>572</Paragraphs>
  <Slides>66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3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Robusta</vt:lpstr>
      <vt:lpstr>強健度等級</vt:lpstr>
      <vt:lpstr>強健度等級</vt:lpstr>
      <vt:lpstr>強健度等級</vt:lpstr>
      <vt:lpstr>強健度等級</vt:lpstr>
      <vt:lpstr>Abstract Syntax Tree</vt:lpstr>
      <vt:lpstr>大綱</vt:lpstr>
      <vt:lpstr>Empty Catch Block</vt:lpstr>
      <vt:lpstr>Dummy Handler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PowerPoint 簡報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Careless Cleanup</vt:lpstr>
      <vt:lpstr>Careless Cleanup</vt:lpstr>
      <vt:lpstr>Careless Cleanup</vt:lpstr>
      <vt:lpstr>Careless Cleanup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過去與現在Robusta工具快速修復與重構差異</vt:lpstr>
      <vt:lpstr>過去與現在Robusta工具快速修復與重構差異</vt:lpstr>
      <vt:lpstr>壞味道的偵測、暴露及消除流程</vt:lpstr>
      <vt:lpstr>大綱</vt:lpstr>
      <vt:lpstr>Dummy Handler應用實例</vt:lpstr>
      <vt:lpstr>Dummy Handler應用實例</vt:lpstr>
      <vt:lpstr>Dummy Handler應用實例</vt:lpstr>
      <vt:lpstr>Careless Cleanup應用實例</vt:lpstr>
      <vt:lpstr>PowerPoint 簡報</vt:lpstr>
      <vt:lpstr>Careless Cleanup應用實例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PowerPoint 簡報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536</cp:revision>
  <dcterms:created xsi:type="dcterms:W3CDTF">2012-03-15T07:05:43Z</dcterms:created>
  <dcterms:modified xsi:type="dcterms:W3CDTF">2018-06-11T13:54:13Z</dcterms:modified>
</cp:coreProperties>
</file>