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73" r:id="rId2"/>
    <p:sldId id="274" r:id="rId3"/>
    <p:sldId id="275" r:id="rId4"/>
    <p:sldId id="276" r:id="rId5"/>
    <p:sldId id="277" r:id="rId6"/>
    <p:sldId id="267" r:id="rId7"/>
    <p:sldId id="268" r:id="rId8"/>
    <p:sldId id="269" r:id="rId9"/>
    <p:sldId id="271" r:id="rId10"/>
    <p:sldId id="272" r:id="rId11"/>
    <p:sldId id="278" r:id="rId12"/>
    <p:sldId id="279" r:id="rId13"/>
    <p:sldId id="256" r:id="rId14"/>
    <p:sldId id="263" r:id="rId15"/>
    <p:sldId id="265" r:id="rId16"/>
    <p:sldId id="258" r:id="rId17"/>
    <p:sldId id="259" r:id="rId18"/>
    <p:sldId id="260" r:id="rId19"/>
    <p:sldId id="261" r:id="rId20"/>
    <p:sldId id="264" r:id="rId21"/>
    <p:sldId id="266" r:id="rId22"/>
  </p:sldIdLst>
  <p:sldSz cx="10287000" cy="22860000"/>
  <p:notesSz cx="6858000" cy="9144000"/>
  <p:defaultTextStyle>
    <a:defPPr>
      <a:defRPr lang="zh-TW"/>
    </a:defPPr>
    <a:lvl1pPr marL="0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1pPr>
    <a:lvl2pPr marL="947044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2pPr>
    <a:lvl3pPr marL="1894088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3pPr>
    <a:lvl4pPr marL="2841132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4pPr>
    <a:lvl5pPr marL="3788176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5pPr>
    <a:lvl6pPr marL="4735220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6pPr>
    <a:lvl7pPr marL="5682264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7pPr>
    <a:lvl8pPr marL="6629309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8pPr>
    <a:lvl9pPr marL="7576353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調整後_20231130" id="{2349FACF-8B4F-47DA-B119-6D1247C7D717}">
          <p14:sldIdLst>
            <p14:sldId id="273"/>
            <p14:sldId id="274"/>
            <p14:sldId id="275"/>
            <p14:sldId id="276"/>
            <p14:sldId id="277"/>
          </p14:sldIdLst>
        </p14:section>
        <p14:section name="新版成果_202311" id="{2407DC9E-ABC5-4A90-A6B4-179566E56938}">
          <p14:sldIdLst>
            <p14:sldId id="267"/>
            <p14:sldId id="268"/>
            <p14:sldId id="269"/>
            <p14:sldId id="271"/>
            <p14:sldId id="272"/>
            <p14:sldId id="278"/>
            <p14:sldId id="279"/>
          </p14:sldIdLst>
        </p14:section>
        <p14:section name="原版設計" id="{EA917504-E858-4CE9-AADA-29AFB5768DD4}">
          <p14:sldIdLst>
            <p14:sldId id="256"/>
            <p14:sldId id="263"/>
            <p14:sldId id="265"/>
            <p14:sldId id="258"/>
            <p14:sldId id="259"/>
            <p14:sldId id="260"/>
          </p14:sldIdLst>
        </p14:section>
        <p14:section name="資料設定" id="{25BAA7C9-5276-476D-8DA2-ECAC9C3C4D27}">
          <p14:sldIdLst>
            <p14:sldId id="261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20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6BD"/>
    <a:srgbClr val="C57D57"/>
    <a:srgbClr val="FEFDF6"/>
    <a:srgbClr val="F0AD72"/>
    <a:srgbClr val="DCAA92"/>
    <a:srgbClr val="575EA4"/>
    <a:srgbClr val="EFE1D7"/>
    <a:srgbClr val="BF7F56"/>
    <a:srgbClr val="CD8E63"/>
    <a:srgbClr val="E9D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 snapToGrid="0">
      <p:cViewPr varScale="1">
        <p:scale>
          <a:sx n="32" d="100"/>
          <a:sy n="32" d="100"/>
        </p:scale>
        <p:origin x="3564" y="114"/>
      </p:cViewPr>
      <p:guideLst>
        <p:guide orient="horz" pos="720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 b="0" cap="none" spc="0">
          <a:ln w="0">
            <a:solidFill>
              <a:srgbClr val="6F5849"/>
            </a:solidFill>
          </a:ln>
          <a:solidFill>
            <a:srgbClr val="6F5849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A65-4B2C-B044-C946FC889EA7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2A65-4B2C-B044-C946FC889EA7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2A65-4B2C-B044-C946FC889EA7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2A65-4B2C-B044-C946FC889E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cap="none" spc="0" baseline="0">
                    <a:ln w="0">
                      <a:solidFill>
                        <a:srgbClr val="6F5849"/>
                      </a:solidFill>
                    </a:ln>
                    <a:solidFill>
                      <a:srgbClr val="6F584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44-47A4-B846-7CB32ACF8C8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 b="0" cap="none" spc="0">
          <a:ln w="0">
            <a:solidFill>
              <a:srgbClr val="6F5849"/>
            </a:solidFill>
          </a:ln>
          <a:solidFill>
            <a:srgbClr val="6F5849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8024A-DAD4-43AA-8DD0-05436D3742AD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735263" y="1143000"/>
            <a:ext cx="138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2EEDF-7A2E-4D67-B566-240CF40C7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40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1pPr>
    <a:lvl2pPr marL="947044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2pPr>
    <a:lvl3pPr marL="1894088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3pPr>
    <a:lvl4pPr marL="2841132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4pPr>
    <a:lvl5pPr marL="3788176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5pPr>
    <a:lvl6pPr marL="4735220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6pPr>
    <a:lvl7pPr marL="5682264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7pPr>
    <a:lvl8pPr marL="6629309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8pPr>
    <a:lvl9pPr marL="7576353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jin.com.tw/goods/info/6177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jin.com.tw/goods/info/61776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jin.com.tw/goods/info/61776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/>
              </a:rPr>
              <a:t>面包狗狗</a:t>
            </a:r>
            <a:r>
              <a:rPr lang="en-US" altLang="zh-TW" dirty="0" smtClean="0">
                <a:hlinkClick r:id="rId3"/>
              </a:rPr>
              <a:t>&amp;</a:t>
            </a:r>
            <a:r>
              <a:rPr lang="zh-TW" altLang="en-US" dirty="0" smtClean="0">
                <a:hlinkClick r:id="rId3"/>
              </a:rPr>
              <a:t>貓咪餡餅 </a:t>
            </a:r>
            <a:r>
              <a:rPr lang="en-US" altLang="zh-TW" dirty="0" smtClean="0">
                <a:hlinkClick r:id="rId3"/>
              </a:rPr>
              <a:t>- </a:t>
            </a:r>
            <a:r>
              <a:rPr lang="zh-TW" altLang="en-US" dirty="0" smtClean="0">
                <a:hlinkClick r:id="rId3"/>
              </a:rPr>
              <a:t>同人周邊 </a:t>
            </a:r>
            <a:r>
              <a:rPr lang="en-US" altLang="zh-TW" dirty="0" smtClean="0">
                <a:hlinkClick r:id="rId3"/>
              </a:rPr>
              <a:t>| </a:t>
            </a:r>
            <a:r>
              <a:rPr lang="zh-TW" altLang="en-US" dirty="0" smtClean="0">
                <a:hlinkClick r:id="rId3"/>
              </a:rPr>
              <a:t>同人資訊與創作宣傳、二創同人專屬交流平台 </a:t>
            </a:r>
            <a:r>
              <a:rPr lang="en-US" altLang="zh-TW" dirty="0" smtClean="0">
                <a:hlinkClick r:id="rId3"/>
              </a:rPr>
              <a:t>:: </a:t>
            </a:r>
            <a:r>
              <a:rPr lang="zh-TW" altLang="en-US" dirty="0" smtClean="0">
                <a:hlinkClick r:id="rId3"/>
              </a:rPr>
              <a:t>台灣同人誌中心 </a:t>
            </a:r>
            <a:r>
              <a:rPr lang="en-US" altLang="zh-TW" dirty="0" smtClean="0">
                <a:hlinkClick r:id="rId3"/>
              </a:rPr>
              <a:t>(doujin.com.tw)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2EEDF-7A2E-4D67-B566-240CF40C707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95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/>
              </a:rPr>
              <a:t>面包狗狗</a:t>
            </a:r>
            <a:r>
              <a:rPr lang="en-US" altLang="zh-TW" dirty="0" smtClean="0">
                <a:hlinkClick r:id="rId3"/>
              </a:rPr>
              <a:t>&amp;</a:t>
            </a:r>
            <a:r>
              <a:rPr lang="zh-TW" altLang="en-US" dirty="0" smtClean="0">
                <a:hlinkClick r:id="rId3"/>
              </a:rPr>
              <a:t>貓咪餡餅 </a:t>
            </a:r>
            <a:r>
              <a:rPr lang="en-US" altLang="zh-TW" dirty="0" smtClean="0">
                <a:hlinkClick r:id="rId3"/>
              </a:rPr>
              <a:t>- </a:t>
            </a:r>
            <a:r>
              <a:rPr lang="zh-TW" altLang="en-US" dirty="0" smtClean="0">
                <a:hlinkClick r:id="rId3"/>
              </a:rPr>
              <a:t>同人周邊 </a:t>
            </a:r>
            <a:r>
              <a:rPr lang="en-US" altLang="zh-TW" dirty="0" smtClean="0">
                <a:hlinkClick r:id="rId3"/>
              </a:rPr>
              <a:t>| </a:t>
            </a:r>
            <a:r>
              <a:rPr lang="zh-TW" altLang="en-US" dirty="0" smtClean="0">
                <a:hlinkClick r:id="rId3"/>
              </a:rPr>
              <a:t>同人資訊與創作宣傳、二創同人專屬交流平台 </a:t>
            </a:r>
            <a:r>
              <a:rPr lang="en-US" altLang="zh-TW" dirty="0" smtClean="0">
                <a:hlinkClick r:id="rId3"/>
              </a:rPr>
              <a:t>:: </a:t>
            </a:r>
            <a:r>
              <a:rPr lang="zh-TW" altLang="en-US" dirty="0" smtClean="0">
                <a:hlinkClick r:id="rId3"/>
              </a:rPr>
              <a:t>台灣同人誌中心 </a:t>
            </a:r>
            <a:r>
              <a:rPr lang="en-US" altLang="zh-TW" dirty="0" smtClean="0">
                <a:hlinkClick r:id="rId3"/>
              </a:rPr>
              <a:t>(doujin.com.tw)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2EEDF-7A2E-4D67-B566-240CF40C707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/>
              </a:rPr>
              <a:t>面包狗狗</a:t>
            </a:r>
            <a:r>
              <a:rPr lang="en-US" altLang="zh-TW" dirty="0" smtClean="0">
                <a:hlinkClick r:id="rId3"/>
              </a:rPr>
              <a:t>&amp;</a:t>
            </a:r>
            <a:r>
              <a:rPr lang="zh-TW" altLang="en-US" dirty="0" smtClean="0">
                <a:hlinkClick r:id="rId3"/>
              </a:rPr>
              <a:t>貓咪餡餅 </a:t>
            </a:r>
            <a:r>
              <a:rPr lang="en-US" altLang="zh-TW" dirty="0" smtClean="0">
                <a:hlinkClick r:id="rId3"/>
              </a:rPr>
              <a:t>- </a:t>
            </a:r>
            <a:r>
              <a:rPr lang="zh-TW" altLang="en-US" dirty="0" smtClean="0">
                <a:hlinkClick r:id="rId3"/>
              </a:rPr>
              <a:t>同人周邊 </a:t>
            </a:r>
            <a:r>
              <a:rPr lang="en-US" altLang="zh-TW" dirty="0" smtClean="0">
                <a:hlinkClick r:id="rId3"/>
              </a:rPr>
              <a:t>| </a:t>
            </a:r>
            <a:r>
              <a:rPr lang="zh-TW" altLang="en-US" dirty="0" smtClean="0">
                <a:hlinkClick r:id="rId3"/>
              </a:rPr>
              <a:t>同人資訊與創作宣傳、二創同人專屬交流平台 </a:t>
            </a:r>
            <a:r>
              <a:rPr lang="en-US" altLang="zh-TW" dirty="0" smtClean="0">
                <a:hlinkClick r:id="rId3"/>
              </a:rPr>
              <a:t>:: </a:t>
            </a:r>
            <a:r>
              <a:rPr lang="zh-TW" altLang="en-US" dirty="0" smtClean="0">
                <a:hlinkClick r:id="rId3"/>
              </a:rPr>
              <a:t>台灣同人誌中心 </a:t>
            </a:r>
            <a:r>
              <a:rPr lang="en-US" altLang="zh-TW" dirty="0" smtClean="0">
                <a:hlinkClick r:id="rId3"/>
              </a:rPr>
              <a:t>(doujin.com.tw)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2EEDF-7A2E-4D67-B566-240CF40C707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63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741210"/>
            <a:ext cx="8743950" cy="795866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12006793"/>
            <a:ext cx="7715250" cy="5519207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8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4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1217084"/>
            <a:ext cx="2218134" cy="1937279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1217084"/>
            <a:ext cx="6525816" cy="1937279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5699132"/>
            <a:ext cx="8872538" cy="9509123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5298215"/>
            <a:ext cx="8872538" cy="5000623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5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6085417"/>
            <a:ext cx="4371975" cy="145044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6085417"/>
            <a:ext cx="4371975" cy="145044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85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7089"/>
            <a:ext cx="8872538" cy="441854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5603877"/>
            <a:ext cx="4351883" cy="274637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8350250"/>
            <a:ext cx="4351883" cy="122819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5603877"/>
            <a:ext cx="4373315" cy="274637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8350250"/>
            <a:ext cx="4373315" cy="122819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0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28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09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524000"/>
            <a:ext cx="3317825" cy="5334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3291422"/>
            <a:ext cx="5207794" cy="16245417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6858000"/>
            <a:ext cx="3317825" cy="12705293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1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524000"/>
            <a:ext cx="3317825" cy="5334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3291422"/>
            <a:ext cx="5207794" cy="16245417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6858000"/>
            <a:ext cx="3317825" cy="12705293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1217089"/>
            <a:ext cx="8872538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6085417"/>
            <a:ext cx="8872538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21187839"/>
            <a:ext cx="2314575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37A9F-6E85-406D-B2F7-C6741203365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21187839"/>
            <a:ext cx="3471863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21187839"/>
            <a:ext cx="2314575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hart" Target="../charts/chart5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hart" Target="../charts/chart6.xml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hart" Target="../charts/chart8.xml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640"/>
            <a:ext cx="10398547" cy="212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9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/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36628"/>
              </p:ext>
            </p:extLst>
          </p:nvPr>
        </p:nvGraphicFramePr>
        <p:xfrm>
          <a:off x="225405" y="1018470"/>
          <a:ext cx="9658826" cy="135376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6126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1399987631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594920632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Key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Null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</a:t>
                      </a:r>
                      <a:r>
                        <a:rPr lang="en-US" sz="2800" u="none" strike="noStrike" dirty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PK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紀錄日期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12/01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紀錄時間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time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10:00 AM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IS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支出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bool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true=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支出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FK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5153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帳戶</a:t>
                      </a:r>
                      <a:r>
                        <a:rPr lang="en-US" sz="2800" u="none" strike="noStrike" dirty="0" smtClean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FK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92954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類別</a:t>
                      </a:r>
                      <a:r>
                        <a:rPr lang="en-US" sz="2800" u="none" strike="noStrike" dirty="0" smtClean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FK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9716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項目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varchar(n)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蛋塔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914460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NT$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100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30287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最後更新時間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err="1" smtClean="0">
                          <a:effectLst/>
                        </a:rPr>
                        <a:t>date</a:t>
                      </a:r>
                      <a:r>
                        <a:rPr lang="en-US" altLang="zh-TW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time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0834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IS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刪除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bool</a:t>
                      </a: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False=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存在</a:t>
                      </a: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/>
                      </a:r>
                      <a:b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True=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刪除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87223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16908"/>
              </p:ext>
            </p:extLst>
          </p:nvPr>
        </p:nvGraphicFramePr>
        <p:xfrm>
          <a:off x="225405" y="15115247"/>
          <a:ext cx="9658826" cy="49227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6126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1399987631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594920632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Key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Null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IS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支出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bool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true=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支出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PK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正負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char(1)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+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負號顯示樣式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char(1)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b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等待擴充</a:t>
                      </a: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/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6" name="群組 55"/>
          <p:cNvGrpSpPr/>
          <p:nvPr/>
        </p:nvGrpSpPr>
        <p:grpSpPr>
          <a:xfrm>
            <a:off x="15338868" y="8056414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1.0.0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文字方塊 46"/>
          <p:cNvSpPr txBox="1"/>
          <p:nvPr/>
        </p:nvSpPr>
        <p:spPr>
          <a:xfrm>
            <a:off x="17095880" y="10272406"/>
            <a:ext cx="70228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聲明：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圖片來自網路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未經授權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因此禁止商業使用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6000235" y="13442540"/>
            <a:ext cx="83721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此作品來自一位親親女兒給媽咪的禮物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工程師：</a:t>
            </a:r>
            <a:r>
              <a:rPr lang="en-US" altLang="zh-TW" sz="4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Yuning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279843" y="617562"/>
            <a:ext cx="9635682" cy="3194856"/>
          </a:xfrm>
          <a:prstGeom prst="roundRect">
            <a:avLst/>
          </a:prstGeom>
          <a:solidFill>
            <a:srgbClr val="FEFDF6"/>
          </a:solidFill>
          <a:ln>
            <a:solidFill>
              <a:srgbClr val="C57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6" y="1199327"/>
            <a:ext cx="3439421" cy="21668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571612" y="1627104"/>
            <a:ext cx="3143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總資料筆數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6000" dirty="0" smtClean="0"/>
              <a:t>600</a:t>
            </a:r>
            <a:r>
              <a:rPr lang="zh-TW" altLang="en-US" sz="6000" dirty="0" smtClean="0"/>
              <a:t>筆</a:t>
            </a:r>
            <a:endParaRPr lang="zh-TW" altLang="en-US" sz="4400" dirty="0"/>
          </a:p>
        </p:txBody>
      </p:sp>
      <p:sp>
        <p:nvSpPr>
          <p:cNvPr id="7" name="橢圓 6"/>
          <p:cNvSpPr/>
          <p:nvPr/>
        </p:nvSpPr>
        <p:spPr>
          <a:xfrm>
            <a:off x="15885198" y="2686569"/>
            <a:ext cx="2421365" cy="135918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241336" y="1579131"/>
            <a:ext cx="3840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總記錄時長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6000" dirty="0" smtClean="0"/>
              <a:t>0</a:t>
            </a:r>
            <a:r>
              <a:rPr lang="zh-TW" altLang="en-US" sz="6000" dirty="0" smtClean="0"/>
              <a:t>年</a:t>
            </a:r>
            <a:r>
              <a:rPr lang="en-US" altLang="zh-TW" sz="6000" dirty="0" smtClean="0"/>
              <a:t>0</a:t>
            </a:r>
            <a:r>
              <a:rPr lang="zh-TW" altLang="en-US" sz="6000" dirty="0" smtClean="0"/>
              <a:t>月</a:t>
            </a:r>
            <a:r>
              <a:rPr lang="en-US" altLang="zh-TW" sz="6000" dirty="0" smtClean="0"/>
              <a:t>0</a:t>
            </a:r>
            <a:r>
              <a:rPr lang="zh-TW" altLang="en-US" sz="6000" dirty="0" smtClean="0"/>
              <a:t>日</a:t>
            </a:r>
            <a:endParaRPr lang="zh-TW" altLang="en-US" sz="5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31795" y="5599426"/>
            <a:ext cx="477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應用程式版本</a:t>
            </a:r>
            <a:endParaRPr lang="zh-TW" altLang="en-US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22713" y="5494467"/>
            <a:ext cx="619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1.0.0.0</a:t>
            </a:r>
            <a:endParaRPr lang="zh-TW" altLang="en-US" sz="60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8" y="5306249"/>
            <a:ext cx="1633155" cy="1296153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 flipV="1">
            <a:off x="15338868" y="5055733"/>
            <a:ext cx="7382437" cy="197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7" y="7429081"/>
            <a:ext cx="1633155" cy="1296153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2712604" y="7736364"/>
            <a:ext cx="477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更新內容</a:t>
            </a:r>
            <a:endParaRPr lang="zh-TW" altLang="en-US" sz="4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30801" y="8997107"/>
            <a:ext cx="84812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應用程式版本</a:t>
            </a:r>
            <a:r>
              <a:rPr lang="en-US" altLang="zh-TW" sz="4400" dirty="0" smtClean="0"/>
              <a:t>AAAAAAAAAAAAAAA</a:t>
            </a:r>
          </a:p>
          <a:p>
            <a:r>
              <a:rPr lang="en-US" altLang="zh-TW" sz="4400" dirty="0" smtClean="0"/>
              <a:t>AAAAAAAAAAAAAAAAAAAAAAAAAAAAAA</a:t>
            </a:r>
            <a:endParaRPr lang="zh-TW" altLang="en-US" sz="4400" dirty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6" y="11747987"/>
            <a:ext cx="1633155" cy="1296153"/>
          </a:xfrm>
          <a:prstGeom prst="rect">
            <a:avLst/>
          </a:prstGeom>
        </p:spPr>
      </p:pic>
      <p:sp>
        <p:nvSpPr>
          <p:cNvPr id="50" name="文字方塊 49"/>
          <p:cNvSpPr txBox="1"/>
          <p:nvPr/>
        </p:nvSpPr>
        <p:spPr>
          <a:xfrm>
            <a:off x="2731795" y="11901909"/>
            <a:ext cx="477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聲明</a:t>
            </a:r>
            <a:endParaRPr lang="zh-TW" altLang="en-US" sz="4400" dirty="0"/>
          </a:p>
        </p:txBody>
      </p:sp>
      <p:sp>
        <p:nvSpPr>
          <p:cNvPr id="18" name="矩形 17"/>
          <p:cNvSpPr/>
          <p:nvPr/>
        </p:nvSpPr>
        <p:spPr>
          <a:xfrm>
            <a:off x="913136" y="13399040"/>
            <a:ext cx="71623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/>
              <a:t>圖片來自網路</a:t>
            </a:r>
            <a:r>
              <a:rPr lang="en-US" altLang="zh-TW" sz="4400" dirty="0"/>
              <a:t>(</a:t>
            </a:r>
            <a:r>
              <a:rPr lang="zh-TW" altLang="en-US" sz="4400" dirty="0"/>
              <a:t>未經授權</a:t>
            </a:r>
            <a:r>
              <a:rPr lang="en-US" altLang="zh-TW" sz="4400" dirty="0"/>
              <a:t>)</a:t>
            </a:r>
            <a:r>
              <a:rPr lang="zh-TW" altLang="en-US" sz="4400" dirty="0"/>
              <a:t>，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zh-TW" altLang="en-US" sz="4400" dirty="0"/>
              <a:t>因此禁止商業使用</a:t>
            </a: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5" y="15874314"/>
            <a:ext cx="1633155" cy="1296153"/>
          </a:xfrm>
          <a:prstGeom prst="rect">
            <a:avLst/>
          </a:prstGeom>
        </p:spPr>
      </p:pic>
      <p:sp>
        <p:nvSpPr>
          <p:cNvPr id="52" name="文字方塊 51"/>
          <p:cNvSpPr txBox="1"/>
          <p:nvPr/>
        </p:nvSpPr>
        <p:spPr>
          <a:xfrm>
            <a:off x="2838060" y="16052768"/>
            <a:ext cx="477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開發團隊</a:t>
            </a:r>
          </a:p>
        </p:txBody>
      </p:sp>
      <p:sp>
        <p:nvSpPr>
          <p:cNvPr id="53" name="矩形 52"/>
          <p:cNvSpPr/>
          <p:nvPr/>
        </p:nvSpPr>
        <p:spPr>
          <a:xfrm>
            <a:off x="940120" y="17466450"/>
            <a:ext cx="71623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 smtClean="0"/>
              <a:t>開發工程師：</a:t>
            </a:r>
            <a:endParaRPr lang="en-US" altLang="zh-TW" sz="4400" dirty="0" smtClean="0"/>
          </a:p>
          <a:p>
            <a:r>
              <a:rPr lang="zh-TW" altLang="en-US" sz="4400" dirty="0"/>
              <a:t>圖片繪</a:t>
            </a:r>
            <a:r>
              <a:rPr lang="zh-TW" altLang="en-US" sz="4400" dirty="0" smtClean="0"/>
              <a:t>者：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88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/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72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2195693616"/>
              </p:ext>
            </p:extLst>
          </p:nvPr>
        </p:nvGraphicFramePr>
        <p:xfrm>
          <a:off x="-1071564" y="4586285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4524" y="3042858"/>
            <a:ext cx="12283440" cy="12528862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34469" y="15751175"/>
            <a:ext cx="1009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已經滿一個月囉，</a:t>
            </a: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記得清空我的肚子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857623" y="7886697"/>
            <a:ext cx="2571750" cy="2743200"/>
          </a:xfrm>
          <a:prstGeom prst="ellipse">
            <a:avLst/>
          </a:prstGeom>
          <a:solidFill>
            <a:srgbClr val="EE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292257" y="8196468"/>
            <a:ext cx="19757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12/01</a:t>
            </a:r>
            <a:b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｜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12/31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2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-37139" y="17308563"/>
            <a:ext cx="10514062" cy="5551437"/>
            <a:chOff x="-37139" y="17308563"/>
            <a:chExt cx="10514062" cy="5551437"/>
          </a:xfrm>
        </p:grpSpPr>
        <p:sp>
          <p:nvSpPr>
            <p:cNvPr id="17" name="矩形 16"/>
            <p:cNvSpPr/>
            <p:nvPr/>
          </p:nvSpPr>
          <p:spPr>
            <a:xfrm>
              <a:off x="-37139" y="19402424"/>
              <a:ext cx="2592000" cy="3457575"/>
            </a:xfrm>
            <a:prstGeom prst="rect">
              <a:avLst/>
            </a:prstGeom>
            <a:solidFill>
              <a:srgbClr val="D3C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63425" y="19646436"/>
              <a:ext cx="2592000" cy="3213564"/>
            </a:xfrm>
            <a:prstGeom prst="rect">
              <a:avLst/>
            </a:prstGeom>
            <a:solidFill>
              <a:srgbClr val="FE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163989" y="19646436"/>
              <a:ext cx="2592000" cy="3213564"/>
            </a:xfrm>
            <a:prstGeom prst="rect">
              <a:avLst/>
            </a:prstGeom>
            <a:solidFill>
              <a:srgbClr val="E9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727414" y="19646436"/>
              <a:ext cx="2592000" cy="3213563"/>
            </a:xfrm>
            <a:prstGeom prst="rect">
              <a:avLst/>
            </a:prstGeom>
            <a:solidFill>
              <a:srgbClr val="FE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5" y="17950750"/>
              <a:ext cx="2612437" cy="2123255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6065" y="19161279"/>
              <a:ext cx="2910858" cy="1825452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79" y="19012377"/>
              <a:ext cx="2598304" cy="1594094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048" y="17308563"/>
              <a:ext cx="3904912" cy="3165034"/>
            </a:xfrm>
            <a:prstGeom prst="rect">
              <a:avLst/>
            </a:prstGeom>
          </p:spPr>
        </p:pic>
        <p:sp>
          <p:nvSpPr>
            <p:cNvPr id="40" name="文字方塊 39"/>
            <p:cNvSpPr txBox="1"/>
            <p:nvPr/>
          </p:nvSpPr>
          <p:spPr>
            <a:xfrm>
              <a:off x="283508" y="20636629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紀錄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872816" y="21131211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418862" y="20653052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</a:t>
              </a: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953615" y="21148722"/>
              <a:ext cx="24187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關於我</a:t>
              </a:r>
              <a:endPara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4" name="文字方塊 43"/>
          <p:cNvSpPr txBox="1"/>
          <p:nvPr/>
        </p:nvSpPr>
        <p:spPr>
          <a:xfrm>
            <a:off x="434469" y="15751175"/>
            <a:ext cx="1009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已經滿一個月囉，</a:t>
            </a: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記得清空我的肚子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857623" y="7886697"/>
            <a:ext cx="2571750" cy="2743200"/>
          </a:xfrm>
          <a:prstGeom prst="ellipse">
            <a:avLst/>
          </a:prstGeom>
          <a:solidFill>
            <a:srgbClr val="EE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90389"/>
              </p:ext>
            </p:extLst>
          </p:nvPr>
        </p:nvGraphicFramePr>
        <p:xfrm>
          <a:off x="1317914" y="6192711"/>
          <a:ext cx="6858000" cy="863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47779174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54797113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8872867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066290511"/>
                    </a:ext>
                  </a:extLst>
                </a:gridCol>
              </a:tblGrid>
              <a:tr h="821712"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時間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類別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項目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金額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86831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56194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47444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19881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16252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7563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55" y="6913010"/>
            <a:ext cx="1408614" cy="147494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48" y="8520827"/>
            <a:ext cx="1408614" cy="147494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48" y="10164464"/>
            <a:ext cx="1408614" cy="147494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28" y="11666687"/>
            <a:ext cx="1408614" cy="1474940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28" y="13310324"/>
            <a:ext cx="1408614" cy="147494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27991" y="4018783"/>
            <a:ext cx="52498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dirty="0" smtClean="0"/>
              <a:t>03/11</a:t>
            </a:r>
            <a:endParaRPr lang="zh-TW" altLang="en-US" sz="13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62" y="316977"/>
            <a:ext cx="4270171" cy="5600820"/>
          </a:xfrm>
          <a:prstGeom prst="rect">
            <a:avLst/>
          </a:prstGeom>
        </p:spPr>
      </p:pic>
      <p:sp>
        <p:nvSpPr>
          <p:cNvPr id="2" name="加號 1"/>
          <p:cNvSpPr/>
          <p:nvPr/>
        </p:nvSpPr>
        <p:spPr>
          <a:xfrm>
            <a:off x="674514" y="1231984"/>
            <a:ext cx="2103254" cy="2174732"/>
          </a:xfrm>
          <a:prstGeom prst="mathPlus">
            <a:avLst/>
          </a:prstGeom>
          <a:solidFill>
            <a:srgbClr val="D3C6BD"/>
          </a:solidFill>
          <a:ln>
            <a:solidFill>
              <a:srgbClr val="CD8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5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869531" y="6001215"/>
            <a:ext cx="8584312" cy="1206016"/>
            <a:chOff x="1388716" y="5766463"/>
            <a:chExt cx="8584312" cy="1206016"/>
          </a:xfrm>
        </p:grpSpPr>
        <p:sp>
          <p:nvSpPr>
            <p:cNvPr id="2" name="文字方塊 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</a:t>
              </a: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12/01</a:t>
                </a:r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AM</a:t>
                </a:r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10:00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群組 55"/>
          <p:cNvGrpSpPr/>
          <p:nvPr/>
        </p:nvGrpSpPr>
        <p:grpSpPr>
          <a:xfrm>
            <a:off x="869531" y="9938009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項目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蛋塔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群組 15"/>
          <p:cNvGrpSpPr/>
          <p:nvPr/>
        </p:nvGrpSpPr>
        <p:grpSpPr>
          <a:xfrm>
            <a:off x="869531" y="7969612"/>
            <a:ext cx="8584312" cy="1206016"/>
            <a:chOff x="939127" y="8230919"/>
            <a:chExt cx="8584312" cy="1206016"/>
          </a:xfrm>
        </p:grpSpPr>
        <p:grpSp>
          <p:nvGrpSpPr>
            <p:cNvPr id="51" name="群組 50"/>
            <p:cNvGrpSpPr/>
            <p:nvPr/>
          </p:nvGrpSpPr>
          <p:grpSpPr>
            <a:xfrm>
              <a:off x="939127" y="8230919"/>
              <a:ext cx="8584312" cy="1206016"/>
              <a:chOff x="1388716" y="5766463"/>
              <a:chExt cx="8584312" cy="1206016"/>
            </a:xfrm>
          </p:grpSpPr>
          <p:sp>
            <p:nvSpPr>
              <p:cNvPr id="52" name="文字方塊 51"/>
              <p:cNvSpPr txBox="1"/>
              <p:nvPr/>
            </p:nvSpPr>
            <p:spPr>
              <a:xfrm>
                <a:off x="1388716" y="5772150"/>
                <a:ext cx="2400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類別</a:t>
                </a:r>
              </a:p>
            </p:txBody>
          </p:sp>
          <p:grpSp>
            <p:nvGrpSpPr>
              <p:cNvPr id="53" name="群組 52"/>
              <p:cNvGrpSpPr/>
              <p:nvPr/>
            </p:nvGrpSpPr>
            <p:grpSpPr>
              <a:xfrm>
                <a:off x="3744030" y="5766463"/>
                <a:ext cx="6228998" cy="1015663"/>
                <a:chOff x="3543652" y="5823434"/>
                <a:chExt cx="6228998" cy="1015663"/>
              </a:xfrm>
            </p:grpSpPr>
            <p:sp>
              <p:nvSpPr>
                <p:cNvPr id="54" name="文字方塊 53"/>
                <p:cNvSpPr txBox="1"/>
                <p:nvPr/>
              </p:nvSpPr>
              <p:spPr>
                <a:xfrm>
                  <a:off x="3543652" y="5823434"/>
                  <a:ext cx="6228998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60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早餐</a:t>
                  </a:r>
                  <a:endParaRPr lang="zh-TW" altLang="en-US" sz="60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55" name="直線接點 54"/>
                <p:cNvCxnSpPr/>
                <p:nvPr/>
              </p:nvCxnSpPr>
              <p:spPr>
                <a:xfrm>
                  <a:off x="3543652" y="6839097"/>
                  <a:ext cx="5971823" cy="0"/>
                </a:xfrm>
                <a:prstGeom prst="line">
                  <a:avLst/>
                </a:prstGeom>
                <a:ln w="57150">
                  <a:solidFill>
                    <a:srgbClr val="5F4C3F"/>
                  </a:solidFill>
                  <a:headEnd type="diamond" w="med" len="med"/>
                  <a:tailEnd type="diamond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等腰三角形 10"/>
            <p:cNvSpPr/>
            <p:nvPr/>
          </p:nvSpPr>
          <p:spPr>
            <a:xfrm flipV="1">
              <a:off x="8654122" y="8460168"/>
              <a:ext cx="734744" cy="624423"/>
            </a:xfrm>
            <a:prstGeom prst="triangle">
              <a:avLst/>
            </a:prstGeom>
            <a:noFill/>
            <a:ln>
              <a:solidFill>
                <a:srgbClr val="6F5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869531" y="11906406"/>
            <a:ext cx="8584312" cy="1206016"/>
            <a:chOff x="1388716" y="5766463"/>
            <a:chExt cx="8584312" cy="1206016"/>
          </a:xfrm>
        </p:grpSpPr>
        <p:sp>
          <p:nvSpPr>
            <p:cNvPr id="62" name="文字方塊 6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NT$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3" name="群組 62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5" name="直線接點 64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字方塊 71"/>
          <p:cNvSpPr txBox="1"/>
          <p:nvPr/>
        </p:nvSpPr>
        <p:spPr>
          <a:xfrm>
            <a:off x="3091171" y="13884923"/>
            <a:ext cx="4104653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98" y="1648911"/>
            <a:ext cx="4490021" cy="3649259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0" y="15247797"/>
            <a:ext cx="10409481" cy="7507230"/>
            <a:chOff x="-40752" y="15352769"/>
            <a:chExt cx="10409481" cy="7507230"/>
          </a:xfrm>
        </p:grpSpPr>
        <p:sp>
          <p:nvSpPr>
            <p:cNvPr id="8" name="矩形 7"/>
            <p:cNvSpPr/>
            <p:nvPr/>
          </p:nvSpPr>
          <p:spPr>
            <a:xfrm>
              <a:off x="-40752" y="15352769"/>
              <a:ext cx="10409481" cy="7507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322471" y="15833884"/>
              <a:ext cx="9491745" cy="13129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6600" dirty="0" smtClean="0">
                  <a:solidFill>
                    <a:schemeClr val="accent2">
                      <a:lumMod val="50000"/>
                    </a:schemeClr>
                  </a:solidFill>
                </a:rPr>
                <a:t>12+23+23+23</a:t>
              </a:r>
              <a:endParaRPr lang="zh-TW" altLang="en-US" sz="6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496633" y="17471893"/>
              <a:ext cx="9317583" cy="5059834"/>
              <a:chOff x="283508" y="15959783"/>
              <a:chExt cx="9317583" cy="5059834"/>
            </a:xfrm>
          </p:grpSpPr>
          <p:sp>
            <p:nvSpPr>
              <p:cNvPr id="45" name="橢圓 44"/>
              <p:cNvSpPr/>
              <p:nvPr/>
            </p:nvSpPr>
            <p:spPr>
              <a:xfrm>
                <a:off x="283508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283508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4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283508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1869826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1869826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1869826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8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3456144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3456144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3456144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5042462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+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6628780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5042462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8215100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5042462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6628780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÷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橢圓 77"/>
              <p:cNvSpPr/>
              <p:nvPr/>
            </p:nvSpPr>
            <p:spPr>
              <a:xfrm>
                <a:off x="6628780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=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8215100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←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8215100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OK</a:t>
                </a:r>
                <a:endParaRPr lang="zh-TW" altLang="en-US" sz="4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3" name="群組 72"/>
          <p:cNvGrpSpPr/>
          <p:nvPr/>
        </p:nvGrpSpPr>
        <p:grpSpPr>
          <a:xfrm>
            <a:off x="-10408708" y="17308531"/>
            <a:ext cx="10514062" cy="5551437"/>
            <a:chOff x="-37139" y="17308563"/>
            <a:chExt cx="10514062" cy="5551437"/>
          </a:xfrm>
        </p:grpSpPr>
        <p:sp>
          <p:nvSpPr>
            <p:cNvPr id="80" name="矩形 79"/>
            <p:cNvSpPr/>
            <p:nvPr/>
          </p:nvSpPr>
          <p:spPr>
            <a:xfrm>
              <a:off x="-37139" y="19402424"/>
              <a:ext cx="2592000" cy="3457575"/>
            </a:xfrm>
            <a:prstGeom prst="rect">
              <a:avLst/>
            </a:prstGeom>
            <a:solidFill>
              <a:srgbClr val="D3C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563425" y="19646436"/>
              <a:ext cx="2592000" cy="3213564"/>
            </a:xfrm>
            <a:prstGeom prst="rect">
              <a:avLst/>
            </a:prstGeom>
            <a:solidFill>
              <a:srgbClr val="FE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163989" y="19646436"/>
              <a:ext cx="2592000" cy="3213564"/>
            </a:xfrm>
            <a:prstGeom prst="rect">
              <a:avLst/>
            </a:prstGeom>
            <a:solidFill>
              <a:srgbClr val="E9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7727414" y="19646436"/>
              <a:ext cx="2592000" cy="3213563"/>
            </a:xfrm>
            <a:prstGeom prst="rect">
              <a:avLst/>
            </a:prstGeom>
            <a:solidFill>
              <a:srgbClr val="FE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5" y="17950750"/>
              <a:ext cx="2612437" cy="2123255"/>
            </a:xfrm>
            <a:prstGeom prst="rect">
              <a:avLst/>
            </a:prstGeom>
          </p:spPr>
        </p:pic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6065" y="19161279"/>
              <a:ext cx="2910858" cy="1825452"/>
            </a:xfrm>
            <a:prstGeom prst="rect">
              <a:avLst/>
            </a:prstGeom>
          </p:spPr>
        </p:pic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79" y="19012377"/>
              <a:ext cx="2598304" cy="1594094"/>
            </a:xfrm>
            <a:prstGeom prst="rect">
              <a:avLst/>
            </a:prstGeom>
          </p:spPr>
        </p:pic>
        <p:pic>
          <p:nvPicPr>
            <p:cNvPr id="89" name="圖片 8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048" y="17308563"/>
              <a:ext cx="3904912" cy="3165034"/>
            </a:xfrm>
            <a:prstGeom prst="rect">
              <a:avLst/>
            </a:prstGeom>
          </p:spPr>
        </p:pic>
        <p:sp>
          <p:nvSpPr>
            <p:cNvPr id="90" name="文字方塊 89"/>
            <p:cNvSpPr txBox="1"/>
            <p:nvPr/>
          </p:nvSpPr>
          <p:spPr>
            <a:xfrm>
              <a:off x="283508" y="20636629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紀錄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2872816" y="21131211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5418862" y="20653052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</a:t>
              </a: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7953615" y="21148722"/>
              <a:ext cx="24187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關於我</a:t>
              </a:r>
              <a:endPara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7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689286278"/>
              </p:ext>
            </p:extLst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939127" y="9793174"/>
            <a:ext cx="8584312" cy="1206016"/>
            <a:chOff x="1388716" y="5766463"/>
            <a:chExt cx="8584312" cy="1206016"/>
          </a:xfrm>
        </p:grpSpPr>
        <p:sp>
          <p:nvSpPr>
            <p:cNvPr id="22" name="文字方塊 2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24" name="文字方塊 23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192.168.13.123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5" name="直線接點 24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字方塊 27"/>
          <p:cNvSpPr txBox="1"/>
          <p:nvPr/>
        </p:nvSpPr>
        <p:spPr>
          <a:xfrm>
            <a:off x="450493" y="7351816"/>
            <a:ext cx="1009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已經滿一個月囉，</a:t>
            </a: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記得清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空我的肚子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7" y="1705830"/>
            <a:ext cx="6036187" cy="370328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526583" y="4689101"/>
            <a:ext cx="581106" cy="457264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750201" y="5178109"/>
            <a:ext cx="581106" cy="457264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872425" y="5628212"/>
            <a:ext cx="581106" cy="457264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378993" y="11828015"/>
            <a:ext cx="8144446" cy="415498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請在電腦執行我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雙胞胎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確保連上相同</a:t>
            </a:r>
            <a:r>
              <a:rPr lang="en-US" altLang="zh-TW" sz="4400" dirty="0" err="1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就會送主人可以列印的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</a:t>
            </a:r>
            <a:endParaRPr lang="en-US" altLang="zh-TW" sz="4400" dirty="0" smtClean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還會將我的肚子清空喔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汪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8581872" y="15297104"/>
            <a:ext cx="58110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689286278"/>
              </p:ext>
            </p:extLst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5748" y="15727380"/>
            <a:ext cx="207907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6459989" y="15701779"/>
            <a:ext cx="2032928" cy="1200329"/>
          </a:xfrm>
          <a:prstGeom prst="rect">
            <a:avLst/>
          </a:prstGeom>
          <a:noFill/>
          <a:ln>
            <a:solidFill>
              <a:srgbClr val="5F4C3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grpSp>
        <p:nvGrpSpPr>
          <p:cNvPr id="56" name="群組 55"/>
          <p:cNvGrpSpPr/>
          <p:nvPr/>
        </p:nvGrpSpPr>
        <p:grpSpPr>
          <a:xfrm>
            <a:off x="871833" y="13630385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類別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早餐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18498"/>
              </p:ext>
            </p:extLst>
          </p:nvPr>
        </p:nvGraphicFramePr>
        <p:xfrm>
          <a:off x="1426570" y="5726636"/>
          <a:ext cx="7772400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067">
                  <a:extLst>
                    <a:ext uri="{9D8B030D-6E8A-4147-A177-3AD203B41FA5}">
                      <a16:colId xmlns:a16="http://schemas.microsoft.com/office/drawing/2014/main" val="2084515776"/>
                    </a:ext>
                  </a:extLst>
                </a:gridCol>
                <a:gridCol w="5631333">
                  <a:extLst>
                    <a:ext uri="{9D8B030D-6E8A-4147-A177-3AD203B41FA5}">
                      <a16:colId xmlns:a16="http://schemas.microsoft.com/office/drawing/2014/main" val="2667621008"/>
                    </a:ext>
                  </a:extLst>
                </a:gridCol>
              </a:tblGrid>
              <a:tr h="9192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200" dirty="0" smtClean="0"/>
                        <a:t>排序</a:t>
                      </a:r>
                      <a:endParaRPr lang="zh-TW" altLang="en-US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200" dirty="0" smtClean="0"/>
                        <a:t>類別</a:t>
                      </a:r>
                      <a:endParaRPr lang="zh-TW" altLang="en-US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16309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早餐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911640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午餐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143078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晚餐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655795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日用品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12677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交通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2710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 rot="1231937">
            <a:off x="7550764" y="5063654"/>
            <a:ext cx="1947039" cy="939344"/>
          </a:xfrm>
          <a:prstGeom prst="rect">
            <a:avLst/>
          </a:prstGeom>
          <a:solidFill>
            <a:srgbClr val="F1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102">
            <a:off x="3783202" y="-276574"/>
            <a:ext cx="8035417" cy="65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689286278"/>
              </p:ext>
            </p:extLst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851343" y="8084989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1.0.0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圖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27" y="3301927"/>
            <a:ext cx="6446896" cy="40429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51" y="1005165"/>
            <a:ext cx="2757192" cy="3784009"/>
          </a:xfrm>
          <a:prstGeom prst="rect">
            <a:avLst/>
          </a:prstGeom>
        </p:spPr>
      </p:pic>
      <p:sp>
        <p:nvSpPr>
          <p:cNvPr id="47" name="文字方塊 46"/>
          <p:cNvSpPr txBox="1"/>
          <p:nvPr/>
        </p:nvSpPr>
        <p:spPr>
          <a:xfrm>
            <a:off x="930801" y="10034453"/>
            <a:ext cx="70228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聲明：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圖片來自網路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未經授權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因此禁止商業使用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930801" y="12496463"/>
            <a:ext cx="83721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此作品來自一位親親女兒給媽咪的禮物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工程師：</a:t>
            </a:r>
            <a:r>
              <a:rPr lang="en-US" altLang="zh-TW" sz="4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Yuning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2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689286278"/>
              </p:ext>
            </p:extLst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61328"/>
              </p:ext>
            </p:extLst>
          </p:nvPr>
        </p:nvGraphicFramePr>
        <p:xfrm>
          <a:off x="1760563" y="1308756"/>
          <a:ext cx="6461760" cy="86148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</a:t>
                      </a:r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int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日期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12/01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時間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time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10:00 AM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類別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varchar(n)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早餐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5153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項目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varchar(n)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蛋塔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92954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NT$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int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100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971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31489"/>
              </p:ext>
            </p:extLst>
          </p:nvPr>
        </p:nvGraphicFramePr>
        <p:xfrm>
          <a:off x="1760563" y="11430000"/>
          <a:ext cx="6461760" cy="4543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433388822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3832253417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502641205"/>
                    </a:ext>
                  </a:extLst>
                </a:gridCol>
              </a:tblGrid>
              <a:tr h="1135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資料名稱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資料型態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範例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78892"/>
                  </a:ext>
                </a:extLst>
              </a:tr>
              <a:tr h="1135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代表值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 err="1">
                          <a:effectLst/>
                        </a:rPr>
                        <a:t>int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679553"/>
                  </a:ext>
                </a:extLst>
              </a:tr>
              <a:tr h="1135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排序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>
                          <a:effectLst/>
                        </a:rPr>
                        <a:t>int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50470"/>
                  </a:ext>
                </a:extLst>
              </a:tr>
              <a:tr h="1135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類別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>
                          <a:effectLst/>
                        </a:rPr>
                        <a:t>varchar(n)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</a:rPr>
                        <a:t>早餐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0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96"/>
            <a:ext cx="10287000" cy="208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57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194512824"/>
              </p:ext>
            </p:extLst>
          </p:nvPr>
        </p:nvGraphicFramePr>
        <p:xfrm>
          <a:off x="-1071564" y="4586285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811070" y="4190402"/>
            <a:ext cx="8584312" cy="1206016"/>
            <a:chOff x="1388716" y="5766463"/>
            <a:chExt cx="8584312" cy="1206016"/>
          </a:xfrm>
        </p:grpSpPr>
        <p:sp>
          <p:nvSpPr>
            <p:cNvPr id="37" name="文字方塊 3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NT$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48" name="文字方塊 47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直線單箭頭接點 3"/>
          <p:cNvCxnSpPr/>
          <p:nvPr/>
        </p:nvCxnSpPr>
        <p:spPr>
          <a:xfrm flipH="1" flipV="1">
            <a:off x="283508" y="822960"/>
            <a:ext cx="1055125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1070" y="6836592"/>
            <a:ext cx="8759650" cy="1230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1789716" y="9354758"/>
            <a:ext cx="6883134" cy="7903599"/>
            <a:chOff x="1258861" y="9936480"/>
            <a:chExt cx="6883134" cy="7903599"/>
          </a:xfrm>
        </p:grpSpPr>
        <p:sp>
          <p:nvSpPr>
            <p:cNvPr id="8" name="橢圓 7"/>
            <p:cNvSpPr/>
            <p:nvPr/>
          </p:nvSpPr>
          <p:spPr>
            <a:xfrm>
              <a:off x="1258861" y="9936480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0" name="橢圓 49"/>
            <p:cNvSpPr/>
            <p:nvPr/>
          </p:nvSpPr>
          <p:spPr>
            <a:xfrm>
              <a:off x="1258861" y="11946700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1258861" y="14162227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3150354" y="1000282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4" name="橢圓 53"/>
            <p:cNvSpPr/>
            <p:nvPr/>
          </p:nvSpPr>
          <p:spPr>
            <a:xfrm>
              <a:off x="3150354" y="1201304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5" name="橢圓 54"/>
            <p:cNvSpPr/>
            <p:nvPr/>
          </p:nvSpPr>
          <p:spPr>
            <a:xfrm>
              <a:off x="3150354" y="14228570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6" name="橢圓 55"/>
            <p:cNvSpPr/>
            <p:nvPr/>
          </p:nvSpPr>
          <p:spPr>
            <a:xfrm>
              <a:off x="4991445" y="1000282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橢圓 56"/>
            <p:cNvSpPr/>
            <p:nvPr/>
          </p:nvSpPr>
          <p:spPr>
            <a:xfrm>
              <a:off x="4991445" y="1201304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6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4991445" y="14228570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9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9" name="橢圓 58"/>
            <p:cNvSpPr/>
            <p:nvPr/>
          </p:nvSpPr>
          <p:spPr>
            <a:xfrm>
              <a:off x="6756004" y="9974636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0" name="橢圓 59"/>
            <p:cNvSpPr/>
            <p:nvPr/>
          </p:nvSpPr>
          <p:spPr>
            <a:xfrm>
              <a:off x="6756004" y="11984856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-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橢圓 60"/>
            <p:cNvSpPr/>
            <p:nvPr/>
          </p:nvSpPr>
          <p:spPr>
            <a:xfrm>
              <a:off x="6756004" y="1420038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2" name="橢圓 61"/>
            <p:cNvSpPr/>
            <p:nvPr/>
          </p:nvSpPr>
          <p:spPr>
            <a:xfrm>
              <a:off x="1258861" y="16214776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3" name="橢圓 62"/>
            <p:cNvSpPr/>
            <p:nvPr/>
          </p:nvSpPr>
          <p:spPr>
            <a:xfrm>
              <a:off x="3210717" y="16241284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6600" b="1" dirty="0">
                  <a:solidFill>
                    <a:schemeClr val="accent2">
                      <a:lumMod val="50000"/>
                    </a:schemeClr>
                  </a:solidFill>
                </a:rPr>
                <a:t>←</a:t>
              </a:r>
            </a:p>
          </p:txBody>
        </p:sp>
        <p:sp>
          <p:nvSpPr>
            <p:cNvPr id="64" name="橢圓 63"/>
            <p:cNvSpPr/>
            <p:nvPr/>
          </p:nvSpPr>
          <p:spPr>
            <a:xfrm>
              <a:off x="6756004" y="16346559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÷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4945185" y="16254797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=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0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/>
          </p:nvPr>
        </p:nvGraphicFramePr>
        <p:xfrm>
          <a:off x="-1071564" y="4586285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869531" y="6001215"/>
            <a:ext cx="8584312" cy="1206016"/>
            <a:chOff x="1388716" y="5766463"/>
            <a:chExt cx="8584312" cy="1206016"/>
          </a:xfrm>
        </p:grpSpPr>
        <p:sp>
          <p:nvSpPr>
            <p:cNvPr id="2" name="文字方塊 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</a:t>
              </a: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12/01</a:t>
                </a:r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AM</a:t>
                </a:r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10:00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群組 50"/>
          <p:cNvGrpSpPr/>
          <p:nvPr/>
        </p:nvGrpSpPr>
        <p:grpSpPr>
          <a:xfrm>
            <a:off x="939127" y="8230919"/>
            <a:ext cx="8584312" cy="1206016"/>
            <a:chOff x="1388716" y="5766463"/>
            <a:chExt cx="8584312" cy="1206016"/>
          </a:xfrm>
        </p:grpSpPr>
        <p:sp>
          <p:nvSpPr>
            <p:cNvPr id="52" name="文字方塊 5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類別</a:t>
              </a:r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4" name="文字方塊 53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早餐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55" name="直線接點 54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群組 55"/>
          <p:cNvGrpSpPr/>
          <p:nvPr/>
        </p:nvGrpSpPr>
        <p:grpSpPr>
          <a:xfrm>
            <a:off x="939127" y="10581599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項目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蛋塔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等腰三角形 10"/>
          <p:cNvSpPr/>
          <p:nvPr/>
        </p:nvSpPr>
        <p:spPr>
          <a:xfrm flipV="1">
            <a:off x="8654122" y="8460168"/>
            <a:ext cx="734744" cy="624423"/>
          </a:xfrm>
          <a:prstGeom prst="triangle">
            <a:avLst/>
          </a:prstGeom>
          <a:noFill/>
          <a:ln>
            <a:solidFill>
              <a:srgbClr val="6F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939127" y="12790731"/>
            <a:ext cx="8584312" cy="1206016"/>
            <a:chOff x="1388716" y="5766463"/>
            <a:chExt cx="8584312" cy="1206016"/>
          </a:xfrm>
        </p:grpSpPr>
        <p:sp>
          <p:nvSpPr>
            <p:cNvPr id="62" name="文字方塊 6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NT$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3" name="群組 62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5" name="直線接點 64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字方塊 71"/>
          <p:cNvSpPr txBox="1"/>
          <p:nvPr/>
        </p:nvSpPr>
        <p:spPr>
          <a:xfrm>
            <a:off x="2235748" y="15727380"/>
            <a:ext cx="207907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6621194" y="15727380"/>
            <a:ext cx="2032928" cy="1200329"/>
          </a:xfrm>
          <a:prstGeom prst="rect">
            <a:avLst/>
          </a:prstGeom>
          <a:noFill/>
          <a:ln>
            <a:solidFill>
              <a:srgbClr val="5F4C3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961075"/>
            <a:ext cx="4490021" cy="364925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128203" y="12953284"/>
            <a:ext cx="1851375" cy="66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計算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6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097"/>
            <a:ext cx="10287000" cy="210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1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21"/>
            <a:ext cx="10287000" cy="211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7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335"/>
            <a:ext cx="10287000" cy="209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7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7864" cy="210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287000" cy="210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6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365015" cy="22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7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572752909"/>
              </p:ext>
            </p:extLst>
          </p:nvPr>
        </p:nvGraphicFramePr>
        <p:xfrm>
          <a:off x="-15411566" y="7171960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25760"/>
              </p:ext>
            </p:extLst>
          </p:nvPr>
        </p:nvGraphicFramePr>
        <p:xfrm>
          <a:off x="225405" y="1018470"/>
          <a:ext cx="9658826" cy="61534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6126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1399987631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594920632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Key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Null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帳戶</a:t>
                      </a:r>
                      <a:r>
                        <a:rPr lang="en-US" sz="2800" u="none" strike="noStrike" dirty="0" smtClean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PK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帳戶</a:t>
                      </a: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Name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varchar(n)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現金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FK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順序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err="1" smtClean="0">
                          <a:effectLst/>
                        </a:rPr>
                        <a:t>Int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1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</a:p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515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83614"/>
              </p:ext>
            </p:extLst>
          </p:nvPr>
        </p:nvGraphicFramePr>
        <p:xfrm>
          <a:off x="314086" y="10360286"/>
          <a:ext cx="9658826" cy="61534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6126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1399987631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594920632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Key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Null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類別</a:t>
                      </a:r>
                      <a:r>
                        <a:rPr lang="en-US" sz="2800" u="none" strike="noStrike" dirty="0" smtClean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PK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類別</a:t>
                      </a: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Name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varchar(n)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現金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FK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順序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err="1" smtClean="0">
                          <a:effectLst/>
                        </a:rPr>
                        <a:t>Int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1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</a:p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4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3616</TotalTime>
  <Words>562</Words>
  <Application>Microsoft Office PowerPoint</Application>
  <PresentationFormat>自訂</PresentationFormat>
  <Paragraphs>301</Paragraphs>
  <Slides>21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鄭又寧</dc:creator>
  <cp:lastModifiedBy>鄭又寧</cp:lastModifiedBy>
  <cp:revision>67</cp:revision>
  <dcterms:created xsi:type="dcterms:W3CDTF">2022-12-24T01:41:31Z</dcterms:created>
  <dcterms:modified xsi:type="dcterms:W3CDTF">2023-12-07T15:38:55Z</dcterms:modified>
</cp:coreProperties>
</file>