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"/>
  </p:notesMasterIdLst>
  <p:sldIdLst>
    <p:sldId id="256" r:id="rId2"/>
  </p:sldIdLst>
  <p:sldSz cx="30492700" cy="4301966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9604">
          <p15:clr>
            <a:srgbClr val="000000"/>
          </p15:clr>
        </p15:guide>
        <p15:guide id="2" orient="horz" pos="13549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39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2592" y="-2040"/>
      </p:cViewPr>
      <p:guideLst>
        <p:guide pos="9604"/>
        <p:guide orient="horz" pos="135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335213" y="1143000"/>
            <a:ext cx="2187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35213" y="1143000"/>
            <a:ext cx="2187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akat A0 – 2 Spalten">
  <p:cSld name="Plakat A0 – 2 Spalte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2"/>
          <p:cNvGrpSpPr/>
          <p:nvPr/>
        </p:nvGrpSpPr>
        <p:grpSpPr>
          <a:xfrm>
            <a:off x="0" y="0"/>
            <a:ext cx="108000" cy="108000"/>
            <a:chOff x="0" y="0"/>
            <a:chExt cx="108000" cy="108000"/>
          </a:xfrm>
        </p:grpSpPr>
        <p:cxnSp>
          <p:nvCxnSpPr>
            <p:cNvPr id="30" name="Google Shape;30;p2"/>
            <p:cNvCxnSpPr/>
            <p:nvPr/>
          </p:nvCxnSpPr>
          <p:spPr>
            <a:xfrm>
              <a:off x="108000" y="0"/>
              <a:ext cx="0" cy="72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36000" y="72000"/>
              <a:ext cx="0" cy="72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2" name="Google Shape;32;p2"/>
          <p:cNvSpPr txBox="1">
            <a:spLocks noGrp="1"/>
          </p:cNvSpPr>
          <p:nvPr>
            <p:ph type="body" idx="1"/>
          </p:nvPr>
        </p:nvSpPr>
        <p:spPr>
          <a:xfrm>
            <a:off x="1781175" y="8586259"/>
            <a:ext cx="13104811" cy="2959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233333"/>
              </a:lnSpc>
              <a:spcBef>
                <a:spcPts val="42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233333"/>
              </a:lnSpc>
              <a:spcBef>
                <a:spcPts val="42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marL="2286000" lvl="4" indent="-33147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SzPts val="1620"/>
              <a:buChar char="■"/>
              <a:defRPr/>
            </a:lvl5pPr>
            <a:lvl6pPr marL="2743200" lvl="5" indent="-34290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34290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/>
            </a:lvl7pPr>
            <a:lvl8pPr marL="3657600" lvl="7" indent="-34290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SzPts val="1800"/>
              <a:buChar char="−"/>
              <a:defRPr/>
            </a:lvl8pPr>
            <a:lvl9pPr marL="4114800" lvl="8" indent="-228600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body" idx="2"/>
          </p:nvPr>
        </p:nvSpPr>
        <p:spPr>
          <a:xfrm>
            <a:off x="15606713" y="8586259"/>
            <a:ext cx="13104811" cy="2959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233333"/>
              </a:lnSpc>
              <a:spcBef>
                <a:spcPts val="42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233333"/>
              </a:lnSpc>
              <a:spcBef>
                <a:spcPts val="42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marL="2286000" lvl="4" indent="-33147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SzPts val="1620"/>
              <a:buChar char="■"/>
              <a:defRPr/>
            </a:lvl5pPr>
            <a:lvl6pPr marL="2743200" lvl="5" indent="-34290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34290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/>
            </a:lvl7pPr>
            <a:lvl8pPr marL="3657600" lvl="7" indent="-34290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SzPts val="1800"/>
              <a:buChar char="−"/>
              <a:defRPr/>
            </a:lvl8pPr>
            <a:lvl9pPr marL="4114800" lvl="8" indent="-228600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34" name="Google Shape;34;p2"/>
          <p:cNvGrpSpPr/>
          <p:nvPr/>
        </p:nvGrpSpPr>
        <p:grpSpPr>
          <a:xfrm>
            <a:off x="0" y="0"/>
            <a:ext cx="108000" cy="108000"/>
            <a:chOff x="0" y="0"/>
            <a:chExt cx="108000" cy="108000"/>
          </a:xfrm>
        </p:grpSpPr>
        <p:cxnSp>
          <p:nvCxnSpPr>
            <p:cNvPr id="35" name="Google Shape;35;p2"/>
            <p:cNvCxnSpPr/>
            <p:nvPr/>
          </p:nvCxnSpPr>
          <p:spPr>
            <a:xfrm>
              <a:off x="108000" y="0"/>
              <a:ext cx="0" cy="72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36000" y="72000"/>
              <a:ext cx="0" cy="72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7" name="Google Shape;37;p2"/>
          <p:cNvGrpSpPr/>
          <p:nvPr/>
        </p:nvGrpSpPr>
        <p:grpSpPr>
          <a:xfrm flipH="1">
            <a:off x="30384699" y="0"/>
            <a:ext cx="108000" cy="108000"/>
            <a:chOff x="0" y="0"/>
            <a:chExt cx="108000" cy="108000"/>
          </a:xfrm>
        </p:grpSpPr>
        <p:cxnSp>
          <p:nvCxnSpPr>
            <p:cNvPr id="38" name="Google Shape;38;p2"/>
            <p:cNvCxnSpPr/>
            <p:nvPr/>
          </p:nvCxnSpPr>
          <p:spPr>
            <a:xfrm>
              <a:off x="108000" y="0"/>
              <a:ext cx="0" cy="72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" name="Google Shape;39;p2"/>
            <p:cNvCxnSpPr/>
            <p:nvPr/>
          </p:nvCxnSpPr>
          <p:spPr>
            <a:xfrm>
              <a:off x="36000" y="72000"/>
              <a:ext cx="0" cy="72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40" name="Google Shape;4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26118" y="-30365"/>
            <a:ext cx="30944935" cy="7230366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2"/>
          <p:cNvSpPr txBox="1">
            <a:spLocks noGrp="1"/>
          </p:cNvSpPr>
          <p:nvPr>
            <p:ph type="body" idx="3"/>
          </p:nvPr>
        </p:nvSpPr>
        <p:spPr>
          <a:xfrm>
            <a:off x="1781175" y="1563688"/>
            <a:ext cx="17713325" cy="4457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 b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L="914400" lvl="1" indent="-228600" algn="l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 b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L="1371600" lvl="2" indent="-228600" algn="l">
              <a:lnSpc>
                <a:spcPct val="120000"/>
              </a:lnSpc>
              <a:spcBef>
                <a:spcPts val="3500"/>
              </a:spcBef>
              <a:spcAft>
                <a:spcPts val="0"/>
              </a:spcAft>
              <a:buSzPts val="5000"/>
              <a:buNone/>
              <a:defRPr sz="5000" b="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40000"/>
              </a:lnSpc>
              <a:spcBef>
                <a:spcPts val="6000"/>
              </a:spcBef>
              <a:spcAft>
                <a:spcPts val="0"/>
              </a:spcAft>
              <a:buSzPts val="2880"/>
              <a:buNone/>
              <a:defRPr sz="2400" b="1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marL="2743200" lvl="5" indent="-34290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34290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/>
            </a:lvl7pPr>
            <a:lvl8pPr marL="3657600" lvl="7" indent="-34290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SzPts val="1800"/>
              <a:buChar char="−"/>
              <a:defRPr/>
            </a:lvl8pPr>
            <a:lvl9pPr marL="4114800" lvl="8" indent="-228600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ftr" idx="11"/>
          </p:nvPr>
        </p:nvSpPr>
        <p:spPr>
          <a:xfrm>
            <a:off x="1781175" y="5710989"/>
            <a:ext cx="17713325" cy="148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B8B8B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3" name="Google Shape;4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1174" y="40622169"/>
            <a:ext cx="6719358" cy="1297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7" y="1587"/>
            <a:ext cx="1587" cy="158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1781175" y="1563688"/>
            <a:ext cx="2693035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0"/>
              <a:buFont typeface="Exo 2"/>
              <a:buNone/>
              <a:defRPr sz="8000" b="0" i="0" u="none" strike="noStrike" cap="none">
                <a:solidFill>
                  <a:schemeClr val="accent3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2" name="Google Shape;12;p1"/>
          <p:cNvCxnSpPr/>
          <p:nvPr/>
        </p:nvCxnSpPr>
        <p:spPr>
          <a:xfrm>
            <a:off x="1781175" y="39833550"/>
            <a:ext cx="2693035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3" name="Google Shape;13;p1"/>
          <p:cNvGrpSpPr/>
          <p:nvPr/>
        </p:nvGrpSpPr>
        <p:grpSpPr>
          <a:xfrm>
            <a:off x="0" y="0"/>
            <a:ext cx="108000" cy="108000"/>
            <a:chOff x="0" y="0"/>
            <a:chExt cx="108000" cy="108000"/>
          </a:xfrm>
        </p:grpSpPr>
        <p:cxnSp>
          <p:nvCxnSpPr>
            <p:cNvPr id="14" name="Google Shape;14;p1"/>
            <p:cNvCxnSpPr/>
            <p:nvPr/>
          </p:nvCxnSpPr>
          <p:spPr>
            <a:xfrm>
              <a:off x="108000" y="0"/>
              <a:ext cx="0" cy="7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36000" y="72000"/>
              <a:ext cx="0" cy="7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6" name="Google Shape;16;p1"/>
          <p:cNvGrpSpPr/>
          <p:nvPr/>
        </p:nvGrpSpPr>
        <p:grpSpPr>
          <a:xfrm flipH="1">
            <a:off x="30384699" y="0"/>
            <a:ext cx="108000" cy="108000"/>
            <a:chOff x="0" y="0"/>
            <a:chExt cx="108000" cy="108000"/>
          </a:xfrm>
        </p:grpSpPr>
        <p:cxnSp>
          <p:nvCxnSpPr>
            <p:cNvPr id="17" name="Google Shape;17;p1"/>
            <p:cNvCxnSpPr/>
            <p:nvPr/>
          </p:nvCxnSpPr>
          <p:spPr>
            <a:xfrm>
              <a:off x="108000" y="0"/>
              <a:ext cx="0" cy="7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6000" y="72000"/>
              <a:ext cx="0" cy="7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9" name="Google Shape;19;p1"/>
          <p:cNvGrpSpPr/>
          <p:nvPr/>
        </p:nvGrpSpPr>
        <p:grpSpPr>
          <a:xfrm rot="10800000" flipH="1">
            <a:off x="0" y="42911663"/>
            <a:ext cx="30492699" cy="108000"/>
            <a:chOff x="0" y="5191433"/>
            <a:chExt cx="30492699" cy="108000"/>
          </a:xfrm>
        </p:grpSpPr>
        <p:grpSp>
          <p:nvGrpSpPr>
            <p:cNvPr id="20" name="Google Shape;20;p1"/>
            <p:cNvGrpSpPr/>
            <p:nvPr/>
          </p:nvGrpSpPr>
          <p:grpSpPr>
            <a:xfrm>
              <a:off x="0" y="5191433"/>
              <a:ext cx="108000" cy="108000"/>
              <a:chOff x="0" y="0"/>
              <a:chExt cx="108000" cy="108000"/>
            </a:xfrm>
          </p:grpSpPr>
          <p:cxnSp>
            <p:nvCxnSpPr>
              <p:cNvPr id="21" name="Google Shape;21;p1"/>
              <p:cNvCxnSpPr/>
              <p:nvPr/>
            </p:nvCxnSpPr>
            <p:spPr>
              <a:xfrm>
                <a:off x="108000" y="0"/>
                <a:ext cx="0" cy="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" name="Google Shape;22;p1"/>
              <p:cNvCxnSpPr/>
              <p:nvPr/>
            </p:nvCxnSpPr>
            <p:spPr>
              <a:xfrm>
                <a:off x="36000" y="72000"/>
                <a:ext cx="0" cy="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1"/>
            <p:cNvGrpSpPr/>
            <p:nvPr/>
          </p:nvGrpSpPr>
          <p:grpSpPr>
            <a:xfrm flipH="1">
              <a:off x="30384699" y="5191433"/>
              <a:ext cx="108000" cy="108000"/>
              <a:chOff x="0" y="0"/>
              <a:chExt cx="108000" cy="108000"/>
            </a:xfrm>
          </p:grpSpPr>
          <p:cxnSp>
            <p:nvCxnSpPr>
              <p:cNvPr id="24" name="Google Shape;24;p1"/>
              <p:cNvCxnSpPr/>
              <p:nvPr/>
            </p:nvCxnSpPr>
            <p:spPr>
              <a:xfrm>
                <a:off x="108000" y="0"/>
                <a:ext cx="0" cy="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" name="Google Shape;25;p1"/>
              <p:cNvCxnSpPr/>
              <p:nvPr/>
            </p:nvCxnSpPr>
            <p:spPr>
              <a:xfrm>
                <a:off x="36000" y="72000"/>
                <a:ext cx="0" cy="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26" name="Google Shape;26;p1"/>
          <p:cNvSpPr txBox="1">
            <a:spLocks noGrp="1"/>
          </p:cNvSpPr>
          <p:nvPr>
            <p:ph type="body" idx="1"/>
          </p:nvPr>
        </p:nvSpPr>
        <p:spPr>
          <a:xfrm>
            <a:off x="1781175" y="6700754"/>
            <a:ext cx="26930350" cy="5792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L="914400" marR="0" lvl="1" indent="-228600" algn="l" rtl="0">
              <a:lnSpc>
                <a:spcPct val="127272"/>
              </a:lnSpc>
              <a:spcBef>
                <a:spcPts val="420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Noto Sans Symbols"/>
              <a:buNone/>
              <a:defRPr sz="3300" b="1" i="0" u="none" strike="noStrike" cap="none">
                <a:solidFill>
                  <a:schemeClr val="accent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L="1371600" marR="0" lvl="2" indent="-228600" algn="l" rtl="0">
              <a:lnSpc>
                <a:spcPct val="140000"/>
              </a:lnSpc>
              <a:spcBef>
                <a:spcPts val="42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oto Sans Symbols"/>
              <a:buNone/>
              <a:defRPr sz="30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L="1828800" marR="0" lvl="3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Noto Sans Symbols"/>
              <a:buNone/>
              <a:defRPr sz="30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L="2286000" marR="0" lvl="4" indent="-4000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Noto Sans Symbols"/>
              <a:buChar char="■"/>
              <a:defRPr sz="30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L="2743200" marR="0" lvl="5" indent="-4191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−"/>
              <a:defRPr sz="30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L="3200400" marR="0" lvl="6" indent="-4191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AutoNum type="arabicPeriod"/>
              <a:defRPr sz="30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L="3657600" marR="0" lvl="7" indent="-4191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oto Sans Symbols"/>
              <a:buChar char="−"/>
              <a:defRPr sz="30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L="4114800" marR="0" lvl="8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1" u="none" strike="noStrike" cap="none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  <p:sp>
        <p:nvSpPr>
          <p:cNvPr id="27" name="Google Shape;27;p1"/>
          <p:cNvSpPr txBox="1">
            <a:spLocks noGrp="1"/>
          </p:cNvSpPr>
          <p:nvPr>
            <p:ph type="ftr" idx="11"/>
          </p:nvPr>
        </p:nvSpPr>
        <p:spPr>
          <a:xfrm>
            <a:off x="1781175" y="3813175"/>
            <a:ext cx="2693035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5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082C84A-FF4B-56EA-59A9-6C15FE0BB5D7}"/>
              </a:ext>
            </a:extLst>
          </p:cNvPr>
          <p:cNvSpPr/>
          <p:nvPr/>
        </p:nvSpPr>
        <p:spPr>
          <a:xfrm>
            <a:off x="0" y="7195930"/>
            <a:ext cx="10110870" cy="579633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Google Shape;49;p3"/>
          <p:cNvSpPr txBox="1">
            <a:spLocks noGrp="1"/>
          </p:cNvSpPr>
          <p:nvPr>
            <p:ph type="body" idx="1"/>
          </p:nvPr>
        </p:nvSpPr>
        <p:spPr>
          <a:xfrm>
            <a:off x="327425" y="7440603"/>
            <a:ext cx="13416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3500" b="1" dirty="0">
                <a:solidFill>
                  <a:schemeClr val="dk2"/>
                </a:solidFill>
              </a:rPr>
              <a:t>Problem Statement</a:t>
            </a:r>
            <a:endParaRPr sz="3500" b="1" dirty="0">
              <a:solidFill>
                <a:schemeClr val="dk2"/>
              </a:solidFill>
            </a:endParaRPr>
          </a:p>
        </p:txBody>
      </p:sp>
      <p:sp>
        <p:nvSpPr>
          <p:cNvPr id="50" name="Google Shape;50;p3"/>
          <p:cNvSpPr txBox="1">
            <a:spLocks noGrp="1"/>
          </p:cNvSpPr>
          <p:nvPr>
            <p:ph type="body" idx="3"/>
          </p:nvPr>
        </p:nvSpPr>
        <p:spPr>
          <a:xfrm>
            <a:off x="327425" y="506850"/>
            <a:ext cx="20162700" cy="4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</a:pPr>
            <a:r>
              <a:rPr lang="en-US" sz="6200" b="1" dirty="0">
                <a:highlight>
                  <a:schemeClr val="dk2"/>
                </a:highlight>
              </a:rPr>
              <a:t>Performance Comparison of Different</a:t>
            </a:r>
            <a:r>
              <a:rPr lang="en-US" sz="4700" b="1" dirty="0">
                <a:highlight>
                  <a:schemeClr val="dk2"/>
                </a:highlight>
              </a:rPr>
              <a:t> </a:t>
            </a:r>
            <a:r>
              <a:rPr lang="en-US" sz="6200" b="1" dirty="0">
                <a:highlight>
                  <a:schemeClr val="dk2"/>
                </a:highlight>
              </a:rPr>
              <a:t>ML Architectures for Narrative</a:t>
            </a:r>
            <a:r>
              <a:rPr lang="en-US" sz="4700" b="1" dirty="0">
                <a:highlight>
                  <a:schemeClr val="dk2"/>
                </a:highlight>
              </a:rPr>
              <a:t> </a:t>
            </a:r>
            <a:r>
              <a:rPr lang="en-US" sz="6200" b="1" dirty="0">
                <a:highlight>
                  <a:schemeClr val="dk2"/>
                </a:highlight>
              </a:rPr>
              <a:t>Classification on Ukraine-Russian War</a:t>
            </a:r>
            <a:r>
              <a:rPr lang="en-US" sz="4700" b="1" dirty="0">
                <a:highlight>
                  <a:schemeClr val="dk2"/>
                </a:highlight>
              </a:rPr>
              <a:t> </a:t>
            </a:r>
            <a:r>
              <a:rPr lang="en-US" sz="6200" b="1" dirty="0">
                <a:highlight>
                  <a:schemeClr val="dk2"/>
                </a:highlight>
              </a:rPr>
              <a:t>and Climate Change Topics</a:t>
            </a:r>
            <a:endParaRPr sz="6200" b="1" dirty="0">
              <a:highlight>
                <a:schemeClr val="dk2"/>
              </a:highlight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</a:pPr>
            <a:endParaRPr b="1" dirty="0"/>
          </a:p>
        </p:txBody>
      </p:sp>
      <p:sp>
        <p:nvSpPr>
          <p:cNvPr id="51" name="Google Shape;51;p3"/>
          <p:cNvSpPr txBox="1">
            <a:spLocks noGrp="1"/>
          </p:cNvSpPr>
          <p:nvPr>
            <p:ph type="ftr" idx="11"/>
          </p:nvPr>
        </p:nvSpPr>
        <p:spPr>
          <a:xfrm>
            <a:off x="327425" y="4645195"/>
            <a:ext cx="19051956" cy="15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3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71BC"/>
              </a:buClr>
              <a:buSzPts val="2880"/>
              <a:buFont typeface="Noto Sans Symbols"/>
              <a:buNone/>
            </a:pPr>
            <a:r>
              <a:rPr lang="en-US" sz="4200" b="1" dirty="0"/>
              <a:t>Team #23</a:t>
            </a:r>
            <a:endParaRPr sz="4200" b="1" dirty="0"/>
          </a:p>
          <a:p>
            <a:pPr marL="0" lvl="3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71BC"/>
              </a:buClr>
              <a:buSzPts val="2880"/>
              <a:buFont typeface="Noto Sans Symbols"/>
              <a:buNone/>
            </a:pPr>
            <a:r>
              <a:rPr lang="en-US" sz="3600" b="1" dirty="0" err="1"/>
              <a:t>Zhastay</a:t>
            </a:r>
            <a:r>
              <a:rPr lang="en-US" sz="3600" b="1" dirty="0"/>
              <a:t> </a:t>
            </a:r>
            <a:r>
              <a:rPr lang="en-US" sz="3600" b="1" dirty="0" err="1"/>
              <a:t>Yeltay</a:t>
            </a:r>
            <a:r>
              <a:rPr lang="en-US" sz="3600" b="1" dirty="0"/>
              <a:t>, </a:t>
            </a:r>
            <a:r>
              <a:rPr lang="en-US" sz="3600" b="1" dirty="0" err="1"/>
              <a:t>Jinming</a:t>
            </a:r>
            <a:r>
              <a:rPr lang="en-US" sz="3600" b="1" dirty="0"/>
              <a:t> Yu, Patrik </a:t>
            </a:r>
            <a:r>
              <a:rPr lang="en-US" sz="3600" b="1" dirty="0" err="1"/>
              <a:t>Gümpel</a:t>
            </a:r>
            <a:r>
              <a:rPr lang="en-US" sz="3600" b="1" dirty="0"/>
              <a:t>, Al-</a:t>
            </a:r>
            <a:r>
              <a:rPr lang="en-US" sz="3600" b="1" dirty="0" err="1"/>
              <a:t>Baraa</a:t>
            </a:r>
            <a:r>
              <a:rPr lang="en-US" sz="3600" b="1" dirty="0"/>
              <a:t> Mohammed and Elfi Rosenbaum</a:t>
            </a:r>
            <a:endParaRPr sz="3600" dirty="0">
              <a:solidFill>
                <a:schemeClr val="lt1"/>
              </a:solidFill>
            </a:endParaRPr>
          </a:p>
        </p:txBody>
      </p:sp>
      <p:sp>
        <p:nvSpPr>
          <p:cNvPr id="52" name="Google Shape;52;p3"/>
          <p:cNvSpPr/>
          <p:nvPr/>
        </p:nvSpPr>
        <p:spPr>
          <a:xfrm>
            <a:off x="20541900" y="37495727"/>
            <a:ext cx="10038600" cy="2276400"/>
          </a:xfrm>
          <a:prstGeom prst="roundRect">
            <a:avLst>
              <a:gd name="adj" fmla="val 241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432000" tIns="432000" rIns="432000" bIns="540000" anchor="ctr" anchorCtr="0">
            <a:noAutofit/>
          </a:bodyPr>
          <a:lstStyle/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References</a:t>
            </a:r>
            <a:endParaRPr sz="69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i="0" u="none" strike="noStrike" cap="none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xo 2"/>
              <a:buAutoNum type="arabicPlain"/>
            </a:pPr>
            <a:endParaRPr sz="1800" dirty="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3" name="Google Shape;53;p3"/>
          <p:cNvSpPr txBox="1">
            <a:spLocks noGrp="1"/>
          </p:cNvSpPr>
          <p:nvPr>
            <p:ph type="body" idx="1"/>
          </p:nvPr>
        </p:nvSpPr>
        <p:spPr>
          <a:xfrm>
            <a:off x="20959825" y="7762909"/>
            <a:ext cx="134160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3500" b="1" dirty="0">
                <a:solidFill>
                  <a:schemeClr val="dk2"/>
                </a:solidFill>
              </a:rPr>
              <a:t>Results</a:t>
            </a:r>
            <a:endParaRPr sz="3500" b="1" dirty="0">
              <a:solidFill>
                <a:schemeClr val="dk2"/>
              </a:solidFill>
            </a:endParaRPr>
          </a:p>
        </p:txBody>
      </p:sp>
      <p:sp>
        <p:nvSpPr>
          <p:cNvPr id="54" name="Google Shape;54;p3"/>
          <p:cNvSpPr txBox="1"/>
          <p:nvPr/>
        </p:nvSpPr>
        <p:spPr>
          <a:xfrm>
            <a:off x="21246075" y="8614097"/>
            <a:ext cx="12908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0800"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de-DE" sz="2800" dirty="0"/>
              <a:t>Graphs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Accuracy</a:t>
            </a:r>
            <a:r>
              <a:rPr lang="de-DE" sz="2800" dirty="0"/>
              <a:t>, Precision, Recall and F1</a:t>
            </a:r>
            <a:endParaRPr sz="2800" dirty="0"/>
          </a:p>
        </p:txBody>
      </p:sp>
      <p:sp>
        <p:nvSpPr>
          <p:cNvPr id="55" name="Google Shape;55;p3"/>
          <p:cNvSpPr txBox="1"/>
          <p:nvPr/>
        </p:nvSpPr>
        <p:spPr>
          <a:xfrm>
            <a:off x="467076" y="8595145"/>
            <a:ext cx="9148872" cy="353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</a:rPr>
              <a:t>Media articles propagate propaganda narratives, influencing public perception.</a:t>
            </a:r>
            <a:endParaRPr sz="2800" b="1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</a:rPr>
              <a:t>These narratives are often overlapping and nuanced.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>
                <a:solidFill>
                  <a:schemeClr val="bg1"/>
                </a:solidFill>
              </a:rPr>
              <a:t>Focus areas: </a:t>
            </a:r>
            <a:r>
              <a:rPr lang="en-US" sz="2800" dirty="0">
                <a:solidFill>
                  <a:schemeClr val="bg1"/>
                </a:solidFill>
              </a:rPr>
              <a:t>Ukraine-Russia War and Climate Change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>
                <a:solidFill>
                  <a:schemeClr val="bg1"/>
                </a:solidFill>
              </a:rPr>
              <a:t>Goal: </a:t>
            </a:r>
            <a:r>
              <a:rPr lang="en-US" sz="2800" b="1" dirty="0">
                <a:solidFill>
                  <a:schemeClr val="bg1"/>
                </a:solidFill>
              </a:rPr>
              <a:t>Compare different classification models to evaluate performance of narrative detection.</a:t>
            </a:r>
            <a:endParaRPr sz="2800" b="1" dirty="0">
              <a:solidFill>
                <a:schemeClr val="bg1"/>
              </a:solidFill>
            </a:endParaRPr>
          </a:p>
        </p:txBody>
      </p:sp>
      <p:sp>
        <p:nvSpPr>
          <p:cNvPr id="56" name="Google Shape;56;p3"/>
          <p:cNvSpPr txBox="1">
            <a:spLocks noGrp="1"/>
          </p:cNvSpPr>
          <p:nvPr>
            <p:ph type="body" idx="1"/>
          </p:nvPr>
        </p:nvSpPr>
        <p:spPr>
          <a:xfrm>
            <a:off x="627250" y="13384183"/>
            <a:ext cx="6969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3500" b="1" dirty="0">
                <a:solidFill>
                  <a:schemeClr val="dk2"/>
                </a:solidFill>
              </a:rPr>
              <a:t>Data/ Task</a:t>
            </a:r>
            <a:endParaRPr sz="3500" b="1" dirty="0">
              <a:solidFill>
                <a:schemeClr val="dk2"/>
              </a:solidFill>
            </a:endParaRPr>
          </a:p>
        </p:txBody>
      </p:sp>
      <p:sp>
        <p:nvSpPr>
          <p:cNvPr id="57" name="Google Shape;57;p3"/>
          <p:cNvSpPr txBox="1">
            <a:spLocks noGrp="1"/>
          </p:cNvSpPr>
          <p:nvPr>
            <p:ph type="body" idx="1"/>
          </p:nvPr>
        </p:nvSpPr>
        <p:spPr>
          <a:xfrm>
            <a:off x="20975516" y="17814491"/>
            <a:ext cx="6027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3500" b="1" dirty="0">
                <a:solidFill>
                  <a:schemeClr val="dk2"/>
                </a:solidFill>
              </a:rPr>
              <a:t>Analysis</a:t>
            </a:r>
            <a:endParaRPr sz="3500" b="1" dirty="0">
              <a:solidFill>
                <a:schemeClr val="dk2"/>
              </a:solidFill>
            </a:endParaRPr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627250" y="18206408"/>
            <a:ext cx="4623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3500" b="1" dirty="0">
                <a:solidFill>
                  <a:schemeClr val="dk2"/>
                </a:solidFill>
              </a:rPr>
              <a:t>Approach</a:t>
            </a:r>
            <a:endParaRPr sz="3500" b="1" dirty="0"/>
          </a:p>
        </p:txBody>
      </p:sp>
      <p:sp>
        <p:nvSpPr>
          <p:cNvPr id="59" name="Google Shape;59;p3"/>
          <p:cNvSpPr txBox="1">
            <a:spLocks noGrp="1"/>
          </p:cNvSpPr>
          <p:nvPr>
            <p:ph type="body" idx="1"/>
          </p:nvPr>
        </p:nvSpPr>
        <p:spPr>
          <a:xfrm>
            <a:off x="20959825" y="34143966"/>
            <a:ext cx="7145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3500" b="1" dirty="0">
                <a:solidFill>
                  <a:schemeClr val="dk2"/>
                </a:solidFill>
              </a:rPr>
              <a:t>Conclusion</a:t>
            </a:r>
            <a:endParaRPr sz="3500" b="1" dirty="0">
              <a:solidFill>
                <a:schemeClr val="dk2"/>
              </a:solidFill>
            </a:endParaRPr>
          </a:p>
        </p:txBody>
      </p:sp>
      <p:pic>
        <p:nvPicPr>
          <p:cNvPr id="60" name="Google Shape;60;p3" descr="Text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 l="4441" t="10950" r="65851" b="21331"/>
          <a:stretch/>
        </p:blipFill>
        <p:spPr>
          <a:xfrm>
            <a:off x="8930800" y="40592436"/>
            <a:ext cx="1501900" cy="135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3" descr="Text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 l="34938" t="10949" r="6919" b="51229"/>
          <a:stretch/>
        </p:blipFill>
        <p:spPr>
          <a:xfrm>
            <a:off x="10408775" y="40984353"/>
            <a:ext cx="2378037" cy="6137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3"/>
          <p:cNvSpPr txBox="1"/>
          <p:nvPr/>
        </p:nvSpPr>
        <p:spPr>
          <a:xfrm>
            <a:off x="627250" y="19191670"/>
            <a:ext cx="8849048" cy="6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Preprocessing → Model Training → Classification → Comparison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Workflow: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Preprocessing: Text cleaning, tokenization, and embedding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Model Training: Compare ML, deep learning, and transformers. Evaluation: Use F1-Score and other metrics.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Goal: Identify the most effective model for nuanced narrative classification.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Naive Bayes: Graph or explanation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Random Forest: Graph or explanation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NN: Graph or explanation</a:t>
            </a:r>
          </a:p>
          <a:p>
            <a:r>
              <a:rPr lang="en-US" sz="3000" dirty="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RNN: Graph or explanation</a:t>
            </a:r>
          </a:p>
          <a:p>
            <a:r>
              <a:rPr lang="en-US" sz="3000" dirty="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BERT: Graph or explanation</a:t>
            </a:r>
          </a:p>
          <a:p>
            <a:endParaRPr lang="en-US" sz="3000" dirty="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  <a:p>
            <a:r>
              <a:rPr lang="en-US" sz="3000" dirty="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Metrics for Comparison: Accuracy, Precision, Recall, F1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C929DA6-D1A1-16DE-E376-49EA3C8A6409}"/>
              </a:ext>
            </a:extLst>
          </p:cNvPr>
          <p:cNvSpPr txBox="1"/>
          <p:nvPr/>
        </p:nvSpPr>
        <p:spPr>
          <a:xfrm>
            <a:off x="766900" y="14398171"/>
            <a:ext cx="88490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Dataset: </a:t>
            </a:r>
            <a:r>
              <a:rPr lang="de-DE" sz="2400" dirty="0" err="1"/>
              <a:t>Annotated</a:t>
            </a:r>
            <a:r>
              <a:rPr lang="de-DE" sz="2400" dirty="0"/>
              <a:t> </a:t>
            </a:r>
            <a:r>
              <a:rPr lang="de-DE" sz="2400" dirty="0" err="1"/>
              <a:t>articles</a:t>
            </a:r>
            <a:r>
              <a:rPr lang="de-DE" sz="2400" dirty="0"/>
              <a:t> </a:t>
            </a:r>
            <a:r>
              <a:rPr lang="de-DE" sz="2400" dirty="0" err="1"/>
              <a:t>covering</a:t>
            </a:r>
            <a:r>
              <a:rPr lang="de-DE" sz="2400" dirty="0"/>
              <a:t> Ukraine-Russia war and </a:t>
            </a:r>
            <a:r>
              <a:rPr lang="de-DE" sz="2400" dirty="0" err="1"/>
              <a:t>climate</a:t>
            </a:r>
            <a:r>
              <a:rPr lang="de-DE" sz="2400" dirty="0"/>
              <a:t> </a:t>
            </a:r>
            <a:r>
              <a:rPr lang="de-DE" sz="2400" dirty="0" err="1"/>
              <a:t>change</a:t>
            </a:r>
            <a:r>
              <a:rPr lang="de-DE" sz="2400" dirty="0"/>
              <a:t> narratives and subnarratives.</a:t>
            </a:r>
          </a:p>
          <a:p>
            <a:r>
              <a:rPr lang="de-DE" sz="2400" dirty="0" err="1"/>
              <a:t>Examples</a:t>
            </a:r>
            <a:r>
              <a:rPr lang="de-DE" sz="2400" dirty="0"/>
              <a:t>: </a:t>
            </a:r>
          </a:p>
          <a:p>
            <a:r>
              <a:rPr lang="de-DE" sz="2400" dirty="0"/>
              <a:t>URW: "Russia </a:t>
            </a:r>
            <a:r>
              <a:rPr lang="de-DE" sz="2400" dirty="0" err="1"/>
              <a:t>as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victim</a:t>
            </a:r>
            <a:r>
              <a:rPr lang="de-DE" sz="2400" dirty="0"/>
              <a:t>," "</a:t>
            </a:r>
            <a:r>
              <a:rPr lang="de-DE" sz="2400" dirty="0" err="1"/>
              <a:t>Blaming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West." CC: "Hidden </a:t>
            </a:r>
            <a:r>
              <a:rPr lang="de-DE" sz="2400" dirty="0" err="1"/>
              <a:t>plots</a:t>
            </a:r>
            <a:r>
              <a:rPr lang="de-DE" sz="2400" dirty="0"/>
              <a:t>," "</a:t>
            </a:r>
            <a:r>
              <a:rPr lang="de-DE" sz="2400" dirty="0" err="1"/>
              <a:t>Criticism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activists</a:t>
            </a:r>
            <a:r>
              <a:rPr lang="de-DE" sz="2400" dirty="0"/>
              <a:t>." </a:t>
            </a:r>
          </a:p>
          <a:p>
            <a:r>
              <a:rPr lang="de-DE" sz="2400" dirty="0"/>
              <a:t>Task: </a:t>
            </a:r>
          </a:p>
          <a:p>
            <a:r>
              <a:rPr lang="de-DE" sz="2400" dirty="0" err="1"/>
              <a:t>Classify</a:t>
            </a:r>
            <a:r>
              <a:rPr lang="de-DE" sz="2400" dirty="0"/>
              <a:t> narratives </a:t>
            </a:r>
            <a:r>
              <a:rPr lang="de-DE" sz="2400" dirty="0" err="1"/>
              <a:t>based</a:t>
            </a:r>
            <a:r>
              <a:rPr lang="de-DE" sz="2400" dirty="0"/>
              <a:t> on </a:t>
            </a:r>
            <a:r>
              <a:rPr lang="de-DE" sz="2400" dirty="0" err="1"/>
              <a:t>labeled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using</a:t>
            </a:r>
            <a:r>
              <a:rPr lang="de-DE" sz="2400" dirty="0"/>
              <a:t>: </a:t>
            </a:r>
          </a:p>
          <a:p>
            <a:r>
              <a:rPr lang="de-DE" sz="2400" dirty="0"/>
              <a:t>Traditional ML Models, Deep Learning </a:t>
            </a:r>
            <a:r>
              <a:rPr lang="de-DE" sz="2400" dirty="0" err="1"/>
              <a:t>Models,Transformer</a:t>
            </a:r>
            <a:r>
              <a:rPr lang="de-DE" sz="2400" dirty="0"/>
              <a:t>.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0887406-8E45-604F-42D7-B844F4B0A990}"/>
              </a:ext>
            </a:extLst>
          </p:cNvPr>
          <p:cNvSpPr/>
          <p:nvPr/>
        </p:nvSpPr>
        <p:spPr>
          <a:xfrm>
            <a:off x="0" y="7195930"/>
            <a:ext cx="10162800" cy="32576197"/>
          </a:xfrm>
          <a:prstGeom prst="rect">
            <a:avLst/>
          </a:prstGeom>
          <a:noFill/>
          <a:ln w="17145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893418B-A0FC-9946-FC49-0DCA30499FF2}"/>
              </a:ext>
            </a:extLst>
          </p:cNvPr>
          <p:cNvSpPr/>
          <p:nvPr/>
        </p:nvSpPr>
        <p:spPr>
          <a:xfrm>
            <a:off x="10182885" y="7195930"/>
            <a:ext cx="10162800" cy="32576197"/>
          </a:xfrm>
          <a:prstGeom prst="rect">
            <a:avLst/>
          </a:prstGeom>
          <a:noFill/>
          <a:ln w="17145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F0CC986-B2CC-4126-914B-085AE3B5647E}"/>
              </a:ext>
            </a:extLst>
          </p:cNvPr>
          <p:cNvSpPr/>
          <p:nvPr/>
        </p:nvSpPr>
        <p:spPr>
          <a:xfrm>
            <a:off x="20417700" y="7199430"/>
            <a:ext cx="10162800" cy="32576197"/>
          </a:xfrm>
          <a:prstGeom prst="rect">
            <a:avLst/>
          </a:prstGeom>
          <a:noFill/>
          <a:ln w="17145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D6A0EB-7F1B-47F0-726F-BD464021997B}"/>
              </a:ext>
            </a:extLst>
          </p:cNvPr>
          <p:cNvCxnSpPr/>
          <p:nvPr/>
        </p:nvCxnSpPr>
        <p:spPr>
          <a:xfrm>
            <a:off x="0" y="13067071"/>
            <a:ext cx="10182885" cy="0"/>
          </a:xfrm>
          <a:prstGeom prst="line">
            <a:avLst/>
          </a:prstGeom>
          <a:ln w="171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2C6858C9-0A39-5B96-5C2F-A2C1AF794256}"/>
              </a:ext>
            </a:extLst>
          </p:cNvPr>
          <p:cNvGrpSpPr/>
          <p:nvPr/>
        </p:nvGrpSpPr>
        <p:grpSpPr>
          <a:xfrm>
            <a:off x="1068451" y="24551968"/>
            <a:ext cx="7173391" cy="2690497"/>
            <a:chOff x="11769788" y="11881366"/>
            <a:chExt cx="7173391" cy="2690497"/>
          </a:xfrm>
        </p:grpSpPr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BB3788B8-4826-37BD-9E6F-C213556DE305}"/>
                </a:ext>
              </a:extLst>
            </p:cNvPr>
            <p:cNvSpPr/>
            <p:nvPr/>
          </p:nvSpPr>
          <p:spPr>
            <a:xfrm>
              <a:off x="18160890" y="11881366"/>
              <a:ext cx="477488" cy="420174"/>
            </a:xfrm>
            <a:prstGeom prst="ellipse">
              <a:avLst/>
            </a:prstGeom>
            <a:solidFill>
              <a:srgbClr val="973978"/>
            </a:solidFill>
            <a:ln>
              <a:solidFill>
                <a:srgbClr val="973978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Gleichschenkliges Dreieck 15">
              <a:extLst>
                <a:ext uri="{FF2B5EF4-FFF2-40B4-BE49-F238E27FC236}">
                  <a16:creationId xmlns:a16="http://schemas.microsoft.com/office/drawing/2014/main" id="{F4AFCCEE-9D73-437D-EA7C-B01911CCD6FE}"/>
                </a:ext>
              </a:extLst>
            </p:cNvPr>
            <p:cNvSpPr/>
            <p:nvPr/>
          </p:nvSpPr>
          <p:spPr>
            <a:xfrm>
              <a:off x="18160891" y="12785046"/>
              <a:ext cx="477488" cy="420174"/>
            </a:xfrm>
            <a:prstGeom prst="triangle">
              <a:avLst/>
            </a:prstGeom>
            <a:ln>
              <a:solidFill>
                <a:schemeClr val="bg2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080EAB17-5B80-7362-855F-20E8F84CCC90}"/>
                </a:ext>
              </a:extLst>
            </p:cNvPr>
            <p:cNvSpPr/>
            <p:nvPr/>
          </p:nvSpPr>
          <p:spPr>
            <a:xfrm>
              <a:off x="18160890" y="13846889"/>
              <a:ext cx="477489" cy="42017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39B257EE-C668-7F05-DB0A-84326DBF7655}"/>
                </a:ext>
              </a:extLst>
            </p:cNvPr>
            <p:cNvSpPr/>
            <p:nvPr/>
          </p:nvSpPr>
          <p:spPr>
            <a:xfrm>
              <a:off x="18313290" y="12033766"/>
              <a:ext cx="477488" cy="420174"/>
            </a:xfrm>
            <a:prstGeom prst="ellipse">
              <a:avLst/>
            </a:prstGeom>
            <a:solidFill>
              <a:srgbClr val="973978"/>
            </a:solidFill>
            <a:ln>
              <a:solidFill>
                <a:srgbClr val="973978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A17FC4EB-E4F2-EF58-C2DC-EF007E7F4AAF}"/>
                </a:ext>
              </a:extLst>
            </p:cNvPr>
            <p:cNvSpPr/>
            <p:nvPr/>
          </p:nvSpPr>
          <p:spPr>
            <a:xfrm>
              <a:off x="18465690" y="12186166"/>
              <a:ext cx="477488" cy="420174"/>
            </a:xfrm>
            <a:prstGeom prst="ellipse">
              <a:avLst/>
            </a:prstGeom>
            <a:solidFill>
              <a:srgbClr val="973978"/>
            </a:solidFill>
            <a:ln>
              <a:solidFill>
                <a:srgbClr val="973978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Gleichschenkliges Dreieck 19">
              <a:extLst>
                <a:ext uri="{FF2B5EF4-FFF2-40B4-BE49-F238E27FC236}">
                  <a16:creationId xmlns:a16="http://schemas.microsoft.com/office/drawing/2014/main" id="{C0EEE1D1-0FFE-E17A-837E-CAD07C3AC85E}"/>
                </a:ext>
              </a:extLst>
            </p:cNvPr>
            <p:cNvSpPr/>
            <p:nvPr/>
          </p:nvSpPr>
          <p:spPr>
            <a:xfrm>
              <a:off x="18313291" y="12937446"/>
              <a:ext cx="477488" cy="420174"/>
            </a:xfrm>
            <a:prstGeom prst="triangle">
              <a:avLst/>
            </a:prstGeom>
            <a:ln>
              <a:solidFill>
                <a:schemeClr val="bg2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Gleichschenkliges Dreieck 20">
              <a:extLst>
                <a:ext uri="{FF2B5EF4-FFF2-40B4-BE49-F238E27FC236}">
                  <a16:creationId xmlns:a16="http://schemas.microsoft.com/office/drawing/2014/main" id="{374B78C0-0D55-2FE1-4967-682EB3C33D5B}"/>
                </a:ext>
              </a:extLst>
            </p:cNvPr>
            <p:cNvSpPr/>
            <p:nvPr/>
          </p:nvSpPr>
          <p:spPr>
            <a:xfrm>
              <a:off x="18465691" y="13089846"/>
              <a:ext cx="477488" cy="420174"/>
            </a:xfrm>
            <a:prstGeom prst="triangle">
              <a:avLst/>
            </a:prstGeom>
            <a:ln>
              <a:solidFill>
                <a:schemeClr val="bg2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B734D503-FC8B-179B-7187-17FC0060E0EA}"/>
                </a:ext>
              </a:extLst>
            </p:cNvPr>
            <p:cNvSpPr/>
            <p:nvPr/>
          </p:nvSpPr>
          <p:spPr>
            <a:xfrm>
              <a:off x="18313290" y="13999289"/>
              <a:ext cx="477489" cy="42017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42C4AB57-4188-6A20-8C71-5DAAEEC3AA0D}"/>
                </a:ext>
              </a:extLst>
            </p:cNvPr>
            <p:cNvSpPr/>
            <p:nvPr/>
          </p:nvSpPr>
          <p:spPr>
            <a:xfrm>
              <a:off x="18465690" y="14151689"/>
              <a:ext cx="477489" cy="42017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3915CFF-D4DF-E5EF-796D-BB6C0793262B}"/>
                </a:ext>
              </a:extLst>
            </p:cNvPr>
            <p:cNvSpPr/>
            <p:nvPr/>
          </p:nvSpPr>
          <p:spPr>
            <a:xfrm>
              <a:off x="11769788" y="12596182"/>
              <a:ext cx="477489" cy="42017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Gleichschenkliges Dreieck 24">
              <a:extLst>
                <a:ext uri="{FF2B5EF4-FFF2-40B4-BE49-F238E27FC236}">
                  <a16:creationId xmlns:a16="http://schemas.microsoft.com/office/drawing/2014/main" id="{9D194260-7082-0088-51C9-3EA6C1DF46CB}"/>
                </a:ext>
              </a:extLst>
            </p:cNvPr>
            <p:cNvSpPr/>
            <p:nvPr/>
          </p:nvSpPr>
          <p:spPr>
            <a:xfrm>
              <a:off x="12512278" y="12842602"/>
              <a:ext cx="477488" cy="420174"/>
            </a:xfrm>
            <a:prstGeom prst="triangle">
              <a:avLst/>
            </a:prstGeom>
            <a:ln>
              <a:solidFill>
                <a:schemeClr val="bg2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1A2B77DC-69F9-79FD-2B77-5E0070708176}"/>
                </a:ext>
              </a:extLst>
            </p:cNvPr>
            <p:cNvSpPr/>
            <p:nvPr/>
          </p:nvSpPr>
          <p:spPr>
            <a:xfrm>
              <a:off x="11882390" y="13174096"/>
              <a:ext cx="477488" cy="420174"/>
            </a:xfrm>
            <a:prstGeom prst="ellipse">
              <a:avLst/>
            </a:prstGeom>
            <a:solidFill>
              <a:srgbClr val="973978"/>
            </a:solidFill>
            <a:ln>
              <a:solidFill>
                <a:srgbClr val="973978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655542F3-7824-A075-DA14-7AB80FF4275D}"/>
                </a:ext>
              </a:extLst>
            </p:cNvPr>
            <p:cNvSpPr/>
            <p:nvPr/>
          </p:nvSpPr>
          <p:spPr>
            <a:xfrm>
              <a:off x="12453106" y="12292111"/>
              <a:ext cx="477489" cy="42017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524AF52B-74FA-8ECD-D940-6900FAF3FFC5}"/>
                </a:ext>
              </a:extLst>
            </p:cNvPr>
            <p:cNvSpPr/>
            <p:nvPr/>
          </p:nvSpPr>
          <p:spPr>
            <a:xfrm>
              <a:off x="12112259" y="13493192"/>
              <a:ext cx="477489" cy="42017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Gleichschenkliges Dreieck 28">
              <a:extLst>
                <a:ext uri="{FF2B5EF4-FFF2-40B4-BE49-F238E27FC236}">
                  <a16:creationId xmlns:a16="http://schemas.microsoft.com/office/drawing/2014/main" id="{C887D2E9-659D-BB0E-1696-15DF97B35A13}"/>
                </a:ext>
              </a:extLst>
            </p:cNvPr>
            <p:cNvSpPr/>
            <p:nvPr/>
          </p:nvSpPr>
          <p:spPr>
            <a:xfrm>
              <a:off x="12188459" y="12068705"/>
              <a:ext cx="477488" cy="420174"/>
            </a:xfrm>
            <a:prstGeom prst="triangle">
              <a:avLst/>
            </a:prstGeom>
            <a:ln>
              <a:solidFill>
                <a:schemeClr val="bg2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Gleichschenkliges Dreieck 29">
              <a:extLst>
                <a:ext uri="{FF2B5EF4-FFF2-40B4-BE49-F238E27FC236}">
                  <a16:creationId xmlns:a16="http://schemas.microsoft.com/office/drawing/2014/main" id="{4463E254-5C10-05E9-8EA7-4669648875D2}"/>
                </a:ext>
              </a:extLst>
            </p:cNvPr>
            <p:cNvSpPr/>
            <p:nvPr/>
          </p:nvSpPr>
          <p:spPr>
            <a:xfrm>
              <a:off x="11998783" y="12714428"/>
              <a:ext cx="477488" cy="420174"/>
            </a:xfrm>
            <a:prstGeom prst="triangle">
              <a:avLst/>
            </a:prstGeom>
            <a:ln>
              <a:solidFill>
                <a:schemeClr val="bg2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47979BE7-126C-434C-1D41-79F1D398F135}"/>
                </a:ext>
              </a:extLst>
            </p:cNvPr>
            <p:cNvSpPr/>
            <p:nvPr/>
          </p:nvSpPr>
          <p:spPr>
            <a:xfrm>
              <a:off x="12499800" y="13785667"/>
              <a:ext cx="477488" cy="420174"/>
            </a:xfrm>
            <a:prstGeom prst="ellipse">
              <a:avLst/>
            </a:prstGeom>
            <a:solidFill>
              <a:srgbClr val="973978"/>
            </a:solidFill>
            <a:ln>
              <a:solidFill>
                <a:srgbClr val="973978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61A166B3-B9B3-1EBC-6DB8-F0E7FB8C8045}"/>
                </a:ext>
              </a:extLst>
            </p:cNvPr>
            <p:cNvSpPr/>
            <p:nvPr/>
          </p:nvSpPr>
          <p:spPr>
            <a:xfrm>
              <a:off x="12433022" y="11901814"/>
              <a:ext cx="477488" cy="420174"/>
            </a:xfrm>
            <a:prstGeom prst="ellipse">
              <a:avLst/>
            </a:prstGeom>
            <a:solidFill>
              <a:srgbClr val="973978"/>
            </a:solidFill>
            <a:ln>
              <a:solidFill>
                <a:srgbClr val="973978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: abgerundete Ecken 33">
              <a:extLst>
                <a:ext uri="{FF2B5EF4-FFF2-40B4-BE49-F238E27FC236}">
                  <a16:creationId xmlns:a16="http://schemas.microsoft.com/office/drawing/2014/main" id="{CE1AFD5C-2813-71BA-43EA-FF5E1D75670B}"/>
                </a:ext>
              </a:extLst>
            </p:cNvPr>
            <p:cNvSpPr/>
            <p:nvPr/>
          </p:nvSpPr>
          <p:spPr>
            <a:xfrm>
              <a:off x="14426337" y="12828400"/>
              <a:ext cx="2380414" cy="943065"/>
            </a:xfrm>
            <a:prstGeom prst="roundRect">
              <a:avLst/>
            </a:prstGeom>
            <a:noFill/>
            <a:ln w="69850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feld 34">
                  <a:extLst>
                    <a:ext uri="{FF2B5EF4-FFF2-40B4-BE49-F238E27FC236}">
                      <a16:creationId xmlns:a16="http://schemas.microsoft.com/office/drawing/2014/main" id="{9040A5A0-49EA-A9DC-63FA-A579032B6DBF}"/>
                    </a:ext>
                  </a:extLst>
                </p:cNvPr>
                <p:cNvSpPr txBox="1"/>
                <p:nvPr/>
              </p:nvSpPr>
              <p:spPr>
                <a:xfrm>
                  <a:off x="14623499" y="13076002"/>
                  <a:ext cx="1929311" cy="4563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de-DE" dirty="0"/>
                </a:p>
              </p:txBody>
            </p:sp>
          </mc:Choice>
          <mc:Fallback>
            <p:sp>
              <p:nvSpPr>
                <p:cNvPr id="35" name="Textfeld 34">
                  <a:extLst>
                    <a:ext uri="{FF2B5EF4-FFF2-40B4-BE49-F238E27FC236}">
                      <a16:creationId xmlns:a16="http://schemas.microsoft.com/office/drawing/2014/main" id="{9040A5A0-49EA-A9DC-63FA-A579032B6D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23499" y="13076002"/>
                  <a:ext cx="1929311" cy="456343"/>
                </a:xfrm>
                <a:prstGeom prst="rect">
                  <a:avLst/>
                </a:prstGeom>
                <a:blipFill>
                  <a:blip r:embed="rId4"/>
                  <a:stretch>
                    <a:fillRect l="-1262" t="-1351" r="-2524" b="-1621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AE9056A-28D5-16BA-789C-9D9C2F758560}"/>
                </a:ext>
              </a:extLst>
            </p:cNvPr>
            <p:cNvCxnSpPr>
              <a:cxnSpLocks/>
            </p:cNvCxnSpPr>
            <p:nvPr/>
          </p:nvCxnSpPr>
          <p:spPr>
            <a:xfrm>
              <a:off x="13169900" y="13299932"/>
              <a:ext cx="1180237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7964882F-1172-E2E0-E11C-D81EE726DA60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 flipV="1">
              <a:off x="16806751" y="12606340"/>
              <a:ext cx="1060359" cy="69359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3713C51E-B441-84D9-15D2-49D99D617224}"/>
                </a:ext>
              </a:extLst>
            </p:cNvPr>
            <p:cNvCxnSpPr>
              <a:stCxn id="34" idx="3"/>
            </p:cNvCxnSpPr>
            <p:nvPr/>
          </p:nvCxnSpPr>
          <p:spPr>
            <a:xfrm flipV="1">
              <a:off x="16806751" y="13299932"/>
              <a:ext cx="1081148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63269EF5-1CFC-DFDB-26D8-8DDEE6636316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16806751" y="13299933"/>
              <a:ext cx="1060359" cy="7570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DE2F30D0-F5A7-59CD-C47A-10702FF19411}"/>
              </a:ext>
            </a:extLst>
          </p:cNvPr>
          <p:cNvCxnSpPr/>
          <p:nvPr/>
        </p:nvCxnSpPr>
        <p:spPr>
          <a:xfrm>
            <a:off x="-49931" y="17907897"/>
            <a:ext cx="10182885" cy="0"/>
          </a:xfrm>
          <a:prstGeom prst="line">
            <a:avLst/>
          </a:prstGeom>
          <a:ln w="171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Fraunhofer_PlakatA0">
  <a:themeElements>
    <a:clrScheme name="Institut für Informatik">
      <a:dk1>
        <a:srgbClr val="2B2B2B"/>
      </a:dk1>
      <a:lt1>
        <a:srgbClr val="FFFFFF"/>
      </a:lt1>
      <a:dk2>
        <a:srgbClr val="014F9E"/>
      </a:dk2>
      <a:lt2>
        <a:srgbClr val="FBBA07"/>
      </a:lt2>
      <a:accent1>
        <a:srgbClr val="014F9E"/>
      </a:accent1>
      <a:accent2>
        <a:srgbClr val="909085"/>
      </a:accent2>
      <a:accent3>
        <a:srgbClr val="909085"/>
      </a:accent3>
      <a:accent4>
        <a:srgbClr val="E8E8E8"/>
      </a:accent4>
      <a:accent5>
        <a:srgbClr val="FFFFFF"/>
      </a:accent5>
      <a:accent6>
        <a:srgbClr val="FFFFFF"/>
      </a:accent6>
      <a:hlink>
        <a:srgbClr val="014F9E"/>
      </a:hlink>
      <a:folHlink>
        <a:srgbClr val="014F9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b-it">
      <a:dk1>
        <a:srgbClr val="2B2B2B"/>
      </a:dk1>
      <a:lt1>
        <a:srgbClr val="FFFFFF"/>
      </a:lt1>
      <a:dk2>
        <a:srgbClr val="034471"/>
      </a:dk2>
      <a:lt2>
        <a:srgbClr val="0571BC"/>
      </a:lt2>
      <a:accent1>
        <a:srgbClr val="0571BC"/>
      </a:accent1>
      <a:accent2>
        <a:srgbClr val="D44B51"/>
      </a:accent2>
      <a:accent3>
        <a:srgbClr val="2C323F"/>
      </a:accent3>
      <a:accent4>
        <a:srgbClr val="E8E8E8"/>
      </a:accent4>
      <a:accent5>
        <a:srgbClr val="FFFFFF"/>
      </a:accent5>
      <a:accent6>
        <a:srgbClr val="FFFFFF"/>
      </a:accent6>
      <a:hlink>
        <a:srgbClr val="0571BC"/>
      </a:hlink>
      <a:folHlink>
        <a:srgbClr val="03447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</Words>
  <Application>Microsoft Office PowerPoint</Application>
  <PresentationFormat>Benutzerdefiniert</PresentationFormat>
  <Paragraphs>44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Noto Sans Symbols</vt:lpstr>
      <vt:lpstr>Cambria Math</vt:lpstr>
      <vt:lpstr>Arial</vt:lpstr>
      <vt:lpstr>Exo 2</vt:lpstr>
      <vt:lpstr>Fraunhofer_PlakatA0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Elfi Rosenbaum</dc:creator>
  <cp:lastModifiedBy>Elfi Rosenbaum</cp:lastModifiedBy>
  <cp:revision>6</cp:revision>
  <dcterms:modified xsi:type="dcterms:W3CDTF">2025-01-19T17:42:42Z</dcterms:modified>
</cp:coreProperties>
</file>