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  <p:sldMasterId id="2147483696" r:id="rId4"/>
    <p:sldMasterId id="2147483720" r:id="rId5"/>
    <p:sldMasterId id="2147483732" r:id="rId6"/>
    <p:sldMasterId id="2147483756" r:id="rId7"/>
    <p:sldMasterId id="2147483768" r:id="rId8"/>
  </p:sldMasterIdLst>
  <p:notesMasterIdLst>
    <p:notesMasterId r:id="rId34"/>
  </p:notesMasterIdLst>
  <p:sldIdLst>
    <p:sldId id="256" r:id="rId9"/>
    <p:sldId id="271" r:id="rId10"/>
    <p:sldId id="273" r:id="rId11"/>
    <p:sldId id="274" r:id="rId12"/>
    <p:sldId id="312" r:id="rId13"/>
    <p:sldId id="264" r:id="rId14"/>
    <p:sldId id="268" r:id="rId15"/>
    <p:sldId id="263" r:id="rId16"/>
    <p:sldId id="308" r:id="rId17"/>
    <p:sldId id="306" r:id="rId18"/>
    <p:sldId id="275" r:id="rId19"/>
    <p:sldId id="293" r:id="rId20"/>
    <p:sldId id="305" r:id="rId21"/>
    <p:sldId id="288" r:id="rId22"/>
    <p:sldId id="309" r:id="rId23"/>
    <p:sldId id="313" r:id="rId24"/>
    <p:sldId id="279" r:id="rId25"/>
    <p:sldId id="311" r:id="rId26"/>
    <p:sldId id="314" r:id="rId27"/>
    <p:sldId id="307" r:id="rId28"/>
    <p:sldId id="310" r:id="rId29"/>
    <p:sldId id="281" r:id="rId30"/>
    <p:sldId id="282" r:id="rId31"/>
    <p:sldId id="294" r:id="rId32"/>
    <p:sldId id="270" r:id="rId3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79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98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86" autoAdjust="0"/>
    <p:restoredTop sz="74395" autoAdjust="0"/>
  </p:normalViewPr>
  <p:slideViewPr>
    <p:cSldViewPr snapToGrid="0" showGuides="1">
      <p:cViewPr varScale="1">
        <p:scale>
          <a:sx n="56" d="100"/>
          <a:sy n="56" d="100"/>
        </p:scale>
        <p:origin x="456" y="48"/>
      </p:cViewPr>
      <p:guideLst>
        <p:guide orient="horz" pos="2160"/>
        <p:guide pos="379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slide" Target="slides/slide18.xml"/><Relationship Id="rId21" Type="http://schemas.openxmlformats.org/officeDocument/2006/relationships/slide" Target="slides/slide13.xml"/><Relationship Id="rId34" Type="http://schemas.openxmlformats.org/officeDocument/2006/relationships/notesMaster" Target="notesMasters/notesMaster1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33" Type="http://schemas.openxmlformats.org/officeDocument/2006/relationships/slide" Target="slides/slide25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29" Type="http://schemas.openxmlformats.org/officeDocument/2006/relationships/slide" Target="slides/slide2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openxmlformats.org/officeDocument/2006/relationships/slide" Target="slides/slide24.xml"/><Relationship Id="rId37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slide" Target="slides/slide20.xml"/><Relationship Id="rId36" Type="http://schemas.openxmlformats.org/officeDocument/2006/relationships/viewProps" Target="viewProps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openxmlformats.org/officeDocument/2006/relationships/slide" Target="slides/slide2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slide" Target="slides/slide19.xml"/><Relationship Id="rId30" Type="http://schemas.openxmlformats.org/officeDocument/2006/relationships/slide" Target="slides/slide22.xml"/><Relationship Id="rId35" Type="http://schemas.openxmlformats.org/officeDocument/2006/relationships/presProps" Target="presProps.xml"/><Relationship Id="rId8" Type="http://schemas.openxmlformats.org/officeDocument/2006/relationships/slideMaster" Target="slideMasters/slideMaster8.xml"/><Relationship Id="rId3" Type="http://schemas.openxmlformats.org/officeDocument/2006/relationships/slideMaster" Target="slideMasters/slideMaster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8D34EB-ED11-4735-8227-B138F28D7335}" type="datetimeFigureOut">
              <a:rPr lang="ko-KR" altLang="en-US" smtClean="0"/>
              <a:pPr/>
              <a:t>2019-06-03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10FF89-5672-43C6-8B0C-3092A69C30C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93179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10FF89-5672-43C6-8B0C-3092A69C30CE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5431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네이버 오피스 폼의 설문조사 결과를 </a:t>
            </a:r>
            <a:r>
              <a:rPr lang="ko-KR" altLang="en-US" dirty="0" err="1"/>
              <a:t>엑셀화시켜서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카테고리를 부분 수정하여 </a:t>
            </a:r>
            <a:r>
              <a:rPr lang="en-US" altLang="ko-KR" dirty="0"/>
              <a:t>R-Studio</a:t>
            </a:r>
            <a:r>
              <a:rPr lang="ko-KR" altLang="en-US" dirty="0"/>
              <a:t>에서 무리없이 사용할 수 있도록 만들었습니다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 err="1"/>
              <a:t>Anusatis</a:t>
            </a:r>
            <a:r>
              <a:rPr lang="ko-KR" altLang="en-US" dirty="0"/>
              <a:t>라는 변수를 선언하여 그 변수에 설문조사 결과가 담긴 </a:t>
            </a:r>
            <a:r>
              <a:rPr lang="en-US" altLang="ko-KR" dirty="0"/>
              <a:t>anusatis.csv </a:t>
            </a:r>
            <a:r>
              <a:rPr lang="ko-KR" altLang="en-US" dirty="0"/>
              <a:t>파일을 담습니다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R-Studio</a:t>
            </a:r>
            <a:r>
              <a:rPr lang="ko-KR" altLang="en-US" dirty="0"/>
              <a:t>에서 </a:t>
            </a:r>
            <a:r>
              <a:rPr lang="en-US" altLang="ko-KR" dirty="0" err="1"/>
              <a:t>anusatis</a:t>
            </a:r>
            <a:r>
              <a:rPr lang="en-US" altLang="ko-KR" dirty="0"/>
              <a:t> </a:t>
            </a:r>
            <a:r>
              <a:rPr lang="ko-KR" altLang="en-US" dirty="0"/>
              <a:t>변수에 </a:t>
            </a:r>
            <a:r>
              <a:rPr lang="en-US" altLang="ko-KR" dirty="0"/>
              <a:t>csv</a:t>
            </a:r>
            <a:r>
              <a:rPr lang="ko-KR" altLang="en-US" dirty="0"/>
              <a:t>파일의 데이터가 잘 담긴 것을 확인할 수 있습니다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10FF89-5672-43C6-8B0C-3092A69C30CE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57265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10FF89-5672-43C6-8B0C-3092A69C30CE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3734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우선 </a:t>
            </a:r>
            <a:r>
              <a:rPr lang="en-US" altLang="ko-KR" dirty="0" err="1"/>
              <a:t>tapply</a:t>
            </a:r>
            <a:r>
              <a:rPr lang="en-US" altLang="ko-KR" dirty="0"/>
              <a:t>( ) </a:t>
            </a:r>
            <a:r>
              <a:rPr lang="ko-KR" altLang="en-US" dirty="0"/>
              <a:t>함수를 이용하여 음식점 </a:t>
            </a:r>
            <a:r>
              <a:rPr lang="en-US" altLang="ko-KR" dirty="0"/>
              <a:t>A</a:t>
            </a:r>
            <a:r>
              <a:rPr lang="ko-KR" altLang="en-US" dirty="0"/>
              <a:t>에 대한 학년별 만족도를 요약합니다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최솟값</a:t>
            </a:r>
            <a:r>
              <a:rPr lang="en-US" altLang="ko-KR" dirty="0"/>
              <a:t>, </a:t>
            </a:r>
            <a:r>
              <a:rPr lang="ko-KR" altLang="en-US" dirty="0"/>
              <a:t>최댓값</a:t>
            </a:r>
            <a:r>
              <a:rPr lang="en-US" altLang="ko-KR" dirty="0"/>
              <a:t>, </a:t>
            </a:r>
            <a:r>
              <a:rPr lang="ko-KR" altLang="en-US" dirty="0"/>
              <a:t>평균값 등을 확인할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10FF89-5672-43C6-8B0C-3092A69C30CE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25327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ANOVA</a:t>
            </a:r>
            <a:r>
              <a:rPr lang="ko-KR" altLang="en-US" dirty="0"/>
              <a:t>를 통해서 </a:t>
            </a:r>
            <a:endParaRPr lang="en-US" altLang="ko-KR" dirty="0"/>
          </a:p>
          <a:p>
            <a:r>
              <a:rPr lang="en-US" altLang="ko-KR" dirty="0" err="1"/>
              <a:t>Pr</a:t>
            </a:r>
            <a:r>
              <a:rPr lang="en-US" altLang="ko-KR" dirty="0"/>
              <a:t>(&gt;F) </a:t>
            </a:r>
            <a:r>
              <a:rPr lang="ko-KR" altLang="en-US" dirty="0" err="1"/>
              <a:t>벨류</a:t>
            </a:r>
            <a:r>
              <a:rPr lang="ko-KR" altLang="en-US" dirty="0"/>
              <a:t> 값이 </a:t>
            </a:r>
            <a:r>
              <a:rPr lang="en-US" altLang="ko-KR" dirty="0"/>
              <a:t>0.00122</a:t>
            </a:r>
            <a:r>
              <a:rPr lang="ko-KR" altLang="en-US" dirty="0"/>
              <a:t>로 </a:t>
            </a:r>
            <a:r>
              <a:rPr lang="en-US" altLang="ko-KR" dirty="0"/>
              <a:t>0.05</a:t>
            </a:r>
            <a:r>
              <a:rPr lang="ko-KR" altLang="en-US" dirty="0"/>
              <a:t>보다 작으므로 음식점 </a:t>
            </a:r>
            <a:r>
              <a:rPr lang="en-US" altLang="ko-KR" dirty="0"/>
              <a:t>A</a:t>
            </a:r>
            <a:r>
              <a:rPr lang="ko-KR" altLang="en-US" dirty="0"/>
              <a:t>에 대해 학년별 만족도 차이가 있음을 확인할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10FF89-5672-43C6-8B0C-3092A69C30CE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48023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10FF89-5672-43C6-8B0C-3092A69C30CE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61820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사후검증으로 구체적으로 어느 그룹에서 만족도 차이를 보이는지 </a:t>
            </a:r>
            <a:endParaRPr lang="en-US" altLang="ko-KR" dirty="0"/>
          </a:p>
          <a:p>
            <a:r>
              <a:rPr lang="ko-KR" altLang="en-US" dirty="0"/>
              <a:t>다중비교를 하기위해 </a:t>
            </a:r>
            <a:r>
              <a:rPr lang="en-US" altLang="ko-KR" dirty="0"/>
              <a:t>Duncan LSR Test</a:t>
            </a:r>
            <a:r>
              <a:rPr lang="ko-KR" altLang="en-US" dirty="0"/>
              <a:t>를 활용하게 될 것인데</a:t>
            </a:r>
            <a:endParaRPr lang="en-US" altLang="ko-KR" dirty="0"/>
          </a:p>
          <a:p>
            <a:r>
              <a:rPr lang="en-US" altLang="ko-KR" dirty="0"/>
              <a:t>Duncan LSR Test</a:t>
            </a:r>
            <a:r>
              <a:rPr lang="ko-KR" altLang="en-US" dirty="0"/>
              <a:t>는 모든 그룹 내 평균 간 비교를 하는 분석 기법입니다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10FF89-5672-43C6-8B0C-3092A69C30CE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22509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A</a:t>
            </a:r>
            <a:r>
              <a:rPr lang="ko-KR" altLang="en-US" dirty="0"/>
              <a:t>와 </a:t>
            </a:r>
            <a:r>
              <a:rPr lang="en-US" altLang="ko-KR" dirty="0"/>
              <a:t>b</a:t>
            </a:r>
            <a:r>
              <a:rPr lang="ko-KR" altLang="en-US" dirty="0"/>
              <a:t>가 뜻하는 것은 그룹 간 차이를 </a:t>
            </a:r>
            <a:r>
              <a:rPr lang="ko-KR" altLang="en-US" dirty="0" err="1"/>
              <a:t>나타내주기</a:t>
            </a:r>
            <a:r>
              <a:rPr lang="ko-KR" altLang="en-US" dirty="0"/>
              <a:t> 위해서 사용되는 것인데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4</a:t>
            </a:r>
            <a:r>
              <a:rPr lang="ko-KR" altLang="en-US" dirty="0"/>
              <a:t>학년과 </a:t>
            </a:r>
            <a:r>
              <a:rPr lang="en-US" altLang="ko-KR" dirty="0"/>
              <a:t>1, 2, 3</a:t>
            </a:r>
            <a:r>
              <a:rPr lang="ko-KR" altLang="en-US" dirty="0"/>
              <a:t>학년이 음식점 </a:t>
            </a:r>
            <a:r>
              <a:rPr lang="en-US" altLang="ko-KR" dirty="0"/>
              <a:t>A</a:t>
            </a:r>
            <a:r>
              <a:rPr lang="ko-KR" altLang="en-US" dirty="0"/>
              <a:t>에 대해 만족도에서 차이를 보이는 것을 알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10FF89-5672-43C6-8B0C-3092A69C30CE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7531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10FF89-5672-43C6-8B0C-3092A69C30CE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03760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우리 통계</a:t>
            </a:r>
            <a:r>
              <a:rPr lang="en-US" altLang="ko-KR" dirty="0"/>
              <a:t>7</a:t>
            </a:r>
            <a:r>
              <a:rPr lang="ko-KR" altLang="en-US" dirty="0"/>
              <a:t>팀은 음식점 </a:t>
            </a:r>
            <a:r>
              <a:rPr lang="en-US" altLang="ko-KR" dirty="0"/>
              <a:t>A</a:t>
            </a:r>
            <a:r>
              <a:rPr lang="ko-KR" altLang="en-US" dirty="0"/>
              <a:t>에 대해 학년별 만족도 차이를 조사하였고</a:t>
            </a:r>
            <a:endParaRPr lang="en-US" altLang="ko-KR" dirty="0"/>
          </a:p>
          <a:p>
            <a:r>
              <a:rPr lang="en-US" altLang="ko-KR" dirty="0"/>
              <a:t>ANOVA</a:t>
            </a:r>
            <a:r>
              <a:rPr lang="ko-KR" altLang="en-US" dirty="0"/>
              <a:t>를 통해 음식점 </a:t>
            </a:r>
            <a:r>
              <a:rPr lang="en-US" altLang="ko-KR" dirty="0"/>
              <a:t>A</a:t>
            </a:r>
            <a:r>
              <a:rPr lang="ko-KR" altLang="en-US" dirty="0"/>
              <a:t>에 대해 학년별 만족도에 차이가 있음을 확인할 수 있었습니다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이후 사후검증으로 구체적으로 어느 학년에서 만족도 차이를 보이는지</a:t>
            </a:r>
            <a:endParaRPr lang="en-US" altLang="ko-KR" dirty="0"/>
          </a:p>
          <a:p>
            <a:r>
              <a:rPr lang="en-US" altLang="ko-KR" dirty="0"/>
              <a:t>Duncan LSR Test</a:t>
            </a:r>
            <a:r>
              <a:rPr lang="ko-KR" altLang="en-US" dirty="0"/>
              <a:t>를 활용하여 검증한 결과 </a:t>
            </a:r>
            <a:r>
              <a:rPr lang="en-US" altLang="ko-KR" dirty="0"/>
              <a:t>4</a:t>
            </a:r>
            <a:r>
              <a:rPr lang="ko-KR" altLang="en-US" dirty="0"/>
              <a:t>학년과 </a:t>
            </a:r>
            <a:r>
              <a:rPr lang="en-US" altLang="ko-KR" dirty="0"/>
              <a:t>1, 2, 3</a:t>
            </a:r>
            <a:r>
              <a:rPr lang="ko-KR" altLang="en-US" dirty="0"/>
              <a:t>학년 사이에서 만족도 차이를 보임을 확인할 수 있었습니다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10FF89-5672-43C6-8B0C-3092A69C30CE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90945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dirty="0"/>
              <a:t>이번 프로젝트를 통해 음식점 </a:t>
            </a:r>
            <a:r>
              <a:rPr lang="en-US" altLang="ko-KR" baseline="0" dirty="0"/>
              <a:t>A~R</a:t>
            </a:r>
            <a:r>
              <a:rPr lang="ko-KR" altLang="en-US" baseline="0" dirty="0"/>
              <a:t>에 대해 조사하면서 </a:t>
            </a:r>
            <a:endParaRPr lang="en-US" altLang="ko-KR" baseline="0" dirty="0"/>
          </a:p>
          <a:p>
            <a:r>
              <a:rPr lang="ko-KR" altLang="en-US" baseline="0" dirty="0"/>
              <a:t>학년별로 어느 음식점에서 만족도가 높은지를 통해서 </a:t>
            </a:r>
            <a:endParaRPr lang="en-US" altLang="ko-KR" baseline="0" dirty="0"/>
          </a:p>
          <a:p>
            <a:r>
              <a:rPr lang="ko-KR" altLang="en-US" baseline="0" dirty="0"/>
              <a:t>음식점 선택에 있어서 시간적으로 효율적일수 있고 </a:t>
            </a:r>
            <a:endParaRPr lang="en-US" altLang="ko-KR" baseline="0" dirty="0"/>
          </a:p>
          <a:p>
            <a:r>
              <a:rPr lang="ko-KR" altLang="en-US" baseline="0" dirty="0"/>
              <a:t>음식점 선택에 있어서 높은 만족도를 보일 수 있을 것이기 때문에</a:t>
            </a:r>
            <a:endParaRPr lang="en-US" altLang="ko-KR" baseline="0" dirty="0"/>
          </a:p>
          <a:p>
            <a:r>
              <a:rPr lang="ko-KR" altLang="en-US" baseline="0" dirty="0"/>
              <a:t>신입생과 복학생</a:t>
            </a:r>
            <a:r>
              <a:rPr lang="en-US" altLang="ko-KR" baseline="0" dirty="0"/>
              <a:t>, </a:t>
            </a:r>
            <a:r>
              <a:rPr lang="ko-KR" altLang="en-US" baseline="0" dirty="0"/>
              <a:t>모든 재학생들의 욕구를 충족시켜줄 수 있습니다</a:t>
            </a:r>
            <a:r>
              <a:rPr lang="en-US" altLang="ko-KR" baseline="0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10FF89-5672-43C6-8B0C-3092A69C30CE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05140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10FF89-5672-43C6-8B0C-3092A69C30CE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344089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10FF89-5672-43C6-8B0C-3092A69C30CE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4255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 팀은 최종 프로젝트 </a:t>
            </a:r>
            <a:r>
              <a:rPr lang="ko-KR" altLang="en-US" baseline="0" dirty="0"/>
              <a:t>주제를 </a:t>
            </a:r>
            <a:endParaRPr lang="en-US" altLang="ko-KR" baseline="0" dirty="0"/>
          </a:p>
          <a:p>
            <a:r>
              <a:rPr lang="en-US" altLang="ko-KR" baseline="0" dirty="0"/>
              <a:t>“R</a:t>
            </a:r>
            <a:r>
              <a:rPr lang="ko-KR" altLang="en-US" baseline="0" dirty="0"/>
              <a:t>언어를 이용한 </a:t>
            </a:r>
            <a:r>
              <a:rPr lang="en-US" altLang="ko-KR" baseline="0" dirty="0"/>
              <a:t>ANOVA </a:t>
            </a:r>
            <a:r>
              <a:rPr lang="ko-KR" altLang="en-US" baseline="0" dirty="0"/>
              <a:t>기반으로 한 국립 안동대학교 주변 음식점에 대한 학년 별 만족도 조사</a:t>
            </a:r>
            <a:r>
              <a:rPr lang="en-US" altLang="ko-KR" baseline="0" dirty="0"/>
              <a:t>” </a:t>
            </a:r>
            <a:r>
              <a:rPr lang="ko-KR" altLang="en-US" baseline="0" dirty="0"/>
              <a:t>로 선정하여</a:t>
            </a:r>
            <a:endParaRPr lang="en-US" altLang="ko-KR" baseline="0" dirty="0"/>
          </a:p>
          <a:p>
            <a:r>
              <a:rPr lang="ko-KR" altLang="en-US" baseline="0" dirty="0"/>
              <a:t>총 </a:t>
            </a:r>
            <a:r>
              <a:rPr lang="en-US" altLang="ko-KR" baseline="0" dirty="0"/>
              <a:t>283</a:t>
            </a:r>
            <a:r>
              <a:rPr lang="ko-KR" altLang="en-US" baseline="0" dirty="0"/>
              <a:t>명의 국립 안동대학교 재학생을 대상으로 설문을 진행하였습니다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음식점 </a:t>
            </a:r>
            <a:r>
              <a:rPr lang="en-US" altLang="ko-KR" baseline="0" dirty="0"/>
              <a:t>A</a:t>
            </a:r>
            <a:r>
              <a:rPr lang="ko-KR" altLang="en-US" baseline="0" dirty="0"/>
              <a:t>부터 </a:t>
            </a:r>
            <a:r>
              <a:rPr lang="en-US" altLang="ko-KR" baseline="0" dirty="0"/>
              <a:t>R</a:t>
            </a:r>
            <a:r>
              <a:rPr lang="ko-KR" altLang="en-US" baseline="0" dirty="0"/>
              <a:t>까지 총 </a:t>
            </a:r>
            <a:r>
              <a:rPr lang="en-US" altLang="ko-KR" baseline="0" dirty="0"/>
              <a:t>18</a:t>
            </a:r>
            <a:r>
              <a:rPr lang="ko-KR" altLang="en-US" baseline="0" dirty="0"/>
              <a:t>개의 음식점에 대해 만족도 조사를 진행하였습니다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이번 발표에서는 </a:t>
            </a:r>
            <a:r>
              <a:rPr lang="en-US" altLang="ko-KR" baseline="0" dirty="0"/>
              <a:t>18</a:t>
            </a:r>
            <a:r>
              <a:rPr lang="ko-KR" altLang="en-US" baseline="0" dirty="0"/>
              <a:t>개의 음식점들 중 음식점 </a:t>
            </a:r>
            <a:r>
              <a:rPr lang="en-US" altLang="ko-KR" baseline="0" dirty="0"/>
              <a:t>A</a:t>
            </a:r>
            <a:r>
              <a:rPr lang="ko-KR" altLang="en-US" baseline="0" dirty="0"/>
              <a:t>를 대표로 설정하여 발표를 진행하도록 하겠습니다</a:t>
            </a:r>
            <a:r>
              <a:rPr lang="en-US" altLang="ko-KR" baseline="0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10FF89-5672-43C6-8B0C-3092A69C30CE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74758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dirty="0"/>
              <a:t>이런 프로젝트 주제를 선정한 이유는 우리의 대학 새내기 시절 혹은 복학생 시절을 되돌아보면</a:t>
            </a:r>
            <a:r>
              <a:rPr lang="en-US" altLang="ko-KR" baseline="0" dirty="0"/>
              <a:t> </a:t>
            </a:r>
          </a:p>
          <a:p>
            <a:r>
              <a:rPr lang="ko-KR" altLang="en-US" baseline="0" dirty="0"/>
              <a:t>어떤 음식점에서 식사를 할지 어영부영하며 정보를 찾던 시절을 회상할 수 있을 것입니다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그래서 우리 통계</a:t>
            </a:r>
            <a:r>
              <a:rPr lang="en-US" altLang="ko-KR" baseline="0" dirty="0"/>
              <a:t>7</a:t>
            </a:r>
            <a:r>
              <a:rPr lang="ko-KR" altLang="en-US" baseline="0" dirty="0"/>
              <a:t>팀은 디자인 </a:t>
            </a:r>
            <a:r>
              <a:rPr lang="ko-KR" altLang="en-US" baseline="0" dirty="0" err="1"/>
              <a:t>띵킹</a:t>
            </a:r>
            <a:r>
              <a:rPr lang="ko-KR" altLang="en-US" baseline="0" dirty="0"/>
              <a:t> 기법을 활용하여</a:t>
            </a:r>
            <a:endParaRPr lang="en-US" altLang="ko-KR" baseline="0" dirty="0"/>
          </a:p>
          <a:p>
            <a:r>
              <a:rPr lang="ko-KR" altLang="en-US" baseline="0" dirty="0"/>
              <a:t>앞으로 국립 안동대학교에 입학하게 될 신입생들과 복학하게 될 복학생들이 </a:t>
            </a:r>
            <a:r>
              <a:rPr lang="ko-KR" altLang="en-US" baseline="0" dirty="0" err="1"/>
              <a:t>안동대</a:t>
            </a:r>
            <a:r>
              <a:rPr lang="ko-KR" altLang="en-US" baseline="0" dirty="0"/>
              <a:t> 주변 음식점을 선택하는 데 있어서 </a:t>
            </a:r>
            <a:endParaRPr lang="en-US" altLang="ko-KR" baseline="0" dirty="0"/>
          </a:p>
          <a:p>
            <a:r>
              <a:rPr lang="ko-KR" altLang="en-US" baseline="0" dirty="0"/>
              <a:t>도움이 될 좋은 참고를 만들고 싶다는 생각이 들었습니다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그래서 이번 프로젝트 주제를  </a:t>
            </a:r>
            <a:r>
              <a:rPr lang="en-US" altLang="ko-KR" baseline="0" dirty="0"/>
              <a:t>“R</a:t>
            </a:r>
            <a:r>
              <a:rPr lang="ko-KR" altLang="en-US" baseline="0" dirty="0"/>
              <a:t>언어를 이용한 </a:t>
            </a:r>
            <a:r>
              <a:rPr lang="en-US" altLang="ko-KR" baseline="0" dirty="0"/>
              <a:t>ANOVA </a:t>
            </a:r>
            <a:r>
              <a:rPr lang="ko-KR" altLang="en-US" baseline="0" dirty="0"/>
              <a:t>기반으로 한 국립 안동대학교 주변 음식점에 대한 학년 별 만족도 조사</a:t>
            </a:r>
            <a:r>
              <a:rPr lang="en-US" altLang="ko-KR" baseline="0" dirty="0"/>
              <a:t>” </a:t>
            </a:r>
            <a:r>
              <a:rPr lang="ko-KR" altLang="en-US" baseline="0" dirty="0"/>
              <a:t>로 주제를 선정하게 되었습니다</a:t>
            </a:r>
            <a:r>
              <a:rPr lang="en-US" altLang="ko-KR" baseline="0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10FF89-5672-43C6-8B0C-3092A69C30CE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57455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ANOVA</a:t>
            </a:r>
            <a:r>
              <a:rPr lang="ko-KR" altLang="en-US" dirty="0"/>
              <a:t>란 둘 이상의 집단 간 평균의 차이를 검증하는 방법입니다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일원배치분산분석과</a:t>
            </a:r>
            <a:r>
              <a:rPr lang="ko-KR" altLang="en-US" dirty="0"/>
              <a:t> </a:t>
            </a:r>
            <a:r>
              <a:rPr lang="ko-KR" altLang="en-US" dirty="0" err="1"/>
              <a:t>다원배치분산분석</a:t>
            </a:r>
            <a:r>
              <a:rPr lang="en-US" altLang="ko-KR" dirty="0"/>
              <a:t>, </a:t>
            </a:r>
            <a:r>
              <a:rPr lang="ko-KR" altLang="en-US" dirty="0"/>
              <a:t>그리고 공분산 기법 </a:t>
            </a:r>
            <a:endParaRPr lang="en-US" altLang="ko-KR" dirty="0"/>
          </a:p>
          <a:p>
            <a:r>
              <a:rPr lang="ko-KR" altLang="en-US" dirty="0" err="1"/>
              <a:t>그중에</a:t>
            </a:r>
            <a:r>
              <a:rPr lang="ko-KR" altLang="en-US" dirty="0"/>
              <a:t> 우리 통계 </a:t>
            </a:r>
            <a:r>
              <a:rPr lang="en-US" altLang="ko-KR" dirty="0"/>
              <a:t>7</a:t>
            </a:r>
            <a:r>
              <a:rPr lang="ko-KR" altLang="en-US" dirty="0"/>
              <a:t>팀은 </a:t>
            </a:r>
            <a:r>
              <a:rPr lang="ko-KR" altLang="en-US" dirty="0" err="1"/>
              <a:t>일원배치분산분석을</a:t>
            </a:r>
            <a:r>
              <a:rPr lang="ko-KR" altLang="en-US" dirty="0"/>
              <a:t> 사용합니다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일원배치분산분석은</a:t>
            </a:r>
            <a:r>
              <a:rPr lang="ko-KR" altLang="en-US" dirty="0"/>
              <a:t> 독립변수가 </a:t>
            </a:r>
            <a:r>
              <a:rPr lang="en-US" altLang="ko-KR" dirty="0"/>
              <a:t>3</a:t>
            </a:r>
            <a:r>
              <a:rPr lang="ko-KR" altLang="en-US" dirty="0"/>
              <a:t>개 이상의 범주로 구성된 범주형 변수이고 </a:t>
            </a:r>
            <a:endParaRPr lang="en-US" altLang="ko-KR" dirty="0"/>
          </a:p>
          <a:p>
            <a:r>
              <a:rPr lang="ko-KR" altLang="en-US" dirty="0"/>
              <a:t>영향을 받는 변수가 수치형 변수일 때</a:t>
            </a:r>
            <a:endParaRPr lang="en-US" altLang="ko-KR" dirty="0"/>
          </a:p>
          <a:p>
            <a:r>
              <a:rPr lang="en-US" altLang="ko-KR" dirty="0"/>
              <a:t>1</a:t>
            </a:r>
            <a:r>
              <a:rPr lang="ko-KR" altLang="en-US" dirty="0"/>
              <a:t>개의 종속변수와  </a:t>
            </a:r>
            <a:r>
              <a:rPr lang="en-US" altLang="ko-KR" dirty="0"/>
              <a:t>1</a:t>
            </a:r>
            <a:r>
              <a:rPr lang="ko-KR" altLang="en-US" dirty="0"/>
              <a:t>개의 독립변수를 가지는 경우 사용합니다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우리가 배운 </a:t>
            </a:r>
            <a:r>
              <a:rPr lang="en-US" altLang="ko-KR" dirty="0"/>
              <a:t>t</a:t>
            </a:r>
            <a:r>
              <a:rPr lang="ko-KR" altLang="en-US" dirty="0"/>
              <a:t>검정은 </a:t>
            </a:r>
            <a:r>
              <a:rPr lang="en-US" altLang="ko-KR" dirty="0"/>
              <a:t>2</a:t>
            </a:r>
            <a:r>
              <a:rPr lang="ko-KR" altLang="en-US" dirty="0"/>
              <a:t>개의 그룹 간 비교</a:t>
            </a:r>
            <a:r>
              <a:rPr lang="en-US" altLang="ko-KR" dirty="0"/>
              <a:t>, </a:t>
            </a:r>
            <a:r>
              <a:rPr lang="ko-KR" altLang="en-US" dirty="0" err="1"/>
              <a:t>일원배치분산분석은</a:t>
            </a:r>
            <a:r>
              <a:rPr lang="ko-KR" altLang="en-US" dirty="0"/>
              <a:t> </a:t>
            </a:r>
            <a:r>
              <a:rPr lang="en-US" altLang="ko-KR" dirty="0"/>
              <a:t>3</a:t>
            </a:r>
            <a:r>
              <a:rPr lang="ko-KR" altLang="en-US" dirty="0"/>
              <a:t>개 이상의 그룹 간 비교라는 것이 차이라고 할 수 있겠습니다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10FF89-5672-43C6-8B0C-3092A69C30CE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74248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10FF89-5672-43C6-8B0C-3092A69C30CE}" type="slidenum">
              <a:rPr lang="ko-KR" altLang="en-US" smtClean="0">
                <a:solidFill>
                  <a:prstClr val="black"/>
                </a:solidFill>
              </a:rPr>
              <a:pPr/>
              <a:t>10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6813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앞서 </a:t>
            </a:r>
            <a:r>
              <a:rPr lang="ko-KR" altLang="en-US" dirty="0" err="1"/>
              <a:t>말씀드린것과</a:t>
            </a:r>
            <a:r>
              <a:rPr lang="ko-KR" altLang="en-US" dirty="0"/>
              <a:t> 같이 좌석 예약 통합 관리 언어로 보시면 되겠습니다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10FF89-5672-43C6-8B0C-3092A69C30CE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57336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10FF89-5672-43C6-8B0C-3092A69C30CE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76396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A23A8-828F-4344-BEBF-19FF83A5DA11}" type="datetimeFigureOut">
              <a:rPr lang="ko-KR" altLang="en-US" smtClean="0"/>
              <a:pPr/>
              <a:t>2019-06-03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7FFCD-0BF5-4C3F-9821-DD9435042B3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1707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A23A8-828F-4344-BEBF-19FF83A5DA11}" type="datetimeFigureOut">
              <a:rPr lang="ko-KR" altLang="en-US" smtClean="0"/>
              <a:pPr/>
              <a:t>2019-06-03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7FFCD-0BF5-4C3F-9821-DD9435042B3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8711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A23A8-828F-4344-BEBF-19FF83A5DA11}" type="datetimeFigureOut">
              <a:rPr lang="ko-KR" altLang="en-US" smtClean="0"/>
              <a:pPr/>
              <a:t>2019-06-03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7FFCD-0BF5-4C3F-9821-DD9435042B3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55331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A23A8-828F-4344-BEBF-19FF83A5DA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2019-06-03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7FFCD-0BF5-4C3F-9821-DD9435042B3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40173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A23A8-828F-4344-BEBF-19FF83A5DA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2019-06-03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7FFCD-0BF5-4C3F-9821-DD9435042B3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직사각형 6"/>
          <p:cNvSpPr/>
          <p:nvPr userDrawn="1"/>
        </p:nvSpPr>
        <p:spPr>
          <a:xfrm>
            <a:off x="14068" y="14068"/>
            <a:ext cx="12154486" cy="6822830"/>
          </a:xfrm>
          <a:prstGeom prst="rect">
            <a:avLst/>
          </a:prstGeom>
          <a:noFill/>
          <a:ln w="47625">
            <a:solidFill>
              <a:srgbClr val="F898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8" name="직선 연결선 7"/>
          <p:cNvCxnSpPr/>
          <p:nvPr userDrawn="1"/>
        </p:nvCxnSpPr>
        <p:spPr>
          <a:xfrm flipH="1">
            <a:off x="211018" y="1519310"/>
            <a:ext cx="2208626" cy="10551"/>
          </a:xfrm>
          <a:prstGeom prst="line">
            <a:avLst/>
          </a:prstGeom>
          <a:ln w="34925">
            <a:solidFill>
              <a:srgbClr val="F8981D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 flipH="1">
            <a:off x="211018" y="228597"/>
            <a:ext cx="2208626" cy="10551"/>
          </a:xfrm>
          <a:prstGeom prst="line">
            <a:avLst/>
          </a:prstGeom>
          <a:ln w="34925">
            <a:solidFill>
              <a:srgbClr val="F8981D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31579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A23A8-828F-4344-BEBF-19FF83A5DA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2019-06-03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7FFCD-0BF5-4C3F-9821-DD9435042B3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96722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A23A8-828F-4344-BEBF-19FF83A5DA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2019-06-03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7FFCD-0BF5-4C3F-9821-DD9435042B3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99231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A23A8-828F-4344-BEBF-19FF83A5DA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2019-06-03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7FFCD-0BF5-4C3F-9821-DD9435042B3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04979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A23A8-828F-4344-BEBF-19FF83A5DA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2019-06-03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7FFCD-0BF5-4C3F-9821-DD9435042B3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40682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A23A8-828F-4344-BEBF-19FF83A5DA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2019-06-03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7FFCD-0BF5-4C3F-9821-DD9435042B3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121379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A23A8-828F-4344-BEBF-19FF83A5DA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2019-06-03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7FFCD-0BF5-4C3F-9821-DD9435042B3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8563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A23A8-828F-4344-BEBF-19FF83A5DA11}" type="datetimeFigureOut">
              <a:rPr lang="ko-KR" altLang="en-US" smtClean="0"/>
              <a:pPr/>
              <a:t>2019-06-03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7FFCD-0BF5-4C3F-9821-DD9435042B3B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14068" y="14068"/>
            <a:ext cx="12154486" cy="6822830"/>
          </a:xfrm>
          <a:prstGeom prst="rect">
            <a:avLst/>
          </a:prstGeom>
          <a:noFill/>
          <a:ln w="47625">
            <a:solidFill>
              <a:srgbClr val="F898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/>
          <p:cNvCxnSpPr/>
          <p:nvPr userDrawn="1"/>
        </p:nvCxnSpPr>
        <p:spPr>
          <a:xfrm flipH="1">
            <a:off x="211018" y="1519310"/>
            <a:ext cx="2208626" cy="10551"/>
          </a:xfrm>
          <a:prstGeom prst="line">
            <a:avLst/>
          </a:prstGeom>
          <a:ln w="34925">
            <a:solidFill>
              <a:srgbClr val="F8981D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 flipH="1">
            <a:off x="211018" y="228597"/>
            <a:ext cx="2208626" cy="10551"/>
          </a:xfrm>
          <a:prstGeom prst="line">
            <a:avLst/>
          </a:prstGeom>
          <a:ln w="34925">
            <a:solidFill>
              <a:srgbClr val="F8981D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703918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A23A8-828F-4344-BEBF-19FF83A5DA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2019-06-03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7FFCD-0BF5-4C3F-9821-DD9435042B3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740326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A23A8-828F-4344-BEBF-19FF83A5DA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2019-06-03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7FFCD-0BF5-4C3F-9821-DD9435042B3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906002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A23A8-828F-4344-BEBF-19FF83A5DA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2019-06-03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7FFCD-0BF5-4C3F-9821-DD9435042B3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845430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A23A8-828F-4344-BEBF-19FF83A5DA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2019-06-03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7FFCD-0BF5-4C3F-9821-DD9435042B3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7097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A23A8-828F-4344-BEBF-19FF83A5DA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2019-06-03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7FFCD-0BF5-4C3F-9821-DD9435042B3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직사각형 6"/>
          <p:cNvSpPr/>
          <p:nvPr userDrawn="1"/>
        </p:nvSpPr>
        <p:spPr>
          <a:xfrm>
            <a:off x="14068" y="14068"/>
            <a:ext cx="12154486" cy="6822830"/>
          </a:xfrm>
          <a:prstGeom prst="rect">
            <a:avLst/>
          </a:prstGeom>
          <a:noFill/>
          <a:ln w="47625">
            <a:solidFill>
              <a:srgbClr val="F898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8" name="직선 연결선 7"/>
          <p:cNvCxnSpPr/>
          <p:nvPr userDrawn="1"/>
        </p:nvCxnSpPr>
        <p:spPr>
          <a:xfrm flipH="1">
            <a:off x="211018" y="1519310"/>
            <a:ext cx="2208626" cy="10551"/>
          </a:xfrm>
          <a:prstGeom prst="line">
            <a:avLst/>
          </a:prstGeom>
          <a:ln w="34925">
            <a:solidFill>
              <a:srgbClr val="F8981D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 flipH="1">
            <a:off x="211018" y="228597"/>
            <a:ext cx="2208626" cy="10551"/>
          </a:xfrm>
          <a:prstGeom prst="line">
            <a:avLst/>
          </a:prstGeom>
          <a:ln w="34925">
            <a:solidFill>
              <a:srgbClr val="F8981D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295164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A23A8-828F-4344-BEBF-19FF83A5DA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2019-06-03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7FFCD-0BF5-4C3F-9821-DD9435042B3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543698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A23A8-828F-4344-BEBF-19FF83A5DA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2019-06-03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7FFCD-0BF5-4C3F-9821-DD9435042B3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487382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A23A8-828F-4344-BEBF-19FF83A5DA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2019-06-03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7FFCD-0BF5-4C3F-9821-DD9435042B3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291573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A23A8-828F-4344-BEBF-19FF83A5DA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2019-06-03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7FFCD-0BF5-4C3F-9821-DD9435042B3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63149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A23A8-828F-4344-BEBF-19FF83A5DA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2019-06-03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7FFCD-0BF5-4C3F-9821-DD9435042B3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8518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A23A8-828F-4344-BEBF-19FF83A5DA11}" type="datetimeFigureOut">
              <a:rPr lang="ko-KR" altLang="en-US" smtClean="0"/>
              <a:pPr/>
              <a:t>2019-06-03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7FFCD-0BF5-4C3F-9821-DD9435042B3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582931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A23A8-828F-4344-BEBF-19FF83A5DA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2019-06-03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7FFCD-0BF5-4C3F-9821-DD9435042B3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246224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A23A8-828F-4344-BEBF-19FF83A5DA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2019-06-03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7FFCD-0BF5-4C3F-9821-DD9435042B3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658768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A23A8-828F-4344-BEBF-19FF83A5DA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2019-06-03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7FFCD-0BF5-4C3F-9821-DD9435042B3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417621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A23A8-828F-4344-BEBF-19FF83A5DA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2019-06-03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7FFCD-0BF5-4C3F-9821-DD9435042B3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397852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A23A8-828F-4344-BEBF-19FF83A5DA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2019-06-03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7FFCD-0BF5-4C3F-9821-DD9435042B3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777465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A23A8-828F-4344-BEBF-19FF83A5DA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2019-06-03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7FFCD-0BF5-4C3F-9821-DD9435042B3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직사각형 6"/>
          <p:cNvSpPr/>
          <p:nvPr userDrawn="1"/>
        </p:nvSpPr>
        <p:spPr>
          <a:xfrm>
            <a:off x="14068" y="14068"/>
            <a:ext cx="12154486" cy="6822830"/>
          </a:xfrm>
          <a:prstGeom prst="rect">
            <a:avLst/>
          </a:prstGeom>
          <a:noFill/>
          <a:ln w="47625">
            <a:solidFill>
              <a:srgbClr val="F898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8" name="직선 연결선 7"/>
          <p:cNvCxnSpPr/>
          <p:nvPr userDrawn="1"/>
        </p:nvCxnSpPr>
        <p:spPr>
          <a:xfrm flipH="1">
            <a:off x="211018" y="1519310"/>
            <a:ext cx="2208626" cy="10551"/>
          </a:xfrm>
          <a:prstGeom prst="line">
            <a:avLst/>
          </a:prstGeom>
          <a:ln w="34925">
            <a:solidFill>
              <a:srgbClr val="F8981D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 flipH="1">
            <a:off x="211018" y="228597"/>
            <a:ext cx="2208626" cy="10551"/>
          </a:xfrm>
          <a:prstGeom prst="line">
            <a:avLst/>
          </a:prstGeom>
          <a:ln w="34925">
            <a:solidFill>
              <a:srgbClr val="F8981D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731304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A23A8-828F-4344-BEBF-19FF83A5DA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2019-06-03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7FFCD-0BF5-4C3F-9821-DD9435042B3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267693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A23A8-828F-4344-BEBF-19FF83A5DA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2019-06-03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7FFCD-0BF5-4C3F-9821-DD9435042B3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349298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A23A8-828F-4344-BEBF-19FF83A5DA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2019-06-03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7FFCD-0BF5-4C3F-9821-DD9435042B3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643093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A23A8-828F-4344-BEBF-19FF83A5DA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2019-06-03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7FFCD-0BF5-4C3F-9821-DD9435042B3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0129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A23A8-828F-4344-BEBF-19FF83A5DA11}" type="datetimeFigureOut">
              <a:rPr lang="ko-KR" altLang="en-US" smtClean="0"/>
              <a:pPr/>
              <a:t>2019-06-03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7FFCD-0BF5-4C3F-9821-DD9435042B3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16824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A23A8-828F-4344-BEBF-19FF83A5DA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2019-06-03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7FFCD-0BF5-4C3F-9821-DD9435042B3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40825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A23A8-828F-4344-BEBF-19FF83A5DA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2019-06-03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7FFCD-0BF5-4C3F-9821-DD9435042B3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486487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A23A8-828F-4344-BEBF-19FF83A5DA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2019-06-03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7FFCD-0BF5-4C3F-9821-DD9435042B3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318800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A23A8-828F-4344-BEBF-19FF83A5DA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2019-06-03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7FFCD-0BF5-4C3F-9821-DD9435042B3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186920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A23A8-828F-4344-BEBF-19FF83A5DA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2019-06-03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7FFCD-0BF5-4C3F-9821-DD9435042B3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495660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A23A8-828F-4344-BEBF-19FF83A5DA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2019-06-03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7FFCD-0BF5-4C3F-9821-DD9435042B3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558117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A23A8-828F-4344-BEBF-19FF83A5DA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2019-06-03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7FFCD-0BF5-4C3F-9821-DD9435042B3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직사각형 6"/>
          <p:cNvSpPr/>
          <p:nvPr userDrawn="1"/>
        </p:nvSpPr>
        <p:spPr>
          <a:xfrm>
            <a:off x="14068" y="14068"/>
            <a:ext cx="12154486" cy="6822830"/>
          </a:xfrm>
          <a:prstGeom prst="rect">
            <a:avLst/>
          </a:prstGeom>
          <a:noFill/>
          <a:ln w="47625">
            <a:solidFill>
              <a:srgbClr val="F898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8" name="직선 연결선 7"/>
          <p:cNvCxnSpPr/>
          <p:nvPr userDrawn="1"/>
        </p:nvCxnSpPr>
        <p:spPr>
          <a:xfrm flipH="1">
            <a:off x="211018" y="1519310"/>
            <a:ext cx="2208626" cy="10551"/>
          </a:xfrm>
          <a:prstGeom prst="line">
            <a:avLst/>
          </a:prstGeom>
          <a:ln w="34925">
            <a:solidFill>
              <a:srgbClr val="F8981D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 flipH="1">
            <a:off x="211018" y="228597"/>
            <a:ext cx="2208626" cy="10551"/>
          </a:xfrm>
          <a:prstGeom prst="line">
            <a:avLst/>
          </a:prstGeom>
          <a:ln w="34925">
            <a:solidFill>
              <a:srgbClr val="F8981D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79971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A23A8-828F-4344-BEBF-19FF83A5DA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2019-06-03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7FFCD-0BF5-4C3F-9821-DD9435042B3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925622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A23A8-828F-4344-BEBF-19FF83A5DA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2019-06-03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7FFCD-0BF5-4C3F-9821-DD9435042B3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3373582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A23A8-828F-4344-BEBF-19FF83A5DA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2019-06-03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7FFCD-0BF5-4C3F-9821-DD9435042B3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6842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A23A8-828F-4344-BEBF-19FF83A5DA11}" type="datetimeFigureOut">
              <a:rPr lang="ko-KR" altLang="en-US" smtClean="0"/>
              <a:pPr/>
              <a:t>2019-06-03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7FFCD-0BF5-4C3F-9821-DD9435042B3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9862736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A23A8-828F-4344-BEBF-19FF83A5DA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2019-06-03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7FFCD-0BF5-4C3F-9821-DD9435042B3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9730749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A23A8-828F-4344-BEBF-19FF83A5DA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2019-06-03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7FFCD-0BF5-4C3F-9821-DD9435042B3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4858117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A23A8-828F-4344-BEBF-19FF83A5DA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2019-06-03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7FFCD-0BF5-4C3F-9821-DD9435042B3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8302159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A23A8-828F-4344-BEBF-19FF83A5DA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2019-06-03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7FFCD-0BF5-4C3F-9821-DD9435042B3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3348469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A23A8-828F-4344-BEBF-19FF83A5DA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2019-06-03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7FFCD-0BF5-4C3F-9821-DD9435042B3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5591027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A23A8-828F-4344-BEBF-19FF83A5DA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2019-06-03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7FFCD-0BF5-4C3F-9821-DD9435042B3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7827851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A23A8-828F-4344-BEBF-19FF83A5DA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2019-06-03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7FFCD-0BF5-4C3F-9821-DD9435042B3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3353770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A23A8-828F-4344-BEBF-19FF83A5DA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2019-06-03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7FFCD-0BF5-4C3F-9821-DD9435042B3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직사각형 6"/>
          <p:cNvSpPr/>
          <p:nvPr userDrawn="1"/>
        </p:nvSpPr>
        <p:spPr>
          <a:xfrm>
            <a:off x="14068" y="14068"/>
            <a:ext cx="12154486" cy="6822830"/>
          </a:xfrm>
          <a:prstGeom prst="rect">
            <a:avLst/>
          </a:prstGeom>
          <a:noFill/>
          <a:ln w="47625">
            <a:solidFill>
              <a:srgbClr val="F898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8" name="직선 연결선 7"/>
          <p:cNvCxnSpPr/>
          <p:nvPr userDrawn="1"/>
        </p:nvCxnSpPr>
        <p:spPr>
          <a:xfrm flipH="1">
            <a:off x="211018" y="1519310"/>
            <a:ext cx="2208626" cy="10551"/>
          </a:xfrm>
          <a:prstGeom prst="line">
            <a:avLst/>
          </a:prstGeom>
          <a:ln w="34925">
            <a:solidFill>
              <a:srgbClr val="F8981D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 flipH="1">
            <a:off x="211018" y="228597"/>
            <a:ext cx="2208626" cy="10551"/>
          </a:xfrm>
          <a:prstGeom prst="line">
            <a:avLst/>
          </a:prstGeom>
          <a:ln w="34925">
            <a:solidFill>
              <a:srgbClr val="F8981D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3107462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A23A8-828F-4344-BEBF-19FF83A5DA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2019-06-03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7FFCD-0BF5-4C3F-9821-DD9435042B3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9487960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A23A8-828F-4344-BEBF-19FF83A5DA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2019-06-03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7FFCD-0BF5-4C3F-9821-DD9435042B3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8378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A23A8-828F-4344-BEBF-19FF83A5DA11}" type="datetimeFigureOut">
              <a:rPr lang="ko-KR" altLang="en-US" smtClean="0"/>
              <a:pPr/>
              <a:t>2019-06-03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7FFCD-0BF5-4C3F-9821-DD9435042B3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403160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A23A8-828F-4344-BEBF-19FF83A5DA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2019-06-03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7FFCD-0BF5-4C3F-9821-DD9435042B3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3439998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A23A8-828F-4344-BEBF-19FF83A5DA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2019-06-03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7FFCD-0BF5-4C3F-9821-DD9435042B3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6175063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A23A8-828F-4344-BEBF-19FF83A5DA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2019-06-03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7FFCD-0BF5-4C3F-9821-DD9435042B3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6351168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A23A8-828F-4344-BEBF-19FF83A5DA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2019-06-03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7FFCD-0BF5-4C3F-9821-DD9435042B3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8035183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A23A8-828F-4344-BEBF-19FF83A5DA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2019-06-03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7FFCD-0BF5-4C3F-9821-DD9435042B3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1598299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A23A8-828F-4344-BEBF-19FF83A5DA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2019-06-03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7FFCD-0BF5-4C3F-9821-DD9435042B3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4925877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A23A8-828F-4344-BEBF-19FF83A5DA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2019-06-03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7FFCD-0BF5-4C3F-9821-DD9435042B3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6567410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A23A8-828F-4344-BEBF-19FF83A5DA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2019-06-03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7FFCD-0BF5-4C3F-9821-DD9435042B3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5537602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A23A8-828F-4344-BEBF-19FF83A5DA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2019-06-03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7FFCD-0BF5-4C3F-9821-DD9435042B3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직사각형 6"/>
          <p:cNvSpPr/>
          <p:nvPr userDrawn="1"/>
        </p:nvSpPr>
        <p:spPr>
          <a:xfrm>
            <a:off x="14068" y="14068"/>
            <a:ext cx="12154486" cy="6822830"/>
          </a:xfrm>
          <a:prstGeom prst="rect">
            <a:avLst/>
          </a:prstGeom>
          <a:noFill/>
          <a:ln w="47625">
            <a:solidFill>
              <a:srgbClr val="F898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8" name="직선 연결선 7"/>
          <p:cNvCxnSpPr/>
          <p:nvPr userDrawn="1"/>
        </p:nvCxnSpPr>
        <p:spPr>
          <a:xfrm flipH="1">
            <a:off x="211018" y="1519310"/>
            <a:ext cx="2208626" cy="10551"/>
          </a:xfrm>
          <a:prstGeom prst="line">
            <a:avLst/>
          </a:prstGeom>
          <a:ln w="34925">
            <a:solidFill>
              <a:srgbClr val="F8981D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 flipH="1">
            <a:off x="211018" y="228597"/>
            <a:ext cx="2208626" cy="10551"/>
          </a:xfrm>
          <a:prstGeom prst="line">
            <a:avLst/>
          </a:prstGeom>
          <a:ln w="34925">
            <a:solidFill>
              <a:srgbClr val="F8981D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5606663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A23A8-828F-4344-BEBF-19FF83A5DA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2019-06-03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7FFCD-0BF5-4C3F-9821-DD9435042B3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9568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A23A8-828F-4344-BEBF-19FF83A5DA11}" type="datetimeFigureOut">
              <a:rPr lang="ko-KR" altLang="en-US" smtClean="0"/>
              <a:pPr/>
              <a:t>2019-06-03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7FFCD-0BF5-4C3F-9821-DD9435042B3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8966596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A23A8-828F-4344-BEBF-19FF83A5DA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2019-06-03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7FFCD-0BF5-4C3F-9821-DD9435042B3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4235695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A23A8-828F-4344-BEBF-19FF83A5DA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2019-06-03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7FFCD-0BF5-4C3F-9821-DD9435042B3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7087688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A23A8-828F-4344-BEBF-19FF83A5DA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2019-06-03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7FFCD-0BF5-4C3F-9821-DD9435042B3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3186242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A23A8-828F-4344-BEBF-19FF83A5DA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2019-06-03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7FFCD-0BF5-4C3F-9821-DD9435042B3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8991596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A23A8-828F-4344-BEBF-19FF83A5DA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2019-06-03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7FFCD-0BF5-4C3F-9821-DD9435042B3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6664622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A23A8-828F-4344-BEBF-19FF83A5DA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2019-06-03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7FFCD-0BF5-4C3F-9821-DD9435042B3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1106528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A23A8-828F-4344-BEBF-19FF83A5DA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2019-06-03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7FFCD-0BF5-4C3F-9821-DD9435042B3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4934617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A23A8-828F-4344-BEBF-19FF83A5DA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2019-06-03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7FFCD-0BF5-4C3F-9821-DD9435042B3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2956869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A23A8-828F-4344-BEBF-19FF83A5DA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2019-06-03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7FFCD-0BF5-4C3F-9821-DD9435042B3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4073620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A23A8-828F-4344-BEBF-19FF83A5DA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2019-06-03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7FFCD-0BF5-4C3F-9821-DD9435042B3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직사각형 6"/>
          <p:cNvSpPr/>
          <p:nvPr userDrawn="1"/>
        </p:nvSpPr>
        <p:spPr>
          <a:xfrm>
            <a:off x="14068" y="14068"/>
            <a:ext cx="12154486" cy="6822830"/>
          </a:xfrm>
          <a:prstGeom prst="rect">
            <a:avLst/>
          </a:prstGeom>
          <a:noFill/>
          <a:ln w="47625">
            <a:solidFill>
              <a:srgbClr val="F898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8" name="직선 연결선 7"/>
          <p:cNvCxnSpPr/>
          <p:nvPr userDrawn="1"/>
        </p:nvCxnSpPr>
        <p:spPr>
          <a:xfrm flipH="1">
            <a:off x="211018" y="1519310"/>
            <a:ext cx="2208626" cy="10551"/>
          </a:xfrm>
          <a:prstGeom prst="line">
            <a:avLst/>
          </a:prstGeom>
          <a:ln w="34925">
            <a:solidFill>
              <a:srgbClr val="F8981D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 flipH="1">
            <a:off x="211018" y="228597"/>
            <a:ext cx="2208626" cy="10551"/>
          </a:xfrm>
          <a:prstGeom prst="line">
            <a:avLst/>
          </a:prstGeom>
          <a:ln w="34925">
            <a:solidFill>
              <a:srgbClr val="F8981D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5500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A23A8-828F-4344-BEBF-19FF83A5DA11}" type="datetimeFigureOut">
              <a:rPr lang="ko-KR" altLang="en-US" smtClean="0"/>
              <a:pPr/>
              <a:t>2019-06-03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7FFCD-0BF5-4C3F-9821-DD9435042B3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4189168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A23A8-828F-4344-BEBF-19FF83A5DA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2019-06-03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7FFCD-0BF5-4C3F-9821-DD9435042B3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6452276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A23A8-828F-4344-BEBF-19FF83A5DA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2019-06-03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7FFCD-0BF5-4C3F-9821-DD9435042B3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5518740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A23A8-828F-4344-BEBF-19FF83A5DA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2019-06-03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7FFCD-0BF5-4C3F-9821-DD9435042B3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076482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A23A8-828F-4344-BEBF-19FF83A5DA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2019-06-03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7FFCD-0BF5-4C3F-9821-DD9435042B3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08281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A23A8-828F-4344-BEBF-19FF83A5DA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2019-06-03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7FFCD-0BF5-4C3F-9821-DD9435042B3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5260721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A23A8-828F-4344-BEBF-19FF83A5DA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2019-06-03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7FFCD-0BF5-4C3F-9821-DD9435042B3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4324427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A23A8-828F-4344-BEBF-19FF83A5DA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2019-06-03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7FFCD-0BF5-4C3F-9821-DD9435042B3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8829013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A23A8-828F-4344-BEBF-19FF83A5DA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2019-06-03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7FFCD-0BF5-4C3F-9821-DD9435042B3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0461749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A23A8-828F-4344-BEBF-19FF83A5DA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2019-06-03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7FFCD-0BF5-4C3F-9821-DD9435042B3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7316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A23A8-828F-4344-BEBF-19FF83A5DA11}" type="datetimeFigureOut">
              <a:rPr lang="ko-KR" altLang="en-US" smtClean="0"/>
              <a:pPr/>
              <a:t>2019-06-03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7FFCD-0BF5-4C3F-9821-DD9435042B3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7486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3A23A8-828F-4344-BEBF-19FF83A5DA11}" type="datetimeFigureOut">
              <a:rPr lang="ko-KR" altLang="en-US" smtClean="0"/>
              <a:pPr/>
              <a:t>2019-06-03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47FFCD-0BF5-4C3F-9821-DD9435042B3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4938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3A23A8-828F-4344-BEBF-19FF83A5DA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2019-06-03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47FFCD-0BF5-4C3F-9821-DD9435042B3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6436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3A23A8-828F-4344-BEBF-19FF83A5DA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2019-06-03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47FFCD-0BF5-4C3F-9821-DD9435042B3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9754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3A23A8-828F-4344-BEBF-19FF83A5DA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2019-06-03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47FFCD-0BF5-4C3F-9821-DD9435042B3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4845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3A23A8-828F-4344-BEBF-19FF83A5DA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2019-06-03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47FFCD-0BF5-4C3F-9821-DD9435042B3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724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3A23A8-828F-4344-BEBF-19FF83A5DA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2019-06-03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47FFCD-0BF5-4C3F-9821-DD9435042B3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4094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3A23A8-828F-4344-BEBF-19FF83A5DA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2019-06-03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47FFCD-0BF5-4C3F-9821-DD9435042B3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6511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3A23A8-828F-4344-BEBF-19FF83A5DA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2019-06-03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47FFCD-0BF5-4C3F-9821-DD9435042B3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6870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7.xml"/><Relationship Id="rId4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981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271212" y="2459504"/>
            <a:ext cx="781905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spc="-150" dirty="0">
                <a:solidFill>
                  <a:schemeClr val="bg1"/>
                </a:solidFill>
              </a:rPr>
              <a:t>ANOVA-Based </a:t>
            </a:r>
          </a:p>
          <a:p>
            <a:r>
              <a:rPr lang="en-US" altLang="ko-KR" sz="4000" b="1" spc="-150" dirty="0">
                <a:solidFill>
                  <a:schemeClr val="bg1"/>
                </a:solidFill>
              </a:rPr>
              <a:t>Grade Satisfaction Difference Test in</a:t>
            </a:r>
            <a:r>
              <a:rPr lang="ko-KR" altLang="en-US" sz="4000" b="1" spc="-150" dirty="0">
                <a:solidFill>
                  <a:schemeClr val="bg1"/>
                </a:solidFill>
              </a:rPr>
              <a:t> </a:t>
            </a:r>
            <a:r>
              <a:rPr lang="en-US" altLang="ko-KR" sz="4000" b="1" spc="-150" dirty="0">
                <a:solidFill>
                  <a:schemeClr val="bg1"/>
                </a:solidFill>
              </a:rPr>
              <a:t>R</a:t>
            </a:r>
            <a:endParaRPr lang="ko-KR" altLang="en-US" sz="4000" b="1" spc="-1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2677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981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79298" y="3108960"/>
            <a:ext cx="5852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spc="-150" dirty="0">
                <a:solidFill>
                  <a:prstClr val="white"/>
                </a:solidFill>
              </a:rPr>
              <a:t>과 정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3755291"/>
            <a:ext cx="58521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b="1" spc="-150" dirty="0">
                <a:solidFill>
                  <a:prstClr val="white">
                    <a:alpha val="25000"/>
                  </a:prstClr>
                </a:solidFill>
              </a:rPr>
              <a:t>REALIZATION</a:t>
            </a:r>
            <a:endParaRPr lang="ko-KR" altLang="en-US" sz="6000" b="1" spc="-150" dirty="0">
              <a:solidFill>
                <a:prstClr val="white">
                  <a:alpha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2863863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981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311445" y="2178424"/>
            <a:ext cx="8066168" cy="3926539"/>
          </a:xfrm>
          <a:prstGeom prst="rect">
            <a:avLst/>
          </a:prstGeom>
          <a:solidFill>
            <a:srgbClr val="F898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74228" y="2148017"/>
            <a:ext cx="944354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ctr">
              <a:buAutoNum type="arabicPeriod"/>
            </a:pPr>
            <a:r>
              <a:rPr lang="en-US" altLang="ko-KR" sz="3200" b="1" spc="-150" dirty="0">
                <a:solidFill>
                  <a:prstClr val="white"/>
                </a:solidFill>
              </a:rPr>
              <a:t>CSV </a:t>
            </a:r>
            <a:r>
              <a:rPr lang="ko-KR" altLang="en-US" sz="3200" b="1" spc="-150" dirty="0">
                <a:solidFill>
                  <a:prstClr val="white"/>
                </a:solidFill>
              </a:rPr>
              <a:t>파일 </a:t>
            </a:r>
            <a:r>
              <a:rPr lang="en-US" altLang="ko-KR" sz="3200" b="1" spc="-150" dirty="0">
                <a:solidFill>
                  <a:prstClr val="white"/>
                </a:solidFill>
              </a:rPr>
              <a:t>R-Studio </a:t>
            </a:r>
            <a:r>
              <a:rPr lang="ko-KR" altLang="en-US" sz="3200" b="1" spc="-150" dirty="0">
                <a:solidFill>
                  <a:prstClr val="white"/>
                </a:solidFill>
              </a:rPr>
              <a:t>내로 불러오기</a:t>
            </a:r>
            <a:endParaRPr lang="en-US" altLang="ko-KR" sz="3200" b="1" spc="-150" dirty="0">
              <a:solidFill>
                <a:prstClr val="white"/>
              </a:solidFill>
            </a:endParaRPr>
          </a:p>
          <a:p>
            <a:pPr algn="ctr"/>
            <a:endParaRPr lang="en-US" altLang="ko-KR" sz="3200" b="1" spc="-150" dirty="0">
              <a:solidFill>
                <a:prstClr val="white"/>
              </a:solidFill>
            </a:endParaRPr>
          </a:p>
          <a:p>
            <a:pPr algn="ctr"/>
            <a:r>
              <a:rPr lang="en-US" altLang="ko-KR" sz="3200" b="1" spc="-150" dirty="0">
                <a:solidFill>
                  <a:prstClr val="white"/>
                </a:solidFill>
              </a:rPr>
              <a:t>2. ANOVA</a:t>
            </a:r>
          </a:p>
          <a:p>
            <a:pPr marL="514350" indent="-514350" algn="ctr">
              <a:buAutoNum type="arabicPeriod" startAt="3"/>
            </a:pPr>
            <a:endParaRPr lang="en-US" altLang="ko-KR" sz="3200" b="1" spc="-150" dirty="0">
              <a:solidFill>
                <a:prstClr val="white"/>
              </a:solidFill>
            </a:endParaRPr>
          </a:p>
          <a:p>
            <a:pPr marL="514350" indent="-514350" algn="ctr">
              <a:buAutoNum type="arabicPeriod" startAt="3"/>
            </a:pPr>
            <a:r>
              <a:rPr lang="en-US" altLang="ko-KR" sz="3200" b="1" spc="-150" dirty="0">
                <a:solidFill>
                  <a:prstClr val="white"/>
                </a:solidFill>
              </a:rPr>
              <a:t>Duncan LSR Test </a:t>
            </a:r>
            <a:r>
              <a:rPr lang="ko-KR" altLang="en-US" sz="3200" b="1" spc="-150" dirty="0">
                <a:solidFill>
                  <a:prstClr val="white"/>
                </a:solidFill>
              </a:rPr>
              <a:t>활용하여 다중비교</a:t>
            </a:r>
            <a:endParaRPr lang="en-US" altLang="ko-KR" sz="3200" b="1" spc="-15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3517126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981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94012" y="3108960"/>
            <a:ext cx="5852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spc="-150" dirty="0">
                <a:solidFill>
                  <a:prstClr val="white"/>
                </a:solidFill>
              </a:rPr>
              <a:t>1. CSV </a:t>
            </a:r>
            <a:r>
              <a:rPr lang="ko-KR" altLang="en-US" sz="3600" b="1" spc="-150" dirty="0">
                <a:solidFill>
                  <a:prstClr val="white"/>
                </a:solidFill>
              </a:rPr>
              <a:t>파일 불러오기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3755291"/>
            <a:ext cx="657947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b="1" spc="-150" dirty="0">
                <a:solidFill>
                  <a:prstClr val="white">
                    <a:alpha val="25000"/>
                  </a:prstClr>
                </a:solidFill>
              </a:rPr>
              <a:t>READ CSV FILE</a:t>
            </a:r>
            <a:endParaRPr lang="ko-KR" altLang="en-US" sz="6000" b="1" spc="-150" dirty="0">
              <a:solidFill>
                <a:prstClr val="white">
                  <a:alpha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9295579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3323700" y="374079"/>
            <a:ext cx="7714050" cy="2143125"/>
          </a:xfrm>
          <a:prstGeom prst="rect">
            <a:avLst/>
          </a:prstGeom>
          <a:solidFill>
            <a:schemeClr val="bg1"/>
          </a:solidFill>
          <a:ln w="38100">
            <a:solidFill>
              <a:srgbClr val="F898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0677" y="534571"/>
            <a:ext cx="23493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spc="-150" dirty="0">
                <a:solidFill>
                  <a:prstClr val="black">
                    <a:lumMod val="85000"/>
                    <a:lumOff val="15000"/>
                  </a:prstClr>
                </a:solidFill>
              </a:rPr>
              <a:t>Read csv</a:t>
            </a:r>
            <a:endParaRPr lang="ko-KR" altLang="en-US" sz="3600" b="1" spc="-15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323700" y="2661615"/>
            <a:ext cx="7714050" cy="3959581"/>
          </a:xfrm>
          <a:prstGeom prst="rect">
            <a:avLst/>
          </a:prstGeom>
          <a:solidFill>
            <a:schemeClr val="bg1"/>
          </a:solidFill>
          <a:ln w="38100">
            <a:solidFill>
              <a:srgbClr val="F898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996BB5A-5E49-48CC-915B-92094B6D20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4360" y="763863"/>
            <a:ext cx="6457947" cy="1363556"/>
          </a:xfrm>
          <a:prstGeom prst="rect">
            <a:avLst/>
          </a:prstGeom>
        </p:spPr>
      </p:pic>
      <p:pic>
        <p:nvPicPr>
          <p:cNvPr id="7" name="그림 6" descr="지도, 스크린샷, 실내이(가) 표시된 사진&#10;&#10;자동 생성된 설명">
            <a:extLst>
              <a:ext uri="{FF2B5EF4-FFF2-40B4-BE49-F238E27FC236}">
                <a16:creationId xmlns:a16="http://schemas.microsoft.com/office/drawing/2014/main" id="{4E0DBC42-D03A-458D-B247-0252F01D45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7589" y="2806026"/>
            <a:ext cx="7413773" cy="3677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714492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981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90628" y="3102709"/>
            <a:ext cx="90107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spc="-150" dirty="0">
                <a:solidFill>
                  <a:prstClr val="white"/>
                </a:solidFill>
              </a:rPr>
              <a:t>2. ANOVA</a:t>
            </a:r>
            <a:r>
              <a:rPr lang="ko-KR" altLang="en-US" sz="3600" b="1" spc="-150" dirty="0">
                <a:solidFill>
                  <a:prstClr val="white"/>
                </a:solidFill>
              </a:rPr>
              <a:t>를 이용한 만족도 차이 검증</a:t>
            </a:r>
            <a:endParaRPr lang="en-US" altLang="ko-KR" sz="3600" b="1" spc="-150" dirty="0">
              <a:solidFill>
                <a:prstClr val="white"/>
              </a:solidFill>
            </a:endParaRPr>
          </a:p>
          <a:p>
            <a:pPr algn="ctr"/>
            <a:r>
              <a:rPr lang="en-US" altLang="ko-KR" sz="3600" b="1" spc="-150" dirty="0">
                <a:solidFill>
                  <a:prstClr val="white"/>
                </a:solidFill>
              </a:rPr>
              <a:t>( With </a:t>
            </a:r>
            <a:r>
              <a:rPr lang="en-US" altLang="ko-KR" sz="3600" b="1" spc="-150" dirty="0" err="1">
                <a:solidFill>
                  <a:prstClr val="white"/>
                </a:solidFill>
              </a:rPr>
              <a:t>tapply</a:t>
            </a:r>
            <a:r>
              <a:rPr lang="en-US" altLang="ko-KR" sz="3600" b="1" spc="-150" dirty="0">
                <a:solidFill>
                  <a:prstClr val="white"/>
                </a:solidFill>
              </a:rPr>
              <a:t>( ) 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245078" y="3755291"/>
            <a:ext cx="58521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b="1" spc="-150" dirty="0">
                <a:solidFill>
                  <a:prstClr val="white">
                    <a:alpha val="25000"/>
                  </a:prstClr>
                </a:solidFill>
              </a:rPr>
              <a:t>ANOVA</a:t>
            </a:r>
            <a:endParaRPr lang="ko-KR" altLang="en-US" sz="6000" b="1" spc="-150" dirty="0">
              <a:solidFill>
                <a:prstClr val="white">
                  <a:alpha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1914261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3039618" y="926076"/>
            <a:ext cx="8356262" cy="4787459"/>
          </a:xfrm>
          <a:prstGeom prst="rect">
            <a:avLst/>
          </a:prstGeom>
          <a:solidFill>
            <a:schemeClr val="bg1"/>
          </a:solidFill>
          <a:ln w="38100">
            <a:solidFill>
              <a:srgbClr val="F898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0677" y="534571"/>
            <a:ext cx="23493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spc="-150" dirty="0">
                <a:solidFill>
                  <a:prstClr val="black">
                    <a:lumMod val="85000"/>
                    <a:lumOff val="15000"/>
                  </a:prstClr>
                </a:solidFill>
              </a:rPr>
              <a:t>Summary</a:t>
            </a:r>
            <a:endParaRPr lang="ko-KR" altLang="en-US" sz="3600" b="1" spc="-15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pic>
        <p:nvPicPr>
          <p:cNvPr id="12" name="그림 11" descr="텍스트이(가) 표시된 사진&#10;&#10;자동 생성된 설명">
            <a:extLst>
              <a:ext uri="{FF2B5EF4-FFF2-40B4-BE49-F238E27FC236}">
                <a16:creationId xmlns:a16="http://schemas.microsoft.com/office/drawing/2014/main" id="{06A62E32-863F-4F4E-9556-2A1B96BC17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1549" y="1053488"/>
            <a:ext cx="7772400" cy="4532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290355"/>
      </p:ext>
    </p:extLst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719316" y="600896"/>
            <a:ext cx="8239835" cy="5745313"/>
          </a:xfrm>
          <a:prstGeom prst="rect">
            <a:avLst/>
          </a:prstGeom>
          <a:solidFill>
            <a:schemeClr val="bg1"/>
          </a:solidFill>
          <a:ln w="38100">
            <a:solidFill>
              <a:srgbClr val="F898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0677" y="534571"/>
            <a:ext cx="23493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spc="-150" dirty="0">
                <a:solidFill>
                  <a:prstClr val="black">
                    <a:lumMod val="85000"/>
                    <a:lumOff val="15000"/>
                  </a:prstClr>
                </a:solidFill>
              </a:rPr>
              <a:t>ANOVA</a:t>
            </a:r>
            <a:endParaRPr lang="ko-KR" altLang="en-US" sz="3600" b="1" spc="-15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61374C2-813A-4F5C-86C3-5BCDFF51A9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4265" y="1032141"/>
            <a:ext cx="7222504" cy="282556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FBFE066-A508-4A38-BCCA-4170A46427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4265" y="4185015"/>
            <a:ext cx="7448072" cy="1659483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F7B9A9DE-F4B1-4EB0-9F51-0E33C84FF32B}"/>
              </a:ext>
            </a:extLst>
          </p:cNvPr>
          <p:cNvSpPr/>
          <p:nvPr/>
        </p:nvSpPr>
        <p:spPr>
          <a:xfrm>
            <a:off x="7585459" y="4595465"/>
            <a:ext cx="1299233" cy="577036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5238410"/>
      </p:ext>
    </p:extLst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981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25012" y="3108960"/>
            <a:ext cx="74296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spc="-150" dirty="0">
                <a:solidFill>
                  <a:prstClr val="white"/>
                </a:solidFill>
              </a:rPr>
              <a:t>Duncan LSR Test</a:t>
            </a:r>
            <a:r>
              <a:rPr lang="ko-KR" altLang="en-US" sz="3600" b="1" spc="-150" dirty="0">
                <a:solidFill>
                  <a:prstClr val="white"/>
                </a:solidFill>
              </a:rPr>
              <a:t>를 이용한 다중비교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822302" y="2093297"/>
            <a:ext cx="636969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b="1" spc="-150" dirty="0">
                <a:solidFill>
                  <a:prstClr val="white">
                    <a:alpha val="25000"/>
                  </a:prstClr>
                </a:solidFill>
              </a:rPr>
              <a:t>Duncan LSR Test</a:t>
            </a:r>
            <a:endParaRPr lang="ko-KR" altLang="en-US" sz="6000" b="1" spc="-150" dirty="0">
              <a:solidFill>
                <a:prstClr val="white">
                  <a:alpha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1611653"/>
      </p:ext>
    </p:extLst>
  </p:cSld>
  <p:clrMapOvr>
    <a:masterClrMapping/>
  </p:clrMapOvr>
  <p:transition spd="slow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180491" y="2667665"/>
            <a:ext cx="7976382" cy="633046"/>
          </a:xfrm>
          <a:prstGeom prst="rect">
            <a:avLst/>
          </a:prstGeom>
          <a:solidFill>
            <a:srgbClr val="F898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0677" y="534571"/>
            <a:ext cx="35642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spc="-150" dirty="0"/>
              <a:t>Duncan LSR Test</a:t>
            </a:r>
            <a:endParaRPr lang="ko-KR" altLang="en-US" sz="3600" b="1" spc="-150" dirty="0">
              <a:latin typeface="+mj-ea"/>
              <a:ea typeface="+mj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5426" y="1985756"/>
            <a:ext cx="878058" cy="87805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094892" y="2726243"/>
            <a:ext cx="64992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spc="-150" dirty="0">
                <a:solidFill>
                  <a:prstClr val="white"/>
                </a:solidFill>
              </a:rPr>
              <a:t>Duncan LSR Test</a:t>
            </a:r>
            <a:endParaRPr lang="ko-KR" altLang="en-US" sz="2800" spc="-150" dirty="0">
              <a:solidFill>
                <a:prstClr val="white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874885" y="4045779"/>
            <a:ext cx="8587593" cy="655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spc="-150" dirty="0">
                <a:solidFill>
                  <a:prstClr val="black">
                    <a:lumMod val="85000"/>
                    <a:lumOff val="15000"/>
                  </a:prstClr>
                </a:solidFill>
              </a:rPr>
              <a:t>모든 </a:t>
            </a:r>
            <a:r>
              <a:rPr lang="ko-KR" altLang="en-US" sz="2800" spc="-150" dirty="0">
                <a:solidFill>
                  <a:prstClr val="black">
                    <a:lumMod val="85000"/>
                    <a:lumOff val="15000"/>
                  </a:prstClr>
                </a:solidFill>
              </a:rPr>
              <a:t>그룹 내 평균 간 비교를 하는</a:t>
            </a:r>
            <a:r>
              <a:rPr lang="ko-KR" altLang="en-US" sz="2800" b="1" spc="-150" dirty="0">
                <a:solidFill>
                  <a:prstClr val="black">
                    <a:lumMod val="85000"/>
                    <a:lumOff val="15000"/>
                  </a:prstClr>
                </a:solidFill>
              </a:rPr>
              <a:t> 분석 기법</a:t>
            </a:r>
          </a:p>
        </p:txBody>
      </p:sp>
    </p:spTree>
    <p:extLst>
      <p:ext uri="{BB962C8B-B14F-4D97-AF65-F5344CB8AC3E}">
        <p14:creationId xmlns:p14="http://schemas.microsoft.com/office/powerpoint/2010/main" val="1278771006"/>
      </p:ext>
    </p:extLst>
  </p:cSld>
  <p:clrMapOvr>
    <a:masterClrMapping/>
  </p:clrMapOvr>
  <p:transition spd="slow"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719316" y="600896"/>
            <a:ext cx="8239835" cy="5745313"/>
          </a:xfrm>
          <a:prstGeom prst="rect">
            <a:avLst/>
          </a:prstGeom>
          <a:solidFill>
            <a:schemeClr val="bg1"/>
          </a:solidFill>
          <a:ln w="38100">
            <a:solidFill>
              <a:srgbClr val="F898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8196" y="600896"/>
            <a:ext cx="2661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spc="-150" dirty="0">
                <a:solidFill>
                  <a:prstClr val="black">
                    <a:lumMod val="85000"/>
                    <a:lumOff val="15000"/>
                  </a:prstClr>
                </a:solidFill>
              </a:rPr>
              <a:t>Duncan LSR</a:t>
            </a:r>
            <a:endParaRPr lang="ko-KR" altLang="en-US" sz="3600" b="1" spc="-15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id="{4FCB5B15-A75A-4900-91A3-D2E3CE0090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343" y="757610"/>
            <a:ext cx="8008402" cy="5431883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7C3A0D23-ABB3-4D6A-98C9-A55036665EAA}"/>
              </a:ext>
            </a:extLst>
          </p:cNvPr>
          <p:cNvSpPr/>
          <p:nvPr/>
        </p:nvSpPr>
        <p:spPr>
          <a:xfrm>
            <a:off x="5620183" y="5277853"/>
            <a:ext cx="475817" cy="979251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8416256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육각형 1"/>
          <p:cNvSpPr/>
          <p:nvPr/>
        </p:nvSpPr>
        <p:spPr>
          <a:xfrm>
            <a:off x="337624" y="1913206"/>
            <a:ext cx="2268274" cy="1955409"/>
          </a:xfrm>
          <a:prstGeom prst="hexagon">
            <a:avLst/>
          </a:prstGeom>
          <a:solidFill>
            <a:srgbClr val="F898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육각형 2"/>
          <p:cNvSpPr/>
          <p:nvPr/>
        </p:nvSpPr>
        <p:spPr>
          <a:xfrm>
            <a:off x="2338611" y="3675185"/>
            <a:ext cx="2268274" cy="1955409"/>
          </a:xfrm>
          <a:prstGeom prst="hexagon">
            <a:avLst/>
          </a:prstGeom>
          <a:solidFill>
            <a:srgbClr val="F898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육각형 3"/>
          <p:cNvSpPr/>
          <p:nvPr/>
        </p:nvSpPr>
        <p:spPr>
          <a:xfrm>
            <a:off x="4684540" y="2254348"/>
            <a:ext cx="2268274" cy="1955409"/>
          </a:xfrm>
          <a:prstGeom prst="hexagon">
            <a:avLst/>
          </a:prstGeom>
          <a:solidFill>
            <a:srgbClr val="F898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육각형 4"/>
          <p:cNvSpPr/>
          <p:nvPr/>
        </p:nvSpPr>
        <p:spPr>
          <a:xfrm>
            <a:off x="7213350" y="3509889"/>
            <a:ext cx="2268274" cy="1955409"/>
          </a:xfrm>
          <a:prstGeom prst="hexagon">
            <a:avLst/>
          </a:prstGeom>
          <a:solidFill>
            <a:srgbClr val="F898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육각형 5"/>
          <p:cNvSpPr/>
          <p:nvPr/>
        </p:nvSpPr>
        <p:spPr>
          <a:xfrm>
            <a:off x="9415367" y="1896568"/>
            <a:ext cx="2268274" cy="1955409"/>
          </a:xfrm>
          <a:prstGeom prst="hexagon">
            <a:avLst/>
          </a:prstGeom>
          <a:solidFill>
            <a:srgbClr val="F898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2124222" y="3429000"/>
            <a:ext cx="858129" cy="1058593"/>
          </a:xfrm>
          <a:prstGeom prst="line">
            <a:avLst/>
          </a:prstGeom>
          <a:ln w="34925">
            <a:solidFill>
              <a:srgbClr val="F8981D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 flipH="1">
            <a:off x="3981157" y="3574951"/>
            <a:ext cx="1109659" cy="1077938"/>
          </a:xfrm>
          <a:prstGeom prst="line">
            <a:avLst/>
          </a:prstGeom>
          <a:ln w="34925">
            <a:solidFill>
              <a:srgbClr val="F8981D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 flipH="1">
            <a:off x="8923135" y="3251394"/>
            <a:ext cx="1109659" cy="1077938"/>
          </a:xfrm>
          <a:prstGeom prst="line">
            <a:avLst/>
          </a:prstGeom>
          <a:ln w="34925">
            <a:solidFill>
              <a:srgbClr val="F8981D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6706630" y="3567037"/>
            <a:ext cx="858129" cy="1058593"/>
          </a:xfrm>
          <a:prstGeom prst="line">
            <a:avLst/>
          </a:prstGeom>
          <a:ln w="34925">
            <a:solidFill>
              <a:srgbClr val="F8981D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 flipH="1">
            <a:off x="11082341" y="1715379"/>
            <a:ext cx="1109659" cy="1077938"/>
          </a:xfrm>
          <a:prstGeom prst="line">
            <a:avLst/>
          </a:prstGeom>
          <a:ln w="34925">
            <a:solidFill>
              <a:srgbClr val="F8981D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0" y="1905292"/>
            <a:ext cx="858129" cy="1058593"/>
          </a:xfrm>
          <a:prstGeom prst="line">
            <a:avLst/>
          </a:prstGeom>
          <a:ln w="34925">
            <a:solidFill>
              <a:srgbClr val="F8981D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427869" y="393895"/>
            <a:ext cx="28698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spc="-150" dirty="0">
                <a:solidFill>
                  <a:srgbClr val="F8981D"/>
                </a:solidFill>
              </a:rPr>
              <a:t>CONTENTS</a:t>
            </a:r>
            <a:endParaRPr lang="ko-KR" altLang="en-US" sz="3600" b="1" spc="-150" dirty="0">
              <a:solidFill>
                <a:srgbClr val="F8981D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02938" y="2664613"/>
            <a:ext cx="17356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spc="-150" dirty="0">
                <a:solidFill>
                  <a:schemeClr val="bg1"/>
                </a:solidFill>
              </a:rPr>
              <a:t>소 개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706144" y="2272227"/>
            <a:ext cx="17356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sz="2400" b="1" spc="-150" dirty="0">
              <a:solidFill>
                <a:schemeClr val="bg1"/>
              </a:solidFill>
            </a:endParaRPr>
          </a:p>
          <a:p>
            <a:pPr algn="ctr"/>
            <a:r>
              <a:rPr lang="ko-KR" altLang="en-US" sz="2400" b="1" spc="-150" dirty="0">
                <a:solidFill>
                  <a:schemeClr val="bg1"/>
                </a:solidFill>
              </a:rPr>
              <a:t>기대 효과</a:t>
            </a:r>
            <a:endParaRPr lang="en-US" altLang="ko-KR" sz="2400" b="1" spc="-150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483524" y="3888073"/>
            <a:ext cx="17356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spc="-150" dirty="0">
                <a:solidFill>
                  <a:schemeClr val="bg1"/>
                </a:solidFill>
              </a:rPr>
              <a:t>분 석</a:t>
            </a:r>
            <a:endParaRPr lang="en-US" altLang="ko-KR" sz="2400" b="1" spc="-150" dirty="0">
              <a:solidFill>
                <a:schemeClr val="bg1"/>
              </a:solidFill>
            </a:endParaRPr>
          </a:p>
          <a:p>
            <a:pPr algn="ctr"/>
            <a:r>
              <a:rPr lang="ko-KR" altLang="en-US" sz="2400" b="1" spc="-150" dirty="0">
                <a:solidFill>
                  <a:schemeClr val="bg1"/>
                </a:solidFill>
              </a:rPr>
              <a:t>및</a:t>
            </a:r>
            <a:endParaRPr lang="en-US" altLang="ko-KR" sz="2400" b="1" spc="-150" dirty="0">
              <a:solidFill>
                <a:schemeClr val="bg1"/>
              </a:solidFill>
            </a:endParaRPr>
          </a:p>
          <a:p>
            <a:pPr algn="ctr"/>
            <a:r>
              <a:rPr lang="ko-KR" altLang="en-US" sz="2400" b="1" spc="-150" dirty="0">
                <a:solidFill>
                  <a:schemeClr val="bg1"/>
                </a:solidFill>
              </a:rPr>
              <a:t>결 과</a:t>
            </a:r>
            <a:endParaRPr lang="en-US" altLang="ko-KR" sz="2400" b="1" spc="-150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05670" y="1477333"/>
            <a:ext cx="6665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spc="-150" dirty="0">
                <a:solidFill>
                  <a:srgbClr val="F8981D"/>
                </a:solidFill>
              </a:rPr>
              <a:t>1</a:t>
            </a:r>
            <a:endParaRPr lang="ko-KR" altLang="en-US" sz="3200" b="1" spc="-150" dirty="0">
              <a:solidFill>
                <a:srgbClr val="F8981D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88814" y="3267202"/>
            <a:ext cx="6665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spc="-150" dirty="0">
                <a:solidFill>
                  <a:srgbClr val="F8981D"/>
                </a:solidFill>
              </a:rPr>
              <a:t>2</a:t>
            </a:r>
            <a:endParaRPr lang="ko-KR" altLang="en-US" sz="3200" b="1" spc="-150" dirty="0">
              <a:solidFill>
                <a:srgbClr val="F8981D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576875" y="1956336"/>
            <a:ext cx="6665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spc="-150" dirty="0">
                <a:solidFill>
                  <a:srgbClr val="F8981D"/>
                </a:solidFill>
              </a:rPr>
              <a:t>3</a:t>
            </a:r>
            <a:endParaRPr lang="ko-KR" altLang="en-US" sz="3200" b="1" spc="-150" dirty="0">
              <a:solidFill>
                <a:srgbClr val="F8981D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064930" y="3224998"/>
            <a:ext cx="6665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spc="-150" dirty="0">
                <a:solidFill>
                  <a:srgbClr val="F8981D"/>
                </a:solidFill>
              </a:rPr>
              <a:t>4</a:t>
            </a:r>
            <a:endParaRPr lang="ko-KR" altLang="en-US" sz="3200" b="1" spc="-150" dirty="0">
              <a:solidFill>
                <a:srgbClr val="F8981D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366267" y="1667444"/>
            <a:ext cx="6665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spc="-150" dirty="0">
                <a:solidFill>
                  <a:srgbClr val="F8981D"/>
                </a:solidFill>
              </a:rPr>
              <a:t>5</a:t>
            </a:r>
            <a:endParaRPr lang="ko-KR" altLang="en-US" sz="3200" b="1" spc="-150" dirty="0">
              <a:solidFill>
                <a:srgbClr val="F8981D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4068" y="14068"/>
            <a:ext cx="12154486" cy="6822830"/>
          </a:xfrm>
          <a:prstGeom prst="rect">
            <a:avLst/>
          </a:prstGeom>
          <a:noFill/>
          <a:ln w="47625">
            <a:solidFill>
              <a:srgbClr val="F898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2605898" y="4424152"/>
            <a:ext cx="17356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spc="-150" dirty="0">
                <a:solidFill>
                  <a:schemeClr val="bg1"/>
                </a:solidFill>
              </a:rPr>
              <a:t>동 기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945144" y="2967668"/>
            <a:ext cx="17356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spc="-150" dirty="0">
                <a:solidFill>
                  <a:schemeClr val="bg1"/>
                </a:solidFill>
              </a:rPr>
              <a:t>ANOVA</a:t>
            </a:r>
          </a:p>
        </p:txBody>
      </p:sp>
    </p:spTree>
    <p:extLst>
      <p:ext uri="{BB962C8B-B14F-4D97-AF65-F5344CB8AC3E}">
        <p14:creationId xmlns:p14="http://schemas.microsoft.com/office/powerpoint/2010/main" val="1327628401"/>
      </p:ext>
    </p:extLst>
  </p:cSld>
  <p:clrMapOvr>
    <a:masterClrMapping/>
  </p:clrMapOvr>
  <p:transition spd="slow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981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DE213AD-1FE8-44CA-9581-D6ACC372E96F}"/>
              </a:ext>
            </a:extLst>
          </p:cNvPr>
          <p:cNvSpPr txBox="1"/>
          <p:nvPr/>
        </p:nvSpPr>
        <p:spPr>
          <a:xfrm>
            <a:off x="2813538" y="3108960"/>
            <a:ext cx="5852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spc="-150" dirty="0">
                <a:solidFill>
                  <a:prstClr val="white"/>
                </a:solidFill>
              </a:rPr>
              <a:t>결과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8CA74FB-2ACD-4E03-A709-691C56C0F1F5}"/>
              </a:ext>
            </a:extLst>
          </p:cNvPr>
          <p:cNvSpPr txBox="1"/>
          <p:nvPr/>
        </p:nvSpPr>
        <p:spPr>
          <a:xfrm>
            <a:off x="6339840" y="2093297"/>
            <a:ext cx="58521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b="1" spc="-150" dirty="0">
                <a:solidFill>
                  <a:prstClr val="white">
                    <a:alpha val="25000"/>
                  </a:prstClr>
                </a:solidFill>
              </a:rPr>
              <a:t>Result</a:t>
            </a:r>
            <a:endParaRPr lang="ko-KR" altLang="en-US" sz="6000" b="1" spc="-150" dirty="0">
              <a:solidFill>
                <a:prstClr val="white">
                  <a:alpha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57816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3237931" y="1035270"/>
            <a:ext cx="7772400" cy="4787459"/>
          </a:xfrm>
          <a:prstGeom prst="rect">
            <a:avLst/>
          </a:prstGeom>
          <a:solidFill>
            <a:schemeClr val="bg1"/>
          </a:solidFill>
          <a:ln w="38100">
            <a:solidFill>
              <a:srgbClr val="F898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5800" y="566216"/>
            <a:ext cx="125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spc="-150" dirty="0">
                <a:solidFill>
                  <a:prstClr val="black">
                    <a:lumMod val="85000"/>
                    <a:lumOff val="15000"/>
                  </a:prstClr>
                </a:solidFill>
              </a:rPr>
              <a:t>결과</a:t>
            </a:r>
          </a:p>
        </p:txBody>
      </p:sp>
      <p:pic>
        <p:nvPicPr>
          <p:cNvPr id="5" name="그림 4" descr="사람, 텍스트이(가) 표시된 사진&#10;&#10;자동 생성된 설명">
            <a:extLst>
              <a:ext uri="{FF2B5EF4-FFF2-40B4-BE49-F238E27FC236}">
                <a16:creationId xmlns:a16="http://schemas.microsoft.com/office/drawing/2014/main" id="{E6EF6B3A-34D8-4F91-9037-8CD9BC889A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2714" y="1212547"/>
            <a:ext cx="7342833" cy="446492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30AFA1D-95B6-4C49-AA1B-11AA3CA8A89B}"/>
              </a:ext>
            </a:extLst>
          </p:cNvPr>
          <p:cNvSpPr txBox="1"/>
          <p:nvPr/>
        </p:nvSpPr>
        <p:spPr>
          <a:xfrm>
            <a:off x="2940148" y="6000005"/>
            <a:ext cx="80701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spc="-150" dirty="0">
                <a:solidFill>
                  <a:prstClr val="black">
                    <a:lumMod val="85000"/>
                    <a:lumOff val="15000"/>
                  </a:prstClr>
                </a:solidFill>
              </a:rPr>
              <a:t>4</a:t>
            </a:r>
            <a:r>
              <a:rPr lang="ko-KR" altLang="en-US" sz="3600" b="1" spc="-150" dirty="0">
                <a:solidFill>
                  <a:prstClr val="black">
                    <a:lumMod val="85000"/>
                    <a:lumOff val="15000"/>
                  </a:prstClr>
                </a:solidFill>
              </a:rPr>
              <a:t>학년 </a:t>
            </a:r>
            <a:r>
              <a:rPr lang="en-US" altLang="ko-KR" sz="3600" b="1" spc="-150" dirty="0">
                <a:solidFill>
                  <a:prstClr val="black">
                    <a:lumMod val="85000"/>
                    <a:lumOff val="15000"/>
                  </a:prstClr>
                </a:solidFill>
              </a:rPr>
              <a:t>VS 1, 2, 3</a:t>
            </a:r>
            <a:r>
              <a:rPr lang="ko-KR" altLang="en-US" sz="3600" b="1" spc="-150" dirty="0">
                <a:solidFill>
                  <a:prstClr val="black">
                    <a:lumMod val="85000"/>
                    <a:lumOff val="15000"/>
                  </a:prstClr>
                </a:solidFill>
              </a:rPr>
              <a:t>학년</a:t>
            </a:r>
            <a:r>
              <a:rPr lang="en-US" altLang="ko-KR" sz="3600" b="1" spc="-150" dirty="0">
                <a:solidFill>
                  <a:prstClr val="black">
                    <a:lumMod val="85000"/>
                    <a:lumOff val="15000"/>
                  </a:prstClr>
                </a:solidFill>
              </a:rPr>
              <a:t>, </a:t>
            </a:r>
            <a:r>
              <a:rPr lang="ko-KR" altLang="en-US" sz="3600" b="1" spc="-150" dirty="0">
                <a:solidFill>
                  <a:prstClr val="black">
                    <a:lumMod val="85000"/>
                    <a:lumOff val="15000"/>
                  </a:prstClr>
                </a:solidFill>
              </a:rPr>
              <a:t>만족도 차이 존재 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19D40E9-E3FE-40E3-8583-045858BEB785}"/>
              </a:ext>
            </a:extLst>
          </p:cNvPr>
          <p:cNvSpPr/>
          <p:nvPr/>
        </p:nvSpPr>
        <p:spPr>
          <a:xfrm>
            <a:off x="9213616" y="3898232"/>
            <a:ext cx="684364" cy="1618885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684898"/>
      </p:ext>
    </p:extLst>
  </p:cSld>
  <p:clrMapOvr>
    <a:masterClrMapping/>
  </p:clrMapOvr>
  <p:transition spd="slow">
    <p:wip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981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13538" y="3108960"/>
            <a:ext cx="5852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spc="-150" dirty="0">
                <a:solidFill>
                  <a:prstClr val="white"/>
                </a:solidFill>
              </a:rPr>
              <a:t>기대 효과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339840" y="2093297"/>
            <a:ext cx="58521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b="1" spc="-150" dirty="0">
                <a:solidFill>
                  <a:prstClr val="white">
                    <a:alpha val="25000"/>
                  </a:prstClr>
                </a:solidFill>
              </a:rPr>
              <a:t>EFFECT</a:t>
            </a:r>
            <a:endParaRPr lang="ko-KR" altLang="en-US" sz="6000" b="1" spc="-150" dirty="0">
              <a:solidFill>
                <a:prstClr val="white">
                  <a:alpha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3771117"/>
      </p:ext>
    </p:extLst>
  </p:cSld>
  <p:clrMapOvr>
    <a:masterClrMapping/>
  </p:clrMapOvr>
  <p:transition spd="slow">
    <p:wip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0677" y="534571"/>
            <a:ext cx="23493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spc="-150" dirty="0">
                <a:solidFill>
                  <a:prstClr val="black">
                    <a:lumMod val="85000"/>
                    <a:lumOff val="15000"/>
                  </a:prstClr>
                </a:solidFill>
                <a:latin typeface="+mj-ea"/>
                <a:ea typeface="+mj-ea"/>
              </a:rPr>
              <a:t>Effect</a:t>
            </a:r>
            <a:endParaRPr lang="ko-KR" altLang="en-US" sz="3600" b="1" spc="-150" dirty="0">
              <a:solidFill>
                <a:prstClr val="black">
                  <a:lumMod val="85000"/>
                  <a:lumOff val="15000"/>
                </a:prstClr>
              </a:solidFill>
              <a:latin typeface="+mj-ea"/>
              <a:ea typeface="+mj-ea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4304714" y="2335237"/>
            <a:ext cx="7849772" cy="0"/>
          </a:xfrm>
          <a:prstGeom prst="line">
            <a:avLst/>
          </a:prstGeom>
          <a:ln w="44450">
            <a:solidFill>
              <a:srgbClr val="F898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/>
          <p:cNvCxnSpPr/>
          <p:nvPr/>
        </p:nvCxnSpPr>
        <p:spPr>
          <a:xfrm>
            <a:off x="22275" y="5162844"/>
            <a:ext cx="6251916" cy="0"/>
          </a:xfrm>
          <a:prstGeom prst="line">
            <a:avLst/>
          </a:prstGeom>
          <a:ln w="44450">
            <a:solidFill>
              <a:srgbClr val="F898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734588" y="1855792"/>
            <a:ext cx="64574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spc="-150" dirty="0">
                <a:solidFill>
                  <a:prstClr val="black">
                    <a:lumMod val="85000"/>
                    <a:lumOff val="15000"/>
                  </a:prstClr>
                </a:solidFill>
              </a:rPr>
              <a:t>시간의 효율적 사용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29347" y="4685344"/>
            <a:ext cx="49864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spc="-150" dirty="0">
                <a:solidFill>
                  <a:prstClr val="black">
                    <a:lumMod val="85000"/>
                    <a:lumOff val="15000"/>
                  </a:prstClr>
                </a:solidFill>
              </a:rPr>
              <a:t>만족스러운 음식점 선택</a:t>
            </a:r>
          </a:p>
        </p:txBody>
      </p:sp>
      <p:pic>
        <p:nvPicPr>
          <p:cNvPr id="1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75" y="3671669"/>
            <a:ext cx="1491175" cy="1491175"/>
          </a:xfrm>
          <a:prstGeom prst="rect">
            <a:avLst/>
          </a:prstGeom>
        </p:spPr>
      </p:pic>
      <p:pic>
        <p:nvPicPr>
          <p:cNvPr id="14" name="그림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4714" y="1044711"/>
            <a:ext cx="1244807" cy="1244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559337"/>
      </p:ext>
    </p:extLst>
  </p:cSld>
  <p:clrMapOvr>
    <a:masterClrMapping/>
  </p:clrMapOvr>
  <p:transition spd="slow">
    <p:wip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981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23028" y="2897945"/>
            <a:ext cx="5852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spc="-150" dirty="0">
                <a:solidFill>
                  <a:prstClr val="white"/>
                </a:solidFill>
              </a:rPr>
              <a:t>질 의 응 답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133408" y="3404380"/>
            <a:ext cx="585216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600" b="1" spc="-150" dirty="0">
                <a:solidFill>
                  <a:prstClr val="white">
                    <a:alpha val="25000"/>
                  </a:prstClr>
                </a:solidFill>
              </a:rPr>
              <a:t>Q &amp; A</a:t>
            </a:r>
            <a:endParaRPr lang="ko-KR" altLang="en-US" sz="6600" b="1" spc="-150" dirty="0">
              <a:solidFill>
                <a:prstClr val="white">
                  <a:alpha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2952592"/>
      </p:ext>
    </p:extLst>
  </p:cSld>
  <p:clrMapOvr>
    <a:masterClrMapping/>
  </p:clrMapOvr>
  <p:transition spd="slow">
    <p:wip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981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23028" y="2897945"/>
            <a:ext cx="5852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spc="-150">
                <a:solidFill>
                  <a:schemeClr val="bg1"/>
                </a:solidFill>
              </a:rPr>
              <a:t>감사합니다</a:t>
            </a:r>
            <a:endParaRPr lang="ko-KR" altLang="en-US" sz="3600" b="1" spc="-15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133408" y="3404380"/>
            <a:ext cx="585216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600" b="1" spc="-150" dirty="0">
                <a:solidFill>
                  <a:schemeClr val="bg1">
                    <a:alpha val="25000"/>
                  </a:schemeClr>
                </a:solidFill>
              </a:rPr>
              <a:t>THANK YOU</a:t>
            </a:r>
            <a:endParaRPr lang="ko-KR" altLang="en-US" sz="6600" b="1" spc="-150" dirty="0">
              <a:solidFill>
                <a:schemeClr val="bg1">
                  <a:alpha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6776549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981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79298" y="3108960"/>
            <a:ext cx="5852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spc="-150" dirty="0">
                <a:solidFill>
                  <a:prstClr val="white"/>
                </a:solidFill>
              </a:rPr>
              <a:t>소 개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169920" y="3629710"/>
            <a:ext cx="585216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600" b="1" spc="-150" dirty="0">
                <a:solidFill>
                  <a:prstClr val="white">
                    <a:alpha val="25000"/>
                  </a:prstClr>
                </a:solidFill>
              </a:rPr>
              <a:t>INTRODUCE</a:t>
            </a:r>
            <a:endParaRPr lang="ko-KR" altLang="en-US" sz="6600" b="1" spc="-150" dirty="0">
              <a:solidFill>
                <a:prstClr val="white">
                  <a:alpha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5903561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0677" y="534571"/>
            <a:ext cx="23493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spc="-150" dirty="0">
                <a:solidFill>
                  <a:prstClr val="black">
                    <a:lumMod val="85000"/>
                    <a:lumOff val="15000"/>
                  </a:prstClr>
                </a:solidFill>
                <a:latin typeface="+mn-ea"/>
              </a:rPr>
              <a:t>통계</a:t>
            </a:r>
            <a:r>
              <a:rPr lang="en-US" altLang="ko-KR" sz="3600" b="1" spc="-150" dirty="0">
                <a:solidFill>
                  <a:prstClr val="black">
                    <a:lumMod val="85000"/>
                    <a:lumOff val="15000"/>
                  </a:prstClr>
                </a:solidFill>
                <a:latin typeface="+mn-ea"/>
              </a:rPr>
              <a:t>7</a:t>
            </a:r>
            <a:r>
              <a:rPr lang="ko-KR" altLang="en-US" sz="3600" b="1" spc="-150" dirty="0">
                <a:solidFill>
                  <a:prstClr val="black">
                    <a:lumMod val="85000"/>
                    <a:lumOff val="15000"/>
                  </a:prstClr>
                </a:solidFill>
                <a:latin typeface="+mn-ea"/>
              </a:rPr>
              <a:t>팀</a:t>
            </a:r>
            <a:endParaRPr lang="en-US" altLang="ko-KR" sz="3600" b="1" spc="-150" dirty="0">
              <a:solidFill>
                <a:prstClr val="black">
                  <a:lumMod val="85000"/>
                  <a:lumOff val="15000"/>
                </a:prstClr>
              </a:solidFill>
              <a:latin typeface="+mn-ea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4304714" y="2335237"/>
            <a:ext cx="7849772" cy="0"/>
          </a:xfrm>
          <a:prstGeom prst="line">
            <a:avLst/>
          </a:prstGeom>
          <a:ln w="44450">
            <a:solidFill>
              <a:srgbClr val="F898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/>
          <p:cNvCxnSpPr/>
          <p:nvPr/>
        </p:nvCxnSpPr>
        <p:spPr>
          <a:xfrm>
            <a:off x="22275" y="5162844"/>
            <a:ext cx="6251916" cy="0"/>
          </a:xfrm>
          <a:prstGeom prst="line">
            <a:avLst/>
          </a:prstGeom>
          <a:ln w="44450">
            <a:solidFill>
              <a:srgbClr val="F898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75" y="3847426"/>
            <a:ext cx="1315418" cy="131541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734588" y="1855792"/>
            <a:ext cx="64574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spc="-150" dirty="0">
                <a:solidFill>
                  <a:prstClr val="black">
                    <a:lumMod val="85000"/>
                    <a:lumOff val="15000"/>
                  </a:prstClr>
                </a:solidFill>
              </a:rPr>
              <a:t>구 성 원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29347" y="4685344"/>
            <a:ext cx="49864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spc="-150" dirty="0">
                <a:solidFill>
                  <a:prstClr val="black">
                    <a:lumMod val="85000"/>
                    <a:lumOff val="15000"/>
                  </a:prstClr>
                </a:solidFill>
              </a:rPr>
              <a:t>역 할 분 담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959065" y="2579082"/>
            <a:ext cx="4773731" cy="956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2000" spc="-150" dirty="0">
                <a:solidFill>
                  <a:prstClr val="black">
                    <a:lumMod val="85000"/>
                    <a:lumOff val="15000"/>
                  </a:prstClr>
                </a:solidFill>
              </a:rPr>
              <a:t>조 장 </a:t>
            </a:r>
            <a:r>
              <a:rPr lang="en-US" altLang="ko-KR" sz="2000" spc="-150" dirty="0">
                <a:solidFill>
                  <a:prstClr val="black">
                    <a:lumMod val="85000"/>
                    <a:lumOff val="15000"/>
                  </a:prstClr>
                </a:solidFill>
              </a:rPr>
              <a:t>: </a:t>
            </a:r>
            <a:r>
              <a:rPr lang="ko-KR" altLang="en-US" sz="2000" spc="-150" dirty="0">
                <a:solidFill>
                  <a:prstClr val="black">
                    <a:lumMod val="85000"/>
                    <a:lumOff val="15000"/>
                  </a:prstClr>
                </a:solidFill>
              </a:rPr>
              <a:t>양윤태</a:t>
            </a:r>
            <a:endParaRPr lang="en-US" altLang="ko-KR" sz="2000" spc="-15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2000" spc="-150" dirty="0">
                <a:solidFill>
                  <a:prstClr val="black">
                    <a:lumMod val="85000"/>
                    <a:lumOff val="15000"/>
                  </a:prstClr>
                </a:solidFill>
              </a:rPr>
              <a:t>조 원 </a:t>
            </a:r>
            <a:r>
              <a:rPr lang="en-US" altLang="ko-KR" sz="2000" spc="-150" dirty="0">
                <a:solidFill>
                  <a:prstClr val="black">
                    <a:lumMod val="85000"/>
                    <a:lumOff val="15000"/>
                  </a:prstClr>
                </a:solidFill>
              </a:rPr>
              <a:t>: </a:t>
            </a:r>
            <a:r>
              <a:rPr lang="ko-KR" altLang="en-US" sz="2000" spc="-150" dirty="0">
                <a:solidFill>
                  <a:prstClr val="black">
                    <a:lumMod val="85000"/>
                    <a:lumOff val="15000"/>
                  </a:prstClr>
                </a:solidFill>
              </a:rPr>
              <a:t>김재경 </a:t>
            </a:r>
            <a:r>
              <a:rPr lang="ko-KR" altLang="en-US" sz="2000" spc="-150" dirty="0" err="1">
                <a:solidFill>
                  <a:prstClr val="black">
                    <a:lumMod val="85000"/>
                    <a:lumOff val="15000"/>
                  </a:prstClr>
                </a:solidFill>
              </a:rPr>
              <a:t>이주협</a:t>
            </a:r>
            <a:r>
              <a:rPr lang="ko-KR" altLang="en-US" sz="2000" spc="-150" dirty="0">
                <a:solidFill>
                  <a:prstClr val="black">
                    <a:lumMod val="85000"/>
                    <a:lumOff val="15000"/>
                  </a:prstClr>
                </a:solidFill>
              </a:rPr>
              <a:t> </a:t>
            </a:r>
            <a:r>
              <a:rPr lang="ko-KR" altLang="en-US" sz="2000" spc="-150" dirty="0" err="1">
                <a:solidFill>
                  <a:prstClr val="black">
                    <a:lumMod val="85000"/>
                    <a:lumOff val="15000"/>
                  </a:prstClr>
                </a:solidFill>
              </a:rPr>
              <a:t>손상길</a:t>
            </a:r>
            <a:r>
              <a:rPr lang="ko-KR" altLang="en-US" sz="2000" spc="-150" dirty="0">
                <a:solidFill>
                  <a:prstClr val="black">
                    <a:lumMod val="85000"/>
                    <a:lumOff val="15000"/>
                  </a:prstClr>
                </a:solidFill>
              </a:rPr>
              <a:t> 윤진원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06099" y="5176775"/>
            <a:ext cx="11067489" cy="144860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000" spc="-150" dirty="0">
                <a:solidFill>
                  <a:prstClr val="black">
                    <a:lumMod val="85000"/>
                    <a:lumOff val="15000"/>
                  </a:prstClr>
                </a:solidFill>
              </a:rPr>
              <a:t>공통 </a:t>
            </a:r>
            <a:r>
              <a:rPr lang="en-US" altLang="ko-KR" sz="2000" spc="-150" dirty="0">
                <a:solidFill>
                  <a:prstClr val="black">
                    <a:lumMod val="85000"/>
                    <a:lumOff val="15000"/>
                  </a:prstClr>
                </a:solidFill>
              </a:rPr>
              <a:t>: </a:t>
            </a:r>
            <a:r>
              <a:rPr lang="ko-KR" altLang="en-US" sz="2000" spc="-150" dirty="0">
                <a:solidFill>
                  <a:prstClr val="black">
                    <a:lumMod val="85000"/>
                    <a:lumOff val="15000"/>
                  </a:prstClr>
                </a:solidFill>
              </a:rPr>
              <a:t>언어 설계 및 구현                      </a:t>
            </a:r>
            <a:r>
              <a:rPr lang="en-US" altLang="ko-KR" sz="2000" spc="-150" dirty="0">
                <a:solidFill>
                  <a:prstClr val="black">
                    <a:lumMod val="85000"/>
                    <a:lumOff val="15000"/>
                  </a:prstClr>
                </a:solidFill>
              </a:rPr>
              <a:t>	     </a:t>
            </a:r>
            <a:r>
              <a:rPr lang="ko-KR" altLang="en-US" sz="2000" spc="-150" dirty="0">
                <a:solidFill>
                  <a:prstClr val="black">
                    <a:lumMod val="85000"/>
                    <a:lumOff val="15000"/>
                  </a:prstClr>
                </a:solidFill>
              </a:rPr>
              <a:t>양윤태 </a:t>
            </a:r>
            <a:r>
              <a:rPr lang="en-US" altLang="ko-KR" sz="2000" spc="-150" dirty="0">
                <a:solidFill>
                  <a:prstClr val="black">
                    <a:lumMod val="85000"/>
                    <a:lumOff val="15000"/>
                  </a:prstClr>
                </a:solidFill>
              </a:rPr>
              <a:t>: </a:t>
            </a:r>
            <a:r>
              <a:rPr lang="ko-KR" altLang="en-US" sz="2000" spc="-150" dirty="0">
                <a:solidFill>
                  <a:prstClr val="black">
                    <a:lumMod val="85000"/>
                    <a:lumOff val="15000"/>
                  </a:prstClr>
                </a:solidFill>
              </a:rPr>
              <a:t>발표</a:t>
            </a:r>
            <a:r>
              <a:rPr lang="en-US" altLang="ko-KR" sz="2000" spc="-150" dirty="0">
                <a:solidFill>
                  <a:prstClr val="black">
                    <a:lumMod val="85000"/>
                    <a:lumOff val="15000"/>
                  </a:prstClr>
                </a:solidFill>
              </a:rPr>
              <a:t> </a:t>
            </a:r>
            <a:r>
              <a:rPr lang="ko-KR" altLang="en-US" sz="2000" spc="-150" dirty="0">
                <a:solidFill>
                  <a:prstClr val="black">
                    <a:lumMod val="85000"/>
                    <a:lumOff val="15000"/>
                  </a:prstClr>
                </a:solidFill>
              </a:rPr>
              <a:t>및 </a:t>
            </a:r>
            <a:r>
              <a:rPr lang="en-US" altLang="ko-KR" sz="2000" spc="-150" dirty="0">
                <a:solidFill>
                  <a:prstClr val="black">
                    <a:lumMod val="85000"/>
                    <a:lumOff val="15000"/>
                  </a:prstClr>
                </a:solidFill>
              </a:rPr>
              <a:t>PPT </a:t>
            </a:r>
            <a:r>
              <a:rPr lang="ko-KR" altLang="en-US" sz="2000" spc="-150" dirty="0">
                <a:solidFill>
                  <a:prstClr val="black">
                    <a:lumMod val="85000"/>
                    <a:lumOff val="15000"/>
                  </a:prstClr>
                </a:solidFill>
              </a:rPr>
              <a:t>제작 </a:t>
            </a:r>
            <a:r>
              <a:rPr lang="en-US" altLang="ko-KR" sz="2000" spc="-150" dirty="0">
                <a:solidFill>
                  <a:prstClr val="black">
                    <a:lumMod val="85000"/>
                    <a:lumOff val="15000"/>
                  </a:prstClr>
                </a:solidFill>
              </a:rPr>
              <a:t>/</a:t>
            </a:r>
            <a:r>
              <a:rPr lang="ko-KR" altLang="en-US" sz="2000" spc="-150" dirty="0">
                <a:solidFill>
                  <a:prstClr val="black">
                    <a:lumMod val="85000"/>
                    <a:lumOff val="15000"/>
                  </a:prstClr>
                </a:solidFill>
              </a:rPr>
              <a:t> 논문 작성</a:t>
            </a:r>
          </a:p>
          <a:p>
            <a:pPr>
              <a:lnSpc>
                <a:spcPct val="150000"/>
              </a:lnSpc>
            </a:pPr>
            <a:r>
              <a:rPr lang="ko-KR" altLang="en-US" sz="2000" spc="-150" dirty="0">
                <a:solidFill>
                  <a:prstClr val="black">
                    <a:lumMod val="85000"/>
                    <a:lumOff val="15000"/>
                  </a:prstClr>
                </a:solidFill>
              </a:rPr>
              <a:t>김재경 </a:t>
            </a:r>
            <a:r>
              <a:rPr lang="en-US" altLang="ko-KR" sz="2000" spc="-150" dirty="0">
                <a:solidFill>
                  <a:prstClr val="black">
                    <a:lumMod val="85000"/>
                    <a:lumOff val="15000"/>
                  </a:prstClr>
                </a:solidFill>
              </a:rPr>
              <a:t>: </a:t>
            </a:r>
            <a:r>
              <a:rPr lang="ko-KR" altLang="en-US" sz="2000" spc="-150" dirty="0" err="1">
                <a:solidFill>
                  <a:prstClr val="black">
                    <a:lumMod val="85000"/>
                    <a:lumOff val="15000"/>
                  </a:prstClr>
                </a:solidFill>
              </a:rPr>
              <a:t>리플릿</a:t>
            </a:r>
            <a:r>
              <a:rPr lang="ko-KR" altLang="en-US" sz="2000" spc="-150" dirty="0">
                <a:solidFill>
                  <a:prstClr val="black">
                    <a:lumMod val="85000"/>
                    <a:lumOff val="15000"/>
                  </a:prstClr>
                </a:solidFill>
              </a:rPr>
              <a:t> 제작 </a:t>
            </a:r>
            <a:r>
              <a:rPr lang="en-US" altLang="ko-KR" sz="2000" spc="-150" dirty="0">
                <a:solidFill>
                  <a:prstClr val="black">
                    <a:lumMod val="85000"/>
                    <a:lumOff val="15000"/>
                  </a:prstClr>
                </a:solidFill>
              </a:rPr>
              <a:t>/</a:t>
            </a:r>
            <a:r>
              <a:rPr lang="ko-KR" altLang="en-US" sz="2000" spc="-150" dirty="0">
                <a:solidFill>
                  <a:prstClr val="black">
                    <a:lumMod val="85000"/>
                    <a:lumOff val="15000"/>
                  </a:prstClr>
                </a:solidFill>
              </a:rPr>
              <a:t> 회의록 작성 </a:t>
            </a:r>
            <a:r>
              <a:rPr lang="ko-KR" altLang="en-US" sz="2800" spc="-150" dirty="0">
                <a:solidFill>
                  <a:prstClr val="black">
                    <a:lumMod val="85000"/>
                    <a:lumOff val="15000"/>
                  </a:prstClr>
                </a:solidFill>
              </a:rPr>
              <a:t> </a:t>
            </a:r>
            <a:r>
              <a:rPr lang="ko-KR" altLang="en-US" sz="2000" spc="-150" dirty="0">
                <a:solidFill>
                  <a:prstClr val="black">
                    <a:lumMod val="85000"/>
                    <a:lumOff val="15000"/>
                  </a:prstClr>
                </a:solidFill>
              </a:rPr>
              <a:t> </a:t>
            </a:r>
            <a:r>
              <a:rPr lang="en-US" altLang="ko-KR" sz="2000" spc="-150" dirty="0">
                <a:solidFill>
                  <a:prstClr val="black">
                    <a:lumMod val="85000"/>
                    <a:lumOff val="15000"/>
                  </a:prstClr>
                </a:solidFill>
              </a:rPr>
              <a:t>	     </a:t>
            </a:r>
            <a:r>
              <a:rPr lang="ko-KR" altLang="en-US" sz="2000" spc="-150" dirty="0" err="1">
                <a:solidFill>
                  <a:prstClr val="black">
                    <a:lumMod val="85000"/>
                    <a:lumOff val="15000"/>
                  </a:prstClr>
                </a:solidFill>
              </a:rPr>
              <a:t>이주협</a:t>
            </a:r>
            <a:r>
              <a:rPr lang="ko-KR" altLang="en-US" sz="2000" spc="-150" dirty="0">
                <a:solidFill>
                  <a:prstClr val="black">
                    <a:lumMod val="85000"/>
                    <a:lumOff val="15000"/>
                  </a:prstClr>
                </a:solidFill>
              </a:rPr>
              <a:t> </a:t>
            </a:r>
            <a:r>
              <a:rPr lang="en-US" altLang="ko-KR" sz="2000" spc="-150" dirty="0">
                <a:solidFill>
                  <a:prstClr val="black">
                    <a:lumMod val="85000"/>
                    <a:lumOff val="15000"/>
                  </a:prstClr>
                </a:solidFill>
              </a:rPr>
              <a:t>: </a:t>
            </a:r>
            <a:r>
              <a:rPr lang="en-US" altLang="ko-KR" sz="2000" spc="-150" dirty="0" err="1">
                <a:solidFill>
                  <a:prstClr val="black">
                    <a:lumMod val="85000"/>
                    <a:lumOff val="15000"/>
                  </a:prstClr>
                </a:solidFill>
              </a:rPr>
              <a:t>Youtube</a:t>
            </a:r>
            <a:r>
              <a:rPr lang="en-US" altLang="ko-KR" sz="2000" spc="-150" dirty="0">
                <a:solidFill>
                  <a:prstClr val="black">
                    <a:lumMod val="85000"/>
                    <a:lumOff val="15000"/>
                  </a:prstClr>
                </a:solidFill>
              </a:rPr>
              <a:t> </a:t>
            </a:r>
            <a:r>
              <a:rPr lang="ko-KR" altLang="en-US" sz="2000" spc="-150" dirty="0">
                <a:solidFill>
                  <a:prstClr val="black">
                    <a:lumMod val="85000"/>
                    <a:lumOff val="15000"/>
                  </a:prstClr>
                </a:solidFill>
              </a:rPr>
              <a:t>동영상 제작 </a:t>
            </a:r>
            <a:r>
              <a:rPr lang="en-US" altLang="ko-KR" sz="2000" spc="-150" dirty="0">
                <a:solidFill>
                  <a:prstClr val="black">
                    <a:lumMod val="85000"/>
                    <a:lumOff val="15000"/>
                  </a:prstClr>
                </a:solidFill>
              </a:rPr>
              <a:t>/</a:t>
            </a:r>
            <a:r>
              <a:rPr lang="ko-KR" altLang="en-US" sz="2000" spc="-150" dirty="0">
                <a:solidFill>
                  <a:prstClr val="black">
                    <a:lumMod val="85000"/>
                    <a:lumOff val="15000"/>
                  </a:prstClr>
                </a:solidFill>
              </a:rPr>
              <a:t> 업로드</a:t>
            </a:r>
            <a:r>
              <a:rPr lang="en-US" altLang="ko-KR" sz="2000" spc="-150" dirty="0">
                <a:solidFill>
                  <a:prstClr val="black">
                    <a:lumMod val="85000"/>
                    <a:lumOff val="15000"/>
                  </a:prstClr>
                </a:solidFill>
              </a:rPr>
              <a:t> </a:t>
            </a:r>
            <a:endParaRPr lang="en-US" altLang="ko-KR" sz="4800" spc="-15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2000" spc="-150" dirty="0" err="1">
                <a:solidFill>
                  <a:prstClr val="black">
                    <a:lumMod val="85000"/>
                    <a:lumOff val="15000"/>
                  </a:prstClr>
                </a:solidFill>
              </a:rPr>
              <a:t>손상길</a:t>
            </a:r>
            <a:r>
              <a:rPr lang="ko-KR" altLang="en-US" sz="2000" spc="-150" dirty="0">
                <a:solidFill>
                  <a:prstClr val="black">
                    <a:lumMod val="85000"/>
                    <a:lumOff val="15000"/>
                  </a:prstClr>
                </a:solidFill>
              </a:rPr>
              <a:t> </a:t>
            </a:r>
            <a:r>
              <a:rPr lang="en-US" altLang="ko-KR" sz="2000" spc="-150" dirty="0">
                <a:solidFill>
                  <a:prstClr val="black">
                    <a:lumMod val="85000"/>
                    <a:lumOff val="15000"/>
                  </a:prstClr>
                </a:solidFill>
              </a:rPr>
              <a:t>: 	</a:t>
            </a:r>
            <a:r>
              <a:rPr lang="ko-KR" altLang="en-US" sz="2000" spc="-150" dirty="0">
                <a:solidFill>
                  <a:prstClr val="black">
                    <a:lumMod val="85000"/>
                    <a:lumOff val="15000"/>
                  </a:prstClr>
                </a:solidFill>
              </a:rPr>
              <a:t>아이디어 계획 및 총괄 </a:t>
            </a:r>
            <a:r>
              <a:rPr lang="en-US" altLang="ko-KR" sz="2000" spc="-150" dirty="0">
                <a:solidFill>
                  <a:prstClr val="black">
                    <a:lumMod val="85000"/>
                    <a:lumOff val="15000"/>
                  </a:prstClr>
                </a:solidFill>
              </a:rPr>
              <a:t>/</a:t>
            </a:r>
            <a:r>
              <a:rPr lang="ko-KR" altLang="en-US" sz="2000" spc="-150" dirty="0">
                <a:solidFill>
                  <a:prstClr val="black">
                    <a:lumMod val="85000"/>
                    <a:lumOff val="15000"/>
                  </a:prstClr>
                </a:solidFill>
              </a:rPr>
              <a:t> </a:t>
            </a:r>
            <a:r>
              <a:rPr lang="ko-KR" altLang="en-US" sz="2000" spc="-150" dirty="0" err="1">
                <a:solidFill>
                  <a:prstClr val="black">
                    <a:lumMod val="85000"/>
                    <a:lumOff val="15000"/>
                  </a:prstClr>
                </a:solidFill>
              </a:rPr>
              <a:t>피드벡</a:t>
            </a:r>
            <a:r>
              <a:rPr lang="ko-KR" altLang="en-US" sz="2000" spc="-150" dirty="0">
                <a:solidFill>
                  <a:prstClr val="black">
                    <a:lumMod val="85000"/>
                    <a:lumOff val="15000"/>
                  </a:prstClr>
                </a:solidFill>
              </a:rPr>
              <a:t>           윤진원 </a:t>
            </a:r>
            <a:r>
              <a:rPr lang="en-US" altLang="ko-KR" sz="2000" spc="-150" dirty="0">
                <a:solidFill>
                  <a:prstClr val="black">
                    <a:lumMod val="85000"/>
                    <a:lumOff val="15000"/>
                  </a:prstClr>
                </a:solidFill>
              </a:rPr>
              <a:t>: </a:t>
            </a:r>
            <a:r>
              <a:rPr lang="ko-KR" altLang="en-US" sz="2000" spc="-150" dirty="0">
                <a:solidFill>
                  <a:prstClr val="black">
                    <a:lumMod val="85000"/>
                    <a:lumOff val="15000"/>
                  </a:prstClr>
                </a:solidFill>
              </a:rPr>
              <a:t>설문조사 관리 및 표본 확보 </a:t>
            </a:r>
            <a:r>
              <a:rPr lang="en-US" altLang="ko-KR" sz="2000" spc="-150" dirty="0">
                <a:solidFill>
                  <a:prstClr val="black">
                    <a:lumMod val="85000"/>
                    <a:lumOff val="15000"/>
                  </a:prstClr>
                </a:solidFill>
              </a:rPr>
              <a:t>/</a:t>
            </a:r>
            <a:r>
              <a:rPr lang="ko-KR" altLang="en-US" sz="2000" spc="-150" dirty="0">
                <a:solidFill>
                  <a:prstClr val="black">
                    <a:lumMod val="85000"/>
                    <a:lumOff val="15000"/>
                  </a:prstClr>
                </a:solidFill>
              </a:rPr>
              <a:t> </a:t>
            </a:r>
            <a:r>
              <a:rPr lang="ko-KR" altLang="en-US" sz="2000" spc="-150" dirty="0" err="1">
                <a:solidFill>
                  <a:prstClr val="black">
                    <a:lumMod val="85000"/>
                    <a:lumOff val="15000"/>
                  </a:prstClr>
                </a:solidFill>
              </a:rPr>
              <a:t>피드벡</a:t>
            </a:r>
            <a:endParaRPr lang="en-US" altLang="ko-KR" sz="2000" spc="-15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4713" y="1044401"/>
            <a:ext cx="1055077" cy="1055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678775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DE7E534-6A9A-42A3-A873-C1D3C70DBD6E}"/>
              </a:ext>
            </a:extLst>
          </p:cNvPr>
          <p:cNvSpPr txBox="1"/>
          <p:nvPr/>
        </p:nvSpPr>
        <p:spPr>
          <a:xfrm>
            <a:off x="-212247" y="518531"/>
            <a:ext cx="31158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spc="-150" dirty="0">
                <a:solidFill>
                  <a:prstClr val="black">
                    <a:lumMod val="85000"/>
                    <a:lumOff val="15000"/>
                  </a:prstClr>
                </a:solidFill>
                <a:latin typeface="+mn-ea"/>
              </a:rPr>
              <a:t>INTRODUCE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EF4C6F8-2D4B-4D90-AD75-E925140D83C6}"/>
              </a:ext>
            </a:extLst>
          </p:cNvPr>
          <p:cNvSpPr/>
          <p:nvPr/>
        </p:nvSpPr>
        <p:spPr>
          <a:xfrm flipH="1">
            <a:off x="2764601" y="679896"/>
            <a:ext cx="6673367" cy="4543393"/>
          </a:xfrm>
          <a:prstGeom prst="rect">
            <a:avLst/>
          </a:prstGeom>
          <a:solidFill>
            <a:schemeClr val="bg1"/>
          </a:solidFill>
          <a:ln w="38100">
            <a:solidFill>
              <a:srgbClr val="F898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495B2613-ED59-42DD-9ADD-FBAAAC9D21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623" y="966410"/>
            <a:ext cx="6279424" cy="397036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4A64909-7C25-47EB-AC09-BC77A4B16299}"/>
              </a:ext>
            </a:extLst>
          </p:cNvPr>
          <p:cNvSpPr txBox="1"/>
          <p:nvPr/>
        </p:nvSpPr>
        <p:spPr>
          <a:xfrm>
            <a:off x="2814629" y="5515633"/>
            <a:ext cx="64574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spc="-150" dirty="0">
                <a:solidFill>
                  <a:prstClr val="black">
                    <a:lumMod val="85000"/>
                    <a:lumOff val="15000"/>
                  </a:prstClr>
                </a:solidFill>
              </a:rPr>
              <a:t>국립 안동대학교 주변 음식점들에 대한 </a:t>
            </a:r>
            <a:endParaRPr lang="en-US" altLang="ko-KR" sz="2800" b="1" spc="-15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pPr algn="ctr"/>
            <a:r>
              <a:rPr lang="ko-KR" altLang="en-US" sz="2800" b="1" spc="-150" dirty="0">
                <a:solidFill>
                  <a:prstClr val="black">
                    <a:lumMod val="85000"/>
                    <a:lumOff val="15000"/>
                  </a:prstClr>
                </a:solidFill>
              </a:rPr>
              <a:t>학년별 음식점 만족도 설문</a:t>
            </a:r>
          </a:p>
        </p:txBody>
      </p:sp>
    </p:spTree>
    <p:extLst>
      <p:ext uri="{BB962C8B-B14F-4D97-AF65-F5344CB8AC3E}">
        <p14:creationId xmlns:p14="http://schemas.microsoft.com/office/powerpoint/2010/main" val="3187985938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981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69920" y="3108960"/>
            <a:ext cx="5852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spc="-150" dirty="0">
                <a:solidFill>
                  <a:schemeClr val="bg1"/>
                </a:solidFill>
              </a:rPr>
              <a:t>동기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3475" y="2000964"/>
            <a:ext cx="535164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600" b="1" spc="-150" dirty="0">
                <a:solidFill>
                  <a:schemeClr val="bg1">
                    <a:alpha val="25000"/>
                  </a:schemeClr>
                </a:solidFill>
              </a:rPr>
              <a:t>Motivation</a:t>
            </a:r>
            <a:endParaRPr lang="ko-KR" altLang="en-US" sz="6600" b="1" spc="-150" dirty="0">
              <a:solidFill>
                <a:schemeClr val="bg1">
                  <a:alpha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1186759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094367" y="882190"/>
            <a:ext cx="3479164" cy="2639524"/>
          </a:xfrm>
          <a:prstGeom prst="rect">
            <a:avLst/>
          </a:prstGeom>
          <a:solidFill>
            <a:srgbClr val="F898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C:\Users\comeng431\Desktop\20140831_150819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9836" y="991367"/>
            <a:ext cx="3228225" cy="2421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4565950" y="2463542"/>
            <a:ext cx="2498993" cy="3321241"/>
          </a:xfrm>
          <a:prstGeom prst="rect">
            <a:avLst/>
          </a:prstGeom>
          <a:solidFill>
            <a:srgbClr val="F898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5" name="Picture 3" descr="C:\Users\comeng431\Desktop\C0EA1_(2)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2329" y="2559122"/>
            <a:ext cx="2284958" cy="313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직선 연결선 12"/>
          <p:cNvCxnSpPr>
            <a:stCxn id="14" idx="3"/>
          </p:cNvCxnSpPr>
          <p:nvPr/>
        </p:nvCxnSpPr>
        <p:spPr>
          <a:xfrm>
            <a:off x="3388093" y="2995717"/>
            <a:ext cx="1177857" cy="653281"/>
          </a:xfrm>
          <a:prstGeom prst="line">
            <a:avLst/>
          </a:prstGeom>
          <a:ln w="34925">
            <a:solidFill>
              <a:srgbClr val="F8981D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1020278" y="1684809"/>
            <a:ext cx="2367815" cy="2621816"/>
          </a:xfrm>
          <a:prstGeom prst="rect">
            <a:avLst/>
          </a:prstGeom>
          <a:solidFill>
            <a:srgbClr val="F898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6" name="Picture 4" descr="C:\Users\comeng431\Desktop\2014-03-10_14;30;29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510" y="1730867"/>
            <a:ext cx="2281350" cy="2529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직선 연결선 14"/>
          <p:cNvCxnSpPr>
            <a:stCxn id="4" idx="1"/>
          </p:cNvCxnSpPr>
          <p:nvPr/>
        </p:nvCxnSpPr>
        <p:spPr>
          <a:xfrm flipH="1">
            <a:off x="6984709" y="2201952"/>
            <a:ext cx="1109658" cy="1447046"/>
          </a:xfrm>
          <a:prstGeom prst="line">
            <a:avLst/>
          </a:prstGeom>
          <a:ln w="34925">
            <a:solidFill>
              <a:srgbClr val="F8981D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308008" y="4471130"/>
            <a:ext cx="3580600" cy="2179927"/>
          </a:xfrm>
          <a:prstGeom prst="rect">
            <a:avLst/>
          </a:prstGeom>
          <a:solidFill>
            <a:srgbClr val="F898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7" name="Picture 5" descr="C:\Users\comeng431\Desktop\20130426000151_0_59_20130429083108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9" y="4530713"/>
            <a:ext cx="3434598" cy="2060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직선 연결선 18"/>
          <p:cNvCxnSpPr>
            <a:endCxn id="22" idx="1"/>
          </p:cNvCxnSpPr>
          <p:nvPr/>
        </p:nvCxnSpPr>
        <p:spPr>
          <a:xfrm>
            <a:off x="7043095" y="4752210"/>
            <a:ext cx="1091873" cy="431195"/>
          </a:xfrm>
          <a:prstGeom prst="line">
            <a:avLst/>
          </a:prstGeom>
          <a:ln w="34925">
            <a:solidFill>
              <a:srgbClr val="F8981D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8134968" y="3946358"/>
            <a:ext cx="3313093" cy="2474094"/>
          </a:xfrm>
          <a:prstGeom prst="rect">
            <a:avLst/>
          </a:prstGeom>
          <a:solidFill>
            <a:srgbClr val="F898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9" name="Picture 7" descr="C:\Users\comeng431\Desktop\20140619_160505_(1)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0537" y="4029073"/>
            <a:ext cx="3081954" cy="2308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직선 연결선 24"/>
          <p:cNvCxnSpPr>
            <a:stCxn id="17" idx="3"/>
          </p:cNvCxnSpPr>
          <p:nvPr/>
        </p:nvCxnSpPr>
        <p:spPr>
          <a:xfrm flipV="1">
            <a:off x="3888608" y="4752210"/>
            <a:ext cx="677342" cy="808884"/>
          </a:xfrm>
          <a:prstGeom prst="line">
            <a:avLst/>
          </a:prstGeom>
          <a:ln w="34925">
            <a:solidFill>
              <a:srgbClr val="F8981D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40677" y="547428"/>
            <a:ext cx="24261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spc="-150" dirty="0">
                <a:solidFill>
                  <a:prstClr val="black">
                    <a:lumMod val="85000"/>
                    <a:lumOff val="15000"/>
                  </a:prstClr>
                </a:solidFill>
                <a:latin typeface="+mj-ea"/>
                <a:ea typeface="+mj-ea"/>
              </a:rPr>
              <a:t>Motivation</a:t>
            </a:r>
            <a:endParaRPr lang="ko-KR" altLang="en-US" sz="3600" b="1" spc="-150" dirty="0">
              <a:solidFill>
                <a:prstClr val="black">
                  <a:lumMod val="85000"/>
                  <a:lumOff val="15000"/>
                </a:prstClr>
              </a:solidFill>
              <a:latin typeface="+mj-ea"/>
              <a:ea typeface="+mj-ea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566852" y="1562678"/>
            <a:ext cx="64574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부족한 </a:t>
            </a:r>
            <a:r>
              <a:rPr lang="ko-KR" altLang="en-US" sz="2800" b="1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정보</a:t>
            </a:r>
            <a:r>
              <a:rPr lang="en-US" altLang="ko-KR" sz="28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</a:t>
            </a:r>
            <a:r>
              <a:rPr lang="en-US" altLang="ko-KR" sz="2800" b="1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ko-KR" altLang="en-US" sz="28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부족한 </a:t>
            </a:r>
            <a:r>
              <a:rPr lang="ko-KR" altLang="en-US" sz="2800" b="1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시간</a:t>
            </a:r>
            <a:endParaRPr lang="ko-KR" altLang="en-US" sz="2800" spc="-1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6792350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981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79298" y="3108960"/>
            <a:ext cx="5852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spc="-150" dirty="0">
                <a:solidFill>
                  <a:schemeClr val="bg1"/>
                </a:solidFill>
              </a:rPr>
              <a:t>ANOVA </a:t>
            </a:r>
            <a:r>
              <a:rPr lang="ko-KR" altLang="en-US" sz="3600" b="1" spc="-150" dirty="0">
                <a:solidFill>
                  <a:schemeClr val="bg1"/>
                </a:solidFill>
              </a:rPr>
              <a:t>란</a:t>
            </a:r>
            <a:r>
              <a:rPr lang="en-US" altLang="ko-KR" sz="3600" b="1" spc="-150" dirty="0">
                <a:solidFill>
                  <a:schemeClr val="bg1"/>
                </a:solidFill>
              </a:rPr>
              <a:t>?</a:t>
            </a:r>
            <a:endParaRPr lang="ko-KR" altLang="en-US" sz="3600" b="1" spc="-15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48654" y="2000964"/>
            <a:ext cx="366128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600" b="1" spc="-150" dirty="0">
                <a:solidFill>
                  <a:schemeClr val="bg1">
                    <a:alpha val="25000"/>
                  </a:schemeClr>
                </a:solidFill>
              </a:rPr>
              <a:t>WHAT?</a:t>
            </a:r>
            <a:endParaRPr lang="ko-KR" altLang="en-US" sz="6600" b="1" spc="-150" dirty="0">
              <a:solidFill>
                <a:schemeClr val="bg1">
                  <a:alpha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6647882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180491" y="2667665"/>
            <a:ext cx="7976382" cy="633046"/>
          </a:xfrm>
          <a:prstGeom prst="rect">
            <a:avLst/>
          </a:prstGeom>
          <a:solidFill>
            <a:srgbClr val="F898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0677" y="534571"/>
            <a:ext cx="23493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spc="-150" dirty="0">
                <a:solidFill>
                  <a:prstClr val="black">
                    <a:lumMod val="85000"/>
                    <a:lumOff val="15000"/>
                  </a:prstClr>
                </a:solidFill>
                <a:latin typeface="+mj-ea"/>
                <a:ea typeface="+mj-ea"/>
              </a:rPr>
              <a:t>ANOVA</a:t>
            </a:r>
            <a:endParaRPr lang="ko-KR" altLang="en-US" sz="3600" b="1" spc="-150" dirty="0">
              <a:solidFill>
                <a:prstClr val="black">
                  <a:lumMod val="85000"/>
                  <a:lumOff val="15000"/>
                </a:prstClr>
              </a:solidFill>
              <a:latin typeface="+mj-ea"/>
              <a:ea typeface="+mj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5426" y="1985756"/>
            <a:ext cx="878058" cy="87805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094892" y="2722578"/>
            <a:ext cx="64992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spc="-150" dirty="0">
                <a:solidFill>
                  <a:prstClr val="white"/>
                </a:solidFill>
              </a:rPr>
              <a:t>ANOVA</a:t>
            </a:r>
            <a:endParaRPr lang="ko-KR" altLang="en-US" sz="2800" b="1" spc="-150" dirty="0">
              <a:solidFill>
                <a:prstClr val="white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094892" y="4350577"/>
            <a:ext cx="6457412" cy="13017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spc="-150" dirty="0">
                <a:solidFill>
                  <a:prstClr val="black">
                    <a:lumMod val="85000"/>
                    <a:lumOff val="15000"/>
                  </a:prstClr>
                </a:solidFill>
              </a:rPr>
              <a:t>둘 이상의 집단</a:t>
            </a:r>
            <a:r>
              <a:rPr lang="ko-KR" altLang="en-US" sz="2800" spc="-150" dirty="0">
                <a:solidFill>
                  <a:prstClr val="black">
                    <a:lumMod val="85000"/>
                    <a:lumOff val="15000"/>
                  </a:prstClr>
                </a:solidFill>
              </a:rPr>
              <a:t> 간 평균 차이를 검증하기 위해 사용하는 </a:t>
            </a:r>
            <a:r>
              <a:rPr lang="ko-KR" altLang="en-US" sz="2800" b="1" spc="-150" dirty="0">
                <a:solidFill>
                  <a:prstClr val="black">
                    <a:lumMod val="85000"/>
                    <a:lumOff val="15000"/>
                  </a:prstClr>
                </a:solidFill>
              </a:rPr>
              <a:t>분석 기법</a:t>
            </a:r>
          </a:p>
        </p:txBody>
      </p:sp>
    </p:spTree>
    <p:extLst>
      <p:ext uri="{BB962C8B-B14F-4D97-AF65-F5344CB8AC3E}">
        <p14:creationId xmlns:p14="http://schemas.microsoft.com/office/powerpoint/2010/main" val="2599626387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8981D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ctr">
          <a:defRPr sz="2800" spc="-150" dirty="0" smtClean="0">
            <a:solidFill>
              <a:schemeClr val="tx1">
                <a:lumMod val="85000"/>
                <a:lumOff val="15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8981D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ctr">
          <a:defRPr sz="2800" spc="-150" dirty="0" smtClean="0">
            <a:solidFill>
              <a:schemeClr val="tx1">
                <a:lumMod val="85000"/>
                <a:lumOff val="15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8981D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ctr">
          <a:defRPr sz="2800" spc="-150" dirty="0" smtClean="0">
            <a:solidFill>
              <a:schemeClr val="tx1">
                <a:lumMod val="85000"/>
                <a:lumOff val="15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4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8981D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ctr">
          <a:defRPr sz="2800" spc="-150" dirty="0" smtClean="0">
            <a:solidFill>
              <a:schemeClr val="tx1">
                <a:lumMod val="85000"/>
                <a:lumOff val="15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6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8981D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ctr">
          <a:defRPr sz="2800" spc="-150" dirty="0" smtClean="0">
            <a:solidFill>
              <a:schemeClr val="tx1">
                <a:lumMod val="85000"/>
                <a:lumOff val="15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8981D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ctr">
          <a:defRPr sz="2800" spc="-150" dirty="0" smtClean="0">
            <a:solidFill>
              <a:schemeClr val="tx1">
                <a:lumMod val="85000"/>
                <a:lumOff val="15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9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8981D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ctr">
          <a:defRPr sz="2800" spc="-150" dirty="0" smtClean="0">
            <a:solidFill>
              <a:schemeClr val="tx1">
                <a:lumMod val="85000"/>
                <a:lumOff val="15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10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8981D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ctr">
          <a:defRPr sz="2800" spc="-150" dirty="0" smtClean="0">
            <a:solidFill>
              <a:schemeClr val="tx1">
                <a:lumMod val="85000"/>
                <a:lumOff val="15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1811</TotalTime>
  <Words>706</Words>
  <Application>Microsoft Office PowerPoint</Application>
  <PresentationFormat>와이드스크린</PresentationFormat>
  <Paragraphs>136</Paragraphs>
  <Slides>25</Slides>
  <Notes>19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8</vt:i4>
      </vt:variant>
      <vt:variant>
        <vt:lpstr>슬라이드 제목</vt:lpstr>
      </vt:variant>
      <vt:variant>
        <vt:i4>25</vt:i4>
      </vt:variant>
    </vt:vector>
  </HeadingPairs>
  <TitlesOfParts>
    <vt:vector size="35" baseType="lpstr">
      <vt:lpstr>맑은 고딕</vt:lpstr>
      <vt:lpstr>Arial</vt:lpstr>
      <vt:lpstr>Office 테마</vt:lpstr>
      <vt:lpstr>1_Office 테마</vt:lpstr>
      <vt:lpstr>2_Office 테마</vt:lpstr>
      <vt:lpstr>4_Office 테마</vt:lpstr>
      <vt:lpstr>6_Office 테마</vt:lpstr>
      <vt:lpstr>7_Office 테마</vt:lpstr>
      <vt:lpstr>9_Office 테마</vt:lpstr>
      <vt:lpstr>10_Office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Bennie park</dc:creator>
  <cp:lastModifiedBy>윤태 양</cp:lastModifiedBy>
  <cp:revision>214</cp:revision>
  <dcterms:created xsi:type="dcterms:W3CDTF">2014-11-18T04:46:38Z</dcterms:created>
  <dcterms:modified xsi:type="dcterms:W3CDTF">2019-06-03T14:28:32Z</dcterms:modified>
</cp:coreProperties>
</file>