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78" r:id="rId2"/>
    <p:sldMasterId id="2147483790" r:id="rId3"/>
  </p:sldMasterIdLst>
  <p:sldIdLst>
    <p:sldId id="256" r:id="rId4"/>
    <p:sldId id="258" r:id="rId5"/>
    <p:sldId id="265" r:id="rId6"/>
    <p:sldId id="262" r:id="rId7"/>
    <p:sldId id="263" r:id="rId8"/>
    <p:sldId id="259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5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8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4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7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904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23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7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27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201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1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0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065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30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5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878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89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982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54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1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78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5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142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994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113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94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7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2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7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8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8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9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28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6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7EFCA5-8A39-48C6-AD25-04A10DEDDAFF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1F44-FCC7-4B84-B6E1-DB753D032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debaran-robotics.com/en/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1u88jj3r4db2x4txp44yqfj1.wpengine.netdna-cdn.com/wp-content/uploads/2014/03/nao-robot.jpg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nologyreview.com/view/521746/how-social-robotics-is-revolutionising-therapy-for-autistic-children/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onomous_robot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u88jj3r4db2x4txp44yqfj1.wpengine.netdna-cdn.com/wp-content/uploads/2014/03/screen-shot-2014-03-04-at-11-48-38-am.png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44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Kelly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2013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u="sng" dirty="0"/>
              <a:t>University </a:t>
            </a:r>
            <a:r>
              <a:rPr lang="de-DE" u="sng" dirty="0" err="1"/>
              <a:t>of</a:t>
            </a:r>
            <a:r>
              <a:rPr lang="de-DE" u="sng" dirty="0"/>
              <a:t> Notre Dame </a:t>
            </a:r>
            <a:r>
              <a:rPr lang="de-DE" u="sng" dirty="0" err="1"/>
              <a:t>published</a:t>
            </a:r>
            <a:r>
              <a:rPr lang="de-DE" u="sng" dirty="0"/>
              <a:t> </a:t>
            </a:r>
            <a:r>
              <a:rPr lang="de-DE" u="sng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19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autism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researchers</a:t>
            </a:r>
            <a:r>
              <a:rPr lang="de-DE" dirty="0"/>
              <a:t> </a:t>
            </a:r>
            <a:r>
              <a:rPr lang="de-DE" dirty="0" err="1"/>
              <a:t>purchased</a:t>
            </a:r>
            <a:r>
              <a:rPr lang="de-DE" dirty="0"/>
              <a:t> a $14,000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, </a:t>
            </a:r>
            <a:r>
              <a:rPr lang="de-DE" dirty="0" err="1"/>
              <a:t>nicknamed</a:t>
            </a:r>
            <a:r>
              <a:rPr lang="de-DE" dirty="0"/>
              <a:t> Kelly,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coach</a:t>
            </a:r>
            <a:r>
              <a:rPr lang="de-DE" dirty="0"/>
              <a:t> </a:t>
            </a:r>
            <a:r>
              <a:rPr lang="de-DE" dirty="0" err="1"/>
              <a:t>autistic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i="1" dirty="0" err="1"/>
              <a:t>to</a:t>
            </a:r>
            <a:r>
              <a:rPr lang="de-DE" i="1" dirty="0"/>
              <a:t> </a:t>
            </a:r>
            <a:r>
              <a:rPr lang="de-DE" i="1" dirty="0" err="1"/>
              <a:t>make</a:t>
            </a:r>
            <a:r>
              <a:rPr lang="de-DE" i="1" dirty="0"/>
              <a:t> </a:t>
            </a:r>
            <a:r>
              <a:rPr lang="de-DE" i="1" dirty="0" err="1"/>
              <a:t>eye</a:t>
            </a:r>
            <a:r>
              <a:rPr lang="de-DE" i="1" dirty="0"/>
              <a:t> </a:t>
            </a:r>
            <a:r>
              <a:rPr lang="de-DE" i="1" dirty="0" err="1"/>
              <a:t>contact</a:t>
            </a:r>
            <a:r>
              <a:rPr lang="de-DE" i="1" dirty="0"/>
              <a:t>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take</a:t>
            </a:r>
            <a:r>
              <a:rPr lang="de-DE" i="1" dirty="0"/>
              <a:t> </a:t>
            </a:r>
            <a:r>
              <a:rPr lang="de-DE" i="1" dirty="0" err="1"/>
              <a:t>turns</a:t>
            </a:r>
            <a:r>
              <a:rPr lang="de-DE" i="1" dirty="0"/>
              <a:t> </a:t>
            </a:r>
            <a:r>
              <a:rPr lang="de-DE" i="1" dirty="0" err="1"/>
              <a:t>talking</a:t>
            </a:r>
            <a:r>
              <a:rPr lang="de-DE" dirty="0"/>
              <a:t>. Kelly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Nao</a:t>
            </a:r>
            <a:r>
              <a:rPr lang="de-DE" dirty="0"/>
              <a:t> “</a:t>
            </a:r>
            <a:r>
              <a:rPr lang="de-DE" dirty="0" err="1"/>
              <a:t>humanoid</a:t>
            </a:r>
            <a:r>
              <a:rPr lang="de-DE" dirty="0"/>
              <a:t>” </a:t>
            </a:r>
            <a:r>
              <a:rPr lang="de-DE" dirty="0" err="1"/>
              <a:t>robot</a:t>
            </a:r>
            <a:r>
              <a:rPr lang="de-DE" dirty="0"/>
              <a:t>,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French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 </a:t>
            </a:r>
            <a:r>
              <a:rPr lang="de-DE" u="sng" dirty="0">
                <a:hlinkClick r:id="rId2" tooltip="Company website."/>
              </a:rPr>
              <a:t>Aldebaran</a:t>
            </a:r>
            <a:r>
              <a:rPr lang="de-DE" dirty="0"/>
              <a:t> in 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robotics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U.K., France, </a:t>
            </a:r>
            <a:r>
              <a:rPr lang="de-DE" dirty="0" err="1"/>
              <a:t>Switzerland</a:t>
            </a:r>
            <a:r>
              <a:rPr lang="de-DE" dirty="0"/>
              <a:t>, </a:t>
            </a:r>
            <a:r>
              <a:rPr lang="de-DE" dirty="0" err="1"/>
              <a:t>Greece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Denmark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63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127" y="307192"/>
            <a:ext cx="10515600" cy="1325562"/>
          </a:xfrm>
        </p:spPr>
        <p:txBody>
          <a:bodyPr/>
          <a:lstStyle/>
          <a:p>
            <a:r>
              <a:rPr lang="de-DE" dirty="0" err="1"/>
              <a:t>Nao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7980821" cy="4351337"/>
          </a:xfrm>
        </p:spPr>
        <p:txBody>
          <a:bodyPr/>
          <a:lstStyle/>
          <a:p>
            <a:r>
              <a:rPr lang="en-US" dirty="0"/>
              <a:t>Today, NAO is the leading humanoid robot being used in research and education worldwide.</a:t>
            </a:r>
          </a:p>
          <a:p>
            <a:r>
              <a:rPr lang="en-US" dirty="0"/>
              <a:t>NAO was programmed with a series of verbal prompts and gestures that imitate those used by human therapists. The robot adapted its behavior to each child automatically depending on how he or she responded.</a:t>
            </a:r>
            <a:endParaRPr lang="de-DE" dirty="0"/>
          </a:p>
        </p:txBody>
      </p:sp>
      <p:pic>
        <p:nvPicPr>
          <p:cNvPr id="5" name="Grafik 4" descr="The NAO robot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948" y="1053938"/>
            <a:ext cx="3074894" cy="5126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78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Bubblebot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996864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Bubblebot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peer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In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resemblance</a:t>
            </a:r>
            <a:r>
              <a:rPr lang="de-DE" dirty="0"/>
              <a:t> in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friends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reacted</a:t>
            </a:r>
            <a:r>
              <a:rPr lang="de-DE" dirty="0"/>
              <a:t>  </a:t>
            </a:r>
            <a:r>
              <a:rPr lang="de-DE" dirty="0" err="1"/>
              <a:t>to</a:t>
            </a:r>
            <a:r>
              <a:rPr lang="de-DE" dirty="0"/>
              <a:t> it.</a:t>
            </a:r>
          </a:p>
          <a:p>
            <a:r>
              <a:rPr lang="de-DE" dirty="0"/>
              <a:t>The </a:t>
            </a:r>
            <a:r>
              <a:rPr lang="de-DE" dirty="0" err="1"/>
              <a:t>bubblebot</a:t>
            </a:r>
            <a:r>
              <a:rPr lang="de-DE" dirty="0"/>
              <a:t> was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such:</a:t>
            </a:r>
          </a:p>
          <a:p>
            <a:r>
              <a:rPr lang="de-DE" dirty="0"/>
              <a:t>Imitation</a:t>
            </a:r>
          </a:p>
          <a:p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</a:t>
            </a:r>
          </a:p>
          <a:p>
            <a:r>
              <a:rPr lang="de-DE" dirty="0" err="1"/>
              <a:t>Maintaining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person</a:t>
            </a:r>
            <a:endParaRPr lang="de-DE" dirty="0"/>
          </a:p>
        </p:txBody>
      </p:sp>
      <p:pic>
        <p:nvPicPr>
          <p:cNvPr id="3074" name="Picture 2" descr="http://www.apa.org/Images/2015-06-robo-dragon_tcm7-1873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62" y="227370"/>
            <a:ext cx="3761640" cy="2419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5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Leka</a:t>
            </a:r>
            <a:endParaRPr lang="de-DE" dirty="0"/>
          </a:p>
        </p:txBody>
      </p:sp>
      <p:pic>
        <p:nvPicPr>
          <p:cNvPr id="4100" name="Picture 4" descr="http://i.dailymail.co.uk/i/pix/2016/01/04/14/2FCA133000000578-0-image-a-2_14519165579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05" y="453892"/>
            <a:ext cx="60579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550504"/>
            <a:ext cx="7623012" cy="494306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Motion-sensitive bot </a:t>
            </a:r>
            <a:r>
              <a:rPr lang="de-DE" dirty="0" err="1"/>
              <a:t>that</a:t>
            </a:r>
            <a:r>
              <a:rPr lang="de-DE" dirty="0"/>
              <a:t> 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sensory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, </a:t>
            </a:r>
            <a:r>
              <a:rPr lang="de-DE" dirty="0" err="1"/>
              <a:t>lights</a:t>
            </a:r>
            <a:r>
              <a:rPr lang="de-DE" dirty="0"/>
              <a:t>, </a:t>
            </a:r>
            <a:r>
              <a:rPr lang="de-DE" dirty="0" err="1"/>
              <a:t>vibration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sound</a:t>
            </a:r>
            <a:r>
              <a:rPr lang="de-DE" dirty="0"/>
              <a:t>.</a:t>
            </a:r>
          </a:p>
          <a:p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makers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likened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>
                <a:solidFill>
                  <a:srgbClr val="FF0000"/>
                </a:solidFill>
              </a:rPr>
              <a:t>'</a:t>
            </a:r>
            <a:r>
              <a:rPr lang="de-DE" dirty="0" err="1">
                <a:solidFill>
                  <a:srgbClr val="FF0000"/>
                </a:solidFill>
              </a:rPr>
              <a:t>guide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dog</a:t>
            </a:r>
            <a:r>
              <a:rPr lang="de-DE" dirty="0">
                <a:solidFill>
                  <a:srgbClr val="FF0000"/>
                </a:solidFill>
              </a:rPr>
              <a:t>'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.</a:t>
            </a:r>
          </a:p>
          <a:p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Down's</a:t>
            </a:r>
            <a:r>
              <a:rPr lang="de-DE" dirty="0"/>
              <a:t> </a:t>
            </a:r>
            <a:r>
              <a:rPr lang="de-DE" dirty="0" err="1"/>
              <a:t>syndrome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multiple </a:t>
            </a:r>
            <a:r>
              <a:rPr lang="de-DE" dirty="0" err="1"/>
              <a:t>disabilities</a:t>
            </a:r>
            <a:r>
              <a:rPr lang="de-DE" dirty="0"/>
              <a:t>.</a:t>
            </a:r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gaming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competition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36518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Milo</a:t>
            </a:r>
          </a:p>
        </p:txBody>
      </p:sp>
      <p:pic>
        <p:nvPicPr>
          <p:cNvPr id="5122" name="Picture 2" descr="http://www.robokindrobots.com/wp-content/uploads/2014/04/Zeno-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75" y="1237060"/>
            <a:ext cx="3273560" cy="49430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8722943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Milo can sense when a child begins to get frustrated or agitated and can react accordingly.</a:t>
            </a:r>
          </a:p>
          <a:p>
            <a:r>
              <a:rPr lang="en-US" dirty="0"/>
              <a:t>Milo is  made partially of plastic and is 2 feet tall. He’s programmed to teach kids about a wide range of social interactions. Some experts say he’s proving more successful than humans in helping children with autism.</a:t>
            </a:r>
            <a:endParaRPr lang="de-DE" dirty="0"/>
          </a:p>
          <a:p>
            <a:r>
              <a:rPr lang="en-US" dirty="0"/>
              <a:t>The robot speaks 20% slower than an average human and has a </a:t>
            </a:r>
            <a:r>
              <a:rPr lang="en-US" dirty="0" err="1"/>
              <a:t>broadrange</a:t>
            </a:r>
            <a:r>
              <a:rPr lang="en-US" dirty="0"/>
              <a:t> of facial expressions. </a:t>
            </a:r>
          </a:p>
          <a:p>
            <a:r>
              <a:rPr lang="en-US" dirty="0"/>
              <a:t>He is less likely to display emotions that get in the way of learning.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99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human </a:t>
            </a:r>
            <a:r>
              <a:rPr lang="de-DE" dirty="0" err="1"/>
              <a:t>therapists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Robot-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therapy</a:t>
            </a:r>
            <a:r>
              <a:rPr lang="de-DE" dirty="0"/>
              <a:t> </a:t>
            </a: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human </a:t>
            </a:r>
            <a:r>
              <a:rPr lang="de-DE" dirty="0" err="1"/>
              <a:t>therapists</a:t>
            </a:r>
            <a:r>
              <a:rPr lang="de-DE" dirty="0"/>
              <a:t>.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in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.  </a:t>
            </a:r>
          </a:p>
          <a:p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interacting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on a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therapy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  <a:p>
            <a:r>
              <a:rPr lang="de-DE" dirty="0"/>
              <a:t>Robot-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therapy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yielding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populations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i="1" dirty="0" err="1"/>
              <a:t>dementia</a:t>
            </a:r>
            <a:r>
              <a:rPr lang="de-DE" i="1" dirty="0"/>
              <a:t> </a:t>
            </a:r>
            <a:r>
              <a:rPr lang="de-DE" i="1" dirty="0" err="1"/>
              <a:t>patients</a:t>
            </a:r>
            <a:r>
              <a:rPr lang="de-DE" i="1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 err="1"/>
              <a:t>individuals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autism</a:t>
            </a:r>
            <a:r>
              <a:rPr lang="de-DE" dirty="0"/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144173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human </a:t>
            </a:r>
            <a:r>
              <a:rPr lang="de-DE" dirty="0" err="1"/>
              <a:t>therapists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remain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autistic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still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 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will </a:t>
            </a:r>
            <a:r>
              <a:rPr lang="de-DE" dirty="0" err="1"/>
              <a:t>respond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simpler </a:t>
            </a:r>
            <a:r>
              <a:rPr lang="de-DE" dirty="0" err="1"/>
              <a:t>robots</a:t>
            </a:r>
            <a:r>
              <a:rPr lang="de-DE" dirty="0"/>
              <a:t> like </a:t>
            </a:r>
            <a:r>
              <a:rPr lang="de-DE" dirty="0" err="1"/>
              <a:t>Romibo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sophisticated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 </a:t>
            </a:r>
            <a:r>
              <a:rPr lang="de-DE" u="sng" dirty="0"/>
              <a:t>like </a:t>
            </a:r>
            <a:r>
              <a:rPr lang="de-DE" u="sng" dirty="0" err="1"/>
              <a:t>the</a:t>
            </a:r>
            <a:r>
              <a:rPr lang="de-DE" u="sng" dirty="0"/>
              <a:t> 23-inch-tall </a:t>
            </a:r>
            <a:r>
              <a:rPr lang="de-DE" u="sng" dirty="0" err="1"/>
              <a:t>Nao</a:t>
            </a:r>
            <a:r>
              <a:rPr lang="de-DE" dirty="0"/>
              <a:t>.</a:t>
            </a:r>
          </a:p>
          <a:p>
            <a:r>
              <a:rPr lang="de-DE" dirty="0"/>
              <a:t> </a:t>
            </a:r>
            <a:r>
              <a:rPr lang="de-DE" dirty="0" err="1"/>
              <a:t>It’s</a:t>
            </a:r>
            <a:r>
              <a:rPr lang="de-DE" dirty="0"/>
              <a:t> also 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do not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37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Robot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Robot </a:t>
            </a:r>
            <a:r>
              <a:rPr lang="de-DE" dirty="0" err="1"/>
              <a:t>therapy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in 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entails</a:t>
            </a:r>
            <a:r>
              <a:rPr lang="de-DE" dirty="0"/>
              <a:t> different </a:t>
            </a:r>
            <a:r>
              <a:rPr lang="de-DE" dirty="0" err="1"/>
              <a:t>therapeutic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autism</a:t>
            </a:r>
            <a:r>
              <a:rPr lang="de-DE" dirty="0"/>
              <a:t>.</a:t>
            </a:r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u="sng" dirty="0" err="1">
                <a:hlinkClick r:id="rId2"/>
              </a:rPr>
              <a:t>provide</a:t>
            </a:r>
            <a:r>
              <a:rPr lang="de-DE" u="sng" dirty="0">
                <a:hlinkClick r:id="rId2"/>
              </a:rPr>
              <a:t> </a:t>
            </a:r>
            <a:r>
              <a:rPr lang="de-DE" u="sng" dirty="0" err="1">
                <a:hlinkClick r:id="rId2"/>
              </a:rPr>
              <a:t>therapy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teach</a:t>
            </a:r>
            <a:r>
              <a:rPr lang="de-DE" dirty="0"/>
              <a:t> </a:t>
            </a:r>
            <a:r>
              <a:rPr lang="de-DE" dirty="0" err="1"/>
              <a:t>autistic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.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a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,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diagnose</a:t>
            </a:r>
            <a:r>
              <a:rPr lang="de-DE" dirty="0"/>
              <a:t> </a:t>
            </a:r>
            <a:r>
              <a:rPr lang="de-DE" dirty="0" err="1"/>
              <a:t>autism</a:t>
            </a:r>
            <a:r>
              <a:rPr lang="de-DE" dirty="0"/>
              <a:t> </a:t>
            </a:r>
            <a:r>
              <a:rPr lang="de-DE" dirty="0" err="1"/>
              <a:t>earlier</a:t>
            </a:r>
            <a:r>
              <a:rPr lang="de-DE" dirty="0"/>
              <a:t>.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1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social robot</a:t>
            </a:r>
            <a:r>
              <a:rPr lang="en-US" dirty="0"/>
              <a:t> is an </a:t>
            </a:r>
            <a:r>
              <a:rPr lang="en-US" dirty="0">
                <a:hlinkClick r:id="rId2" tooltip="Autonomous robot"/>
              </a:rPr>
              <a:t>autonomous robot</a:t>
            </a:r>
            <a:r>
              <a:rPr lang="en-US" dirty="0"/>
              <a:t> that interacts and communicates with humans or other autonomous physical agents by following social behaviors and rules attached to its role. This definition suggests that a social robot must have a physical embodiment.</a:t>
            </a:r>
          </a:p>
          <a:p>
            <a:r>
              <a:rPr lang="de-DE" dirty="0"/>
              <a:t>A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embodied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. 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cooperative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limited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509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Autism is a lifelong, developmental disability that affects how a person </a:t>
            </a:r>
            <a:r>
              <a:rPr lang="en-US" i="1" dirty="0"/>
              <a:t>communicates</a:t>
            </a:r>
            <a:r>
              <a:rPr lang="en-US" dirty="0"/>
              <a:t> with and </a:t>
            </a:r>
            <a:r>
              <a:rPr lang="en-US" i="1" dirty="0"/>
              <a:t>relates</a:t>
            </a:r>
            <a:r>
              <a:rPr lang="en-US" dirty="0"/>
              <a:t> to other people, and how they </a:t>
            </a:r>
            <a:r>
              <a:rPr lang="en-US" i="1" dirty="0"/>
              <a:t>experience</a:t>
            </a:r>
            <a:r>
              <a:rPr lang="en-US" dirty="0"/>
              <a:t> the world around them.</a:t>
            </a:r>
          </a:p>
          <a:p>
            <a:r>
              <a:rPr lang="en-US" dirty="0"/>
              <a:t>Autism is a </a:t>
            </a:r>
            <a:r>
              <a:rPr lang="en-US" i="1" dirty="0"/>
              <a:t>spectrum condition</a:t>
            </a:r>
            <a:r>
              <a:rPr lang="en-US" dirty="0"/>
              <a:t>. This means that, while all autistic people share certain difficulties, being autistic will affect them in different ways. </a:t>
            </a:r>
          </a:p>
          <a:p>
            <a:r>
              <a:rPr lang="de-DE" dirty="0"/>
              <a:t>People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autism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trouble</a:t>
            </a:r>
            <a:r>
              <a:rPr lang="de-DE" dirty="0"/>
              <a:t> </a:t>
            </a:r>
            <a:r>
              <a:rPr lang="de-DE" dirty="0" err="1"/>
              <a:t>communicating</a:t>
            </a:r>
            <a:r>
              <a:rPr lang="de-DE" dirty="0"/>
              <a:t>,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eye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upset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loud</a:t>
            </a:r>
            <a:r>
              <a:rPr lang="de-DE" dirty="0"/>
              <a:t> </a:t>
            </a:r>
            <a:r>
              <a:rPr lang="de-DE" dirty="0" err="1"/>
              <a:t>noises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bright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.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, </a:t>
            </a:r>
            <a:r>
              <a:rPr lang="de-DE" dirty="0" err="1"/>
              <a:t>tastes</a:t>
            </a:r>
            <a:r>
              <a:rPr lang="de-DE" dirty="0"/>
              <a:t>, </a:t>
            </a:r>
            <a:r>
              <a:rPr lang="de-DE" dirty="0" err="1"/>
              <a:t>smells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colours</a:t>
            </a:r>
            <a:r>
              <a:rPr lang="de-DE" dirty="0"/>
              <a:t>. </a:t>
            </a:r>
          </a:p>
          <a:p>
            <a:r>
              <a:rPr lang="de-DE" dirty="0"/>
              <a:t>In </a:t>
            </a:r>
            <a:r>
              <a:rPr lang="de-DE" dirty="0" err="1"/>
              <a:t>particular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autistic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like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predictability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40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onset of autism is prior to age 3 years. </a:t>
            </a:r>
          </a:p>
          <a:p>
            <a:r>
              <a:rPr lang="en-US" dirty="0"/>
              <a:t>When autism was first characterized by </a:t>
            </a:r>
            <a:r>
              <a:rPr lang="en-US" b="1" i="1" dirty="0"/>
              <a:t>Leo </a:t>
            </a:r>
            <a:r>
              <a:rPr lang="en-US" b="1" i="1" dirty="0" err="1"/>
              <a:t>Kanner</a:t>
            </a:r>
            <a:r>
              <a:rPr lang="en-US" b="1" i="1" dirty="0"/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1943</a:t>
            </a:r>
            <a:r>
              <a:rPr lang="en-US" dirty="0"/>
              <a:t>, the prevalence was estimated at </a:t>
            </a:r>
            <a:r>
              <a:rPr lang="en-US" dirty="0">
                <a:solidFill>
                  <a:srgbClr val="FF0000"/>
                </a:solidFill>
              </a:rPr>
              <a:t>1 in every 2,000 children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Today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one out of every 68 children </a:t>
            </a:r>
            <a:r>
              <a:rPr lang="en-US" dirty="0"/>
              <a:t>is affected with autism or a related disorder. </a:t>
            </a:r>
          </a:p>
          <a:p>
            <a:r>
              <a:rPr lang="en-US" dirty="0"/>
              <a:t>It is more prevalent than breast cancer or childhood diabetes. </a:t>
            </a:r>
          </a:p>
          <a:p>
            <a:r>
              <a:rPr lang="en-US" dirty="0"/>
              <a:t>The recurrence rate for having a second child with autism if one already exists within a family is thought to be 15-20%.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2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35133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„The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, so </a:t>
            </a:r>
            <a:r>
              <a:rPr lang="de-DE" dirty="0" err="1"/>
              <a:t>autistic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find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threatening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teachers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engage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.“</a:t>
            </a:r>
          </a:p>
          <a:p>
            <a:pPr marL="0" indent="0" algn="r">
              <a:buNone/>
            </a:pPr>
            <a:r>
              <a:rPr lang="de-DE" dirty="0"/>
              <a:t>~ Ian Lowe, </a:t>
            </a:r>
            <a:r>
              <a:rPr lang="de-DE" dirty="0" err="1"/>
              <a:t>headteacher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Topcliffe</a:t>
            </a:r>
            <a:r>
              <a:rPr lang="de-DE" dirty="0"/>
              <a:t> Primary School in </a:t>
            </a:r>
          </a:p>
          <a:p>
            <a:pPr marL="0" indent="0" algn="r">
              <a:buNone/>
            </a:pPr>
            <a:r>
              <a:rPr lang="de-DE" dirty="0"/>
              <a:t>Castle Vale, Birmingham</a:t>
            </a:r>
          </a:p>
        </p:txBody>
      </p:sp>
    </p:spTree>
    <p:extLst>
      <p:ext uri="{BB962C8B-B14F-4D97-AF65-F5344CB8AC3E}">
        <p14:creationId xmlns:p14="http://schemas.microsoft.com/office/powerpoint/2010/main" val="357908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u="sng" dirty="0"/>
              <a:t>When a child interacts with the robot, it is almost the same as interacting with a normal person to develop social behavior.</a:t>
            </a:r>
            <a:r>
              <a:rPr lang="en-US" dirty="0"/>
              <a:t> </a:t>
            </a:r>
            <a:endParaRPr lang="de-DE" dirty="0"/>
          </a:p>
          <a:p>
            <a:endParaRPr lang="de-DE" dirty="0"/>
          </a:p>
          <a:p>
            <a:r>
              <a:rPr lang="de-DE" dirty="0"/>
              <a:t>Help </a:t>
            </a:r>
            <a:r>
              <a:rPr lang="de-DE" dirty="0" err="1"/>
              <a:t>teach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autism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 Help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therapist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,  </a:t>
            </a:r>
            <a:r>
              <a:rPr lang="de-DE" dirty="0" err="1"/>
              <a:t>ultimately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peeers</a:t>
            </a:r>
            <a:r>
              <a:rPr lang="de-DE" dirty="0"/>
              <a:t> outside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clinic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097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52" y="5054718"/>
            <a:ext cx="10515600" cy="1325562"/>
          </a:xfrm>
        </p:spPr>
        <p:txBody>
          <a:bodyPr/>
          <a:lstStyle/>
          <a:p>
            <a:pPr algn="r"/>
            <a:r>
              <a:rPr lang="de-DE" b="1" dirty="0"/>
              <a:t>Robots4Autism</a:t>
            </a:r>
          </a:p>
        </p:txBody>
      </p:sp>
      <p:pic>
        <p:nvPicPr>
          <p:cNvPr id="1026" name="Picture 2" descr="https://static-secure.guim.co.uk/sys-images/Guardian/Pix/pictures/2013/9/5/1378392642411/iCub-social-robot-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7" y="336945"/>
            <a:ext cx="7544338" cy="45266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00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Romibo</a:t>
            </a:r>
            <a:endParaRPr lang="de-DE" dirty="0"/>
          </a:p>
        </p:txBody>
      </p:sp>
      <p:pic>
        <p:nvPicPr>
          <p:cNvPr id="4" name="Grafik 3" descr="The Romibo &quot;social robot&quot; 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94" y="249142"/>
            <a:ext cx="4725122" cy="2894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Low-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affable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(</a:t>
            </a:r>
            <a:r>
              <a:rPr lang="de-DE" dirty="0" err="1"/>
              <a:t>creator</a:t>
            </a:r>
            <a:r>
              <a:rPr lang="de-DE" dirty="0"/>
              <a:t>: Aubrey </a:t>
            </a:r>
            <a:r>
              <a:rPr lang="de-DE" dirty="0" err="1"/>
              <a:t>Shick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“The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. The </a:t>
            </a:r>
            <a:r>
              <a:rPr lang="de-DE" dirty="0" err="1"/>
              <a:t>robot’s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,” </a:t>
            </a:r>
            <a:r>
              <a:rPr lang="de-DE" dirty="0" err="1"/>
              <a:t>says</a:t>
            </a:r>
            <a:r>
              <a:rPr lang="de-DE" dirty="0"/>
              <a:t> Laura McGuire,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mother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Liam, an </a:t>
            </a:r>
            <a:r>
              <a:rPr lang="de-DE" dirty="0" err="1"/>
              <a:t>autistic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.</a:t>
            </a:r>
          </a:p>
          <a:p>
            <a:r>
              <a:rPr lang="de-DE" dirty="0"/>
              <a:t>“</a:t>
            </a:r>
            <a:r>
              <a:rPr lang="de-DE" dirty="0" err="1"/>
              <a:t>There’s</a:t>
            </a:r>
            <a:r>
              <a:rPr lang="de-DE" dirty="0"/>
              <a:t> not so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robot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was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out in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human </a:t>
            </a:r>
            <a:r>
              <a:rPr lang="de-DE" dirty="0" err="1"/>
              <a:t>being</a:t>
            </a:r>
            <a:r>
              <a:rPr lang="de-DE" dirty="0"/>
              <a:t>.”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764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637</Words>
  <Application>Microsoft Office PowerPoint</Application>
  <PresentationFormat>Breitbild</PresentationFormat>
  <Paragraphs>72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PowerPoint-Präsentation</vt:lpstr>
      <vt:lpstr>Robot therapy</vt:lpstr>
      <vt:lpstr>What are Social Robots?</vt:lpstr>
      <vt:lpstr>Autism</vt:lpstr>
      <vt:lpstr>Autism</vt:lpstr>
      <vt:lpstr>Robots for Autism</vt:lpstr>
      <vt:lpstr>Goals</vt:lpstr>
      <vt:lpstr>Robots4Autism</vt:lpstr>
      <vt:lpstr>Romibo</vt:lpstr>
      <vt:lpstr>Kelly</vt:lpstr>
      <vt:lpstr>Nao</vt:lpstr>
      <vt:lpstr>Bubblebot</vt:lpstr>
      <vt:lpstr>Leka</vt:lpstr>
      <vt:lpstr>Milo</vt:lpstr>
      <vt:lpstr>Can robots replace human therapists?</vt:lpstr>
      <vt:lpstr>Can robots replace human therapists?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Anxhela Merko</dc:creator>
  <cp:lastModifiedBy>Anxhela Merko</cp:lastModifiedBy>
  <cp:revision>23</cp:revision>
  <dcterms:created xsi:type="dcterms:W3CDTF">2016-04-17T18:29:17Z</dcterms:created>
  <dcterms:modified xsi:type="dcterms:W3CDTF">2016-04-17T23:28:18Z</dcterms:modified>
</cp:coreProperties>
</file>