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6bb980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6bb980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adcfe9e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dcfe9e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adcfe9e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dcfe9e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adcfe9e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adcfe9e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adcfe9e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dcfe9e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adcfe9e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dcfe9e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adcfe9e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adcfe9e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adcfe9e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dcfe9e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dcfe9e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dcfe9e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adcfe9e7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dcfe9e7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5259ec6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5259ec6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6bb9808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6bb9808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45c4f1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45c4f1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6bb9808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6bb9808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bb9808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bb9808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bb98081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bb98081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bb9808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bb9808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bb9808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bb9808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bb98081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6bb98081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80430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highlight>
                  <a:srgbClr val="FFFFFF"/>
                </a:highlight>
                <a:latin typeface="Roboto"/>
                <a:ea typeface="Roboto"/>
                <a:cs typeface="Roboto"/>
                <a:sym typeface="Roboto"/>
              </a:rPr>
              <a:t>High Performance Outdoor Navigation from Overhead Data using Imitation Learning</a:t>
            </a:r>
            <a:endParaRPr sz="5400"/>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a:t>
            </a:r>
            <a:endParaRPr/>
          </a:p>
          <a:p>
            <a:pPr indent="0" lvl="0" marL="0" rtl="0" algn="l">
              <a:spcBef>
                <a:spcPts val="0"/>
              </a:spcBef>
              <a:spcAft>
                <a:spcPts val="0"/>
              </a:spcAft>
              <a:buNone/>
            </a:pPr>
            <a:r>
              <a:rPr lang="en"/>
              <a:t>solution proposal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201" name="Google Shape;201;p26"/>
          <p:cNvSpPr txBox="1"/>
          <p:nvPr>
            <p:ph idx="1" type="body"/>
          </p:nvPr>
        </p:nvSpPr>
        <p:spPr>
          <a:xfrm>
            <a:off x="729450" y="2323450"/>
            <a:ext cx="7688700" cy="24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cost function weighted sum of       where       is defined 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Even we can also apply an exponentiated functional gradient descent where the cost function results in exponential of linearly weighted       . Also, this prior as demonstrated by experiments is more natural and effective for problems of outdoor navigation.</a:t>
            </a:r>
            <a:endParaRPr/>
          </a:p>
        </p:txBody>
      </p:sp>
      <p:pic>
        <p:nvPicPr>
          <p:cNvPr id="202" name="Google Shape;202;p26"/>
          <p:cNvPicPr preferRelativeResize="0"/>
          <p:nvPr/>
        </p:nvPicPr>
        <p:blipFill>
          <a:blip r:embed="rId3">
            <a:alphaModFix/>
          </a:blip>
          <a:stretch>
            <a:fillRect/>
          </a:stretch>
        </p:blipFill>
        <p:spPr>
          <a:xfrm>
            <a:off x="1006700" y="2617425"/>
            <a:ext cx="3610650" cy="860575"/>
          </a:xfrm>
          <a:prstGeom prst="rect">
            <a:avLst/>
          </a:prstGeom>
          <a:noFill/>
          <a:ln>
            <a:noFill/>
          </a:ln>
        </p:spPr>
      </p:pic>
      <p:pic>
        <p:nvPicPr>
          <p:cNvPr descr="R_i" id="203" name="Google Shape;203;p26" title="MathEquation,#000000"/>
          <p:cNvPicPr preferRelativeResize="0"/>
          <p:nvPr/>
        </p:nvPicPr>
        <p:blipFill>
          <a:blip r:embed="rId4">
            <a:alphaModFix/>
          </a:blip>
          <a:stretch>
            <a:fillRect/>
          </a:stretch>
        </p:blipFill>
        <p:spPr>
          <a:xfrm>
            <a:off x="3360700" y="2430480"/>
            <a:ext cx="204450" cy="187325"/>
          </a:xfrm>
          <a:prstGeom prst="rect">
            <a:avLst/>
          </a:prstGeom>
          <a:noFill/>
          <a:ln>
            <a:noFill/>
          </a:ln>
        </p:spPr>
      </p:pic>
      <p:pic>
        <p:nvPicPr>
          <p:cNvPr descr="R_i" id="204" name="Google Shape;204;p26" title="MathEquation,#000000"/>
          <p:cNvPicPr preferRelativeResize="0"/>
          <p:nvPr/>
        </p:nvPicPr>
        <p:blipFill>
          <a:blip r:embed="rId4">
            <a:alphaModFix/>
          </a:blip>
          <a:stretch>
            <a:fillRect/>
          </a:stretch>
        </p:blipFill>
        <p:spPr>
          <a:xfrm>
            <a:off x="4122700" y="2430480"/>
            <a:ext cx="204450" cy="187325"/>
          </a:xfrm>
          <a:prstGeom prst="rect">
            <a:avLst/>
          </a:prstGeom>
          <a:noFill/>
          <a:ln>
            <a:noFill/>
          </a:ln>
        </p:spPr>
      </p:pic>
      <p:pic>
        <p:nvPicPr>
          <p:cNvPr descr="R_i" id="205" name="Google Shape;205;p26" title="MathEquation,#000000"/>
          <p:cNvPicPr preferRelativeResize="0"/>
          <p:nvPr/>
        </p:nvPicPr>
        <p:blipFill>
          <a:blip r:embed="rId4">
            <a:alphaModFix/>
          </a:blip>
          <a:stretch>
            <a:fillRect/>
          </a:stretch>
        </p:blipFill>
        <p:spPr>
          <a:xfrm>
            <a:off x="3176745" y="3946591"/>
            <a:ext cx="204450" cy="18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Multiple Example</a:t>
            </a:r>
            <a:endParaRPr sz="2400"/>
          </a:p>
          <a:p>
            <a:pPr indent="0" lvl="0" marL="0" rtl="0" algn="l">
              <a:spcBef>
                <a:spcPts val="0"/>
              </a:spcBef>
              <a:spcAft>
                <a:spcPts val="0"/>
              </a:spcAft>
              <a:buNone/>
            </a:pPr>
            <a:r>
              <a:t/>
            </a:r>
            <a:endParaRPr/>
          </a:p>
        </p:txBody>
      </p:sp>
      <p:sp>
        <p:nvSpPr>
          <p:cNvPr id="211" name="Google Shape;211;p27"/>
          <p:cNvSpPr txBox="1"/>
          <p:nvPr>
            <p:ph idx="1" type="body"/>
          </p:nvPr>
        </p:nvSpPr>
        <p:spPr>
          <a:xfrm>
            <a:off x="729450" y="2532825"/>
            <a:ext cx="7688700" cy="232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can’t learn a reasonable </a:t>
            </a:r>
            <a:r>
              <a:rPr lang="en"/>
              <a:t>planner for each situation with a single expert’s path, hence we need multiple expert’s path</a:t>
            </a:r>
            <a:endParaRPr/>
          </a:p>
          <a:p>
            <a:pPr indent="-311150" lvl="0" marL="457200" rtl="0" algn="l">
              <a:spcBef>
                <a:spcPts val="0"/>
              </a:spcBef>
              <a:spcAft>
                <a:spcPts val="0"/>
              </a:spcAft>
              <a:buSzPts val="1300"/>
              <a:buChar char="●"/>
            </a:pPr>
            <a:r>
              <a:rPr lang="en"/>
              <a:t>Every expert path will produce its own functional gradient. While learning, these individual gradient can be approximated as batches to minimize training time.</a:t>
            </a:r>
            <a:endParaRPr/>
          </a:p>
          <a:p>
            <a:pPr indent="-311150" lvl="0" marL="457200" rtl="0" algn="l">
              <a:spcBef>
                <a:spcPts val="0"/>
              </a:spcBef>
              <a:spcAft>
                <a:spcPts val="0"/>
              </a:spcAft>
              <a:buSzPts val="1300"/>
              <a:buChar char="●"/>
            </a:pPr>
            <a:r>
              <a:rPr lang="en"/>
              <a:t>Also, relative weightage of each of the path should be normalised according to their path length, because if it is not done so, longer paths will have greater contribution.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Adaptation to different planners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28"/>
          <p:cNvSpPr txBox="1"/>
          <p:nvPr>
            <p:ph idx="1" type="body"/>
          </p:nvPr>
        </p:nvSpPr>
        <p:spPr>
          <a:xfrm>
            <a:off x="729450" y="2256725"/>
            <a:ext cx="7688700" cy="2540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Different planners have different requirements. Consider A* planner, which makes sure that the path must visit every state once. It is really easy to maintain visitation counts. However, for some planar which takes into account the configuration space size, planning could be difficult.</a:t>
            </a:r>
            <a:endParaRPr/>
          </a:p>
          <a:p>
            <a:pPr indent="-311150" lvl="0" marL="457200" rtl="0" algn="l">
              <a:spcBef>
                <a:spcPts val="0"/>
              </a:spcBef>
              <a:spcAft>
                <a:spcPts val="0"/>
              </a:spcAft>
              <a:buSzPts val="1300"/>
              <a:buChar char="●"/>
            </a:pPr>
            <a:r>
              <a:rPr lang="en"/>
              <a:t>As expanding configuration space might lead to increase in visitation count for adjacent cells. As planar details are really essential to learn proper cost function. Hence, we need to take this in consideration.</a:t>
            </a:r>
            <a:endParaRPr/>
          </a:p>
          <a:p>
            <a:pPr indent="-311150" lvl="0" marL="457200" rtl="0" algn="l">
              <a:spcBef>
                <a:spcPts val="0"/>
              </a:spcBef>
              <a:spcAft>
                <a:spcPts val="0"/>
              </a:spcAft>
              <a:buSzPts val="1300"/>
              <a:buChar char="●"/>
            </a:pPr>
            <a:r>
              <a:rPr lang="en"/>
              <a:t>Some planner like interpolated A* search, might require visitation count to be non-unit changes to capture the different distances covered in different states.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Regressor Choice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23" name="Google Shape;223;p29"/>
          <p:cNvSpPr txBox="1"/>
          <p:nvPr>
            <p:ph idx="1" type="body"/>
          </p:nvPr>
        </p:nvSpPr>
        <p:spPr>
          <a:xfrm>
            <a:off x="729450" y="2177825"/>
            <a:ext cx="7688700" cy="27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Regressor choice have large dependence on performance.</a:t>
            </a:r>
            <a:endParaRPr/>
          </a:p>
          <a:p>
            <a:pPr indent="-311150" lvl="0" marL="457200" rtl="0" algn="l">
              <a:spcBef>
                <a:spcPts val="0"/>
              </a:spcBef>
              <a:spcAft>
                <a:spcPts val="0"/>
              </a:spcAft>
              <a:buSzPts val="1300"/>
              <a:buChar char="●"/>
            </a:pPr>
            <a:r>
              <a:rPr lang="en"/>
              <a:t>There should be effective balancing between simple regressors and complex regressors, so as to regressor could generalize better but at the same time can learn complex cost function as well.</a:t>
            </a:r>
            <a:endParaRPr/>
          </a:p>
          <a:p>
            <a:pPr indent="-311150" lvl="0" marL="457200" rtl="0" algn="l">
              <a:spcBef>
                <a:spcPts val="0"/>
              </a:spcBef>
              <a:spcAft>
                <a:spcPts val="0"/>
              </a:spcAft>
              <a:buSzPts val="1300"/>
              <a:buChar char="●"/>
            </a:pPr>
            <a:r>
              <a:rPr lang="en"/>
              <a:t>Weighted combination of linear functions provides a significant decrease in processing time for repeated cost evaluations</a:t>
            </a:r>
            <a:endParaRPr/>
          </a:p>
          <a:p>
            <a:pPr indent="-311150" lvl="0" marL="457200" rtl="0" algn="l">
              <a:spcBef>
                <a:spcPts val="0"/>
              </a:spcBef>
              <a:spcAft>
                <a:spcPts val="0"/>
              </a:spcAft>
              <a:buSzPts val="1300"/>
              <a:buChar char="●"/>
            </a:pPr>
            <a:r>
              <a:rPr lang="en"/>
              <a:t>MMPBoost algorithm is one such regressor which is a combination of simple and complex regressors. Here algorithm uses linear regressors and then occasionally performing a non-linear regression which is directly added as a feature to the cost function for future linear regressors.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Unachievable Example paths</a:t>
            </a:r>
            <a:endParaRPr sz="2400"/>
          </a:p>
          <a:p>
            <a:pPr indent="0" lvl="0" marL="0" rtl="0" algn="l">
              <a:spcBef>
                <a:spcPts val="0"/>
              </a:spcBef>
              <a:spcAft>
                <a:spcPts val="0"/>
              </a:spcAft>
              <a:buNone/>
            </a:pPr>
            <a:r>
              <a:t/>
            </a:r>
            <a:endParaRPr/>
          </a:p>
        </p:txBody>
      </p:sp>
      <p:sp>
        <p:nvSpPr>
          <p:cNvPr id="229" name="Google Shape;229;p30"/>
          <p:cNvSpPr txBox="1"/>
          <p:nvPr>
            <p:ph idx="1" type="body"/>
          </p:nvPr>
        </p:nvSpPr>
        <p:spPr>
          <a:xfrm>
            <a:off x="729450" y="2225150"/>
            <a:ext cx="7688700" cy="264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is often possible to construct expert’s path, such that no consistent cost metric could make expert’s path optimal.</a:t>
            </a:r>
            <a:endParaRPr/>
          </a:p>
          <a:p>
            <a:pPr indent="0" lvl="0" marL="457200" rtl="0" algn="l">
              <a:spcBef>
                <a:spcPts val="1600"/>
              </a:spcBef>
              <a:spcAft>
                <a:spcPts val="1600"/>
              </a:spcAft>
              <a:buNone/>
            </a:pPr>
            <a:r>
              <a:t/>
            </a:r>
            <a:endParaRPr/>
          </a:p>
        </p:txBody>
      </p:sp>
      <p:sp>
        <p:nvSpPr>
          <p:cNvPr id="230" name="Google Shape;230;p30"/>
          <p:cNvSpPr txBox="1"/>
          <p:nvPr/>
        </p:nvSpPr>
        <p:spPr>
          <a:xfrm>
            <a:off x="4441475" y="2512025"/>
            <a:ext cx="39603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The red example takes a very wide berth around some trees, however, if spacing the path gives the tree is greater than expansion of the planner, then no cost function will consider that planner optimal.</a:t>
            </a:r>
            <a:endParaRPr sz="1300">
              <a:solidFill>
                <a:srgbClr val="434343"/>
              </a:solidFill>
              <a:latin typeface="Lato"/>
              <a:ea typeface="Lato"/>
              <a:cs typeface="Lato"/>
              <a:sym typeface="Lato"/>
            </a:endParaRPr>
          </a:p>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Expert’s path themselves might not be perfect</a:t>
            </a:r>
            <a:endParaRPr sz="1300">
              <a:solidFill>
                <a:srgbClr val="434343"/>
              </a:solidFill>
              <a:latin typeface="Lato"/>
              <a:ea typeface="Lato"/>
              <a:cs typeface="Lato"/>
              <a:sym typeface="Lato"/>
            </a:endParaRPr>
          </a:p>
          <a:p>
            <a:pPr indent="-311150" lvl="0" marL="457200" rtl="0" algn="l">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Also, a limited set of features and planner limitations mean that the path a human truly considers to be optimal may not be achievable using the planning system and features available to learn with.</a:t>
            </a:r>
            <a:endParaRPr sz="1300">
              <a:solidFill>
                <a:srgbClr val="434343"/>
              </a:solidFill>
              <a:latin typeface="Lato"/>
              <a:ea typeface="Lato"/>
              <a:cs typeface="Lato"/>
              <a:sym typeface="Lato"/>
            </a:endParaRPr>
          </a:p>
          <a:p>
            <a:pPr indent="0" lvl="0" marL="1371600" rtl="0" algn="l">
              <a:spcBef>
                <a:spcPts val="0"/>
              </a:spcBef>
              <a:spcAft>
                <a:spcPts val="0"/>
              </a:spcAft>
              <a:buNone/>
            </a:pPr>
            <a:r>
              <a:t/>
            </a:r>
            <a:endParaRPr sz="1300">
              <a:solidFill>
                <a:srgbClr val="434343"/>
              </a:solidFill>
              <a:latin typeface="Lato"/>
              <a:ea typeface="Lato"/>
              <a:cs typeface="Lato"/>
              <a:sym typeface="Lato"/>
            </a:endParaRPr>
          </a:p>
        </p:txBody>
      </p:sp>
      <p:pic>
        <p:nvPicPr>
          <p:cNvPr id="231" name="Google Shape;231;p30"/>
          <p:cNvPicPr preferRelativeResize="0"/>
          <p:nvPr/>
        </p:nvPicPr>
        <p:blipFill>
          <a:blip r:embed="rId3">
            <a:alphaModFix/>
          </a:blip>
          <a:stretch>
            <a:fillRect/>
          </a:stretch>
        </p:blipFill>
        <p:spPr>
          <a:xfrm>
            <a:off x="1589475" y="2740625"/>
            <a:ext cx="2353613" cy="232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Unachievable Example paths</a:t>
            </a:r>
            <a:endParaRPr sz="2400"/>
          </a:p>
          <a:p>
            <a:pPr indent="0" lvl="0" marL="0" rtl="0" algn="l">
              <a:spcBef>
                <a:spcPts val="0"/>
              </a:spcBef>
              <a:spcAft>
                <a:spcPts val="0"/>
              </a:spcAft>
              <a:buNone/>
            </a:pPr>
            <a:r>
              <a:t/>
            </a:r>
            <a:endParaRPr/>
          </a:p>
        </p:txBody>
      </p:sp>
      <p:sp>
        <p:nvSpPr>
          <p:cNvPr id="237" name="Google Shape;23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look at what happens to our functional gradient with an achievable example. This will lead to a bad cost function as optimization will only try to force that path which is not optimal. To counter that, the paper suggests a balances classification on visitation count given slight modification to gradient vector.									Here, U’s are the visitation counts.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modification causes the classifiers to move in the direction of standard one, till it can differ between positive and negative classifier, else it will move towards zero as opposed to </a:t>
            </a:r>
            <a:r>
              <a:rPr lang="en"/>
              <a:t>moving</a:t>
            </a:r>
            <a:r>
              <a:rPr lang="en"/>
              <a:t> in the direction of more populous class.</a:t>
            </a:r>
            <a:endParaRPr/>
          </a:p>
        </p:txBody>
      </p:sp>
      <p:pic>
        <p:nvPicPr>
          <p:cNvPr id="238" name="Google Shape;238;p31"/>
          <p:cNvPicPr preferRelativeResize="0"/>
          <p:nvPr/>
        </p:nvPicPr>
        <p:blipFill>
          <a:blip r:embed="rId3">
            <a:alphaModFix/>
          </a:blip>
          <a:stretch>
            <a:fillRect/>
          </a:stretch>
        </p:blipFill>
        <p:spPr>
          <a:xfrm>
            <a:off x="1540125" y="2913500"/>
            <a:ext cx="3413400" cy="4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Applied Imitation Learning on Overhead data - Alternate Examples</a:t>
            </a:r>
            <a:endParaRPr sz="2400"/>
          </a:p>
          <a:p>
            <a:pPr indent="0" lvl="0" marL="0" rtl="0" algn="l">
              <a:spcBef>
                <a:spcPts val="0"/>
              </a:spcBef>
              <a:spcAft>
                <a:spcPts val="0"/>
              </a:spcAft>
              <a:buNone/>
            </a:pPr>
            <a:r>
              <a:t/>
            </a:r>
            <a:endParaRPr/>
          </a:p>
        </p:txBody>
      </p:sp>
      <p:sp>
        <p:nvSpPr>
          <p:cNvPr id="244" name="Google Shape;24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Human provided example could be slightly error prone owing to noises.</a:t>
            </a:r>
            <a:endParaRPr/>
          </a:p>
          <a:p>
            <a:pPr indent="-311150" lvl="0" marL="457200" rtl="0" algn="l">
              <a:spcBef>
                <a:spcPts val="0"/>
              </a:spcBef>
              <a:spcAft>
                <a:spcPts val="0"/>
              </a:spcAft>
              <a:buSzPts val="1300"/>
              <a:buChar char="●"/>
            </a:pPr>
            <a:r>
              <a:rPr lang="en"/>
              <a:t>The paper suggests the following objective function with constraint no path is cheaper than the cheapest path that exists completely within a corridor</a:t>
            </a:r>
            <a:endParaRPr/>
          </a:p>
          <a:p>
            <a:pPr indent="0" lvl="0" marL="914400" rtl="0" algn="l">
              <a:spcBef>
                <a:spcPts val="1600"/>
              </a:spcBef>
              <a:spcAft>
                <a:spcPts val="1600"/>
              </a:spcAft>
              <a:buNone/>
            </a:pPr>
            <a:r>
              <a:t/>
            </a:r>
            <a:endParaRPr/>
          </a:p>
        </p:txBody>
      </p:sp>
      <p:pic>
        <p:nvPicPr>
          <p:cNvPr id="245" name="Google Shape;245;p32"/>
          <p:cNvPicPr preferRelativeResize="0"/>
          <p:nvPr/>
        </p:nvPicPr>
        <p:blipFill>
          <a:blip r:embed="rId3">
            <a:alphaModFix/>
          </a:blip>
          <a:stretch>
            <a:fillRect/>
          </a:stretch>
        </p:blipFill>
        <p:spPr>
          <a:xfrm>
            <a:off x="1367275" y="2834600"/>
            <a:ext cx="3957726" cy="661775"/>
          </a:xfrm>
          <a:prstGeom prst="rect">
            <a:avLst/>
          </a:prstGeom>
          <a:noFill/>
          <a:ln>
            <a:noFill/>
          </a:ln>
        </p:spPr>
      </p:pic>
      <p:sp>
        <p:nvSpPr>
          <p:cNvPr id="246" name="Google Shape;246;p32"/>
          <p:cNvSpPr txBox="1"/>
          <p:nvPr/>
        </p:nvSpPr>
        <p:spPr>
          <a:xfrm>
            <a:off x="729450" y="3282250"/>
            <a:ext cx="80193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One downside of this new cost function is that the function is no longer </a:t>
            </a:r>
            <a:r>
              <a:rPr lang="en" sz="1300">
                <a:solidFill>
                  <a:schemeClr val="accent1"/>
                </a:solidFill>
                <a:latin typeface="Lato"/>
                <a:ea typeface="Lato"/>
                <a:cs typeface="Lato"/>
                <a:sym typeface="Lato"/>
              </a:rPr>
              <a:t>convex, so could converge to very poor cost function. However, as per observations as long as more than a few local minima is present, local minima achieved is quite satisfactory.</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More complicated cost functions can also be designed like, varying corridor at different position or a multiple disjoint corridor.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Algorithm </a:t>
            </a:r>
            <a:r>
              <a:rPr lang="en" sz="2400"/>
              <a:t>Verification</a:t>
            </a:r>
            <a:endParaRPr sz="1800"/>
          </a:p>
        </p:txBody>
      </p:sp>
      <p:pic>
        <p:nvPicPr>
          <p:cNvPr id="252" name="Google Shape;252;p33"/>
          <p:cNvPicPr preferRelativeResize="0"/>
          <p:nvPr/>
        </p:nvPicPr>
        <p:blipFill>
          <a:blip r:embed="rId3">
            <a:alphaModFix/>
          </a:blip>
          <a:stretch>
            <a:fillRect/>
          </a:stretch>
        </p:blipFill>
        <p:spPr>
          <a:xfrm>
            <a:off x="1275950" y="2978175"/>
            <a:ext cx="2502850" cy="1952849"/>
          </a:xfrm>
          <a:prstGeom prst="rect">
            <a:avLst/>
          </a:prstGeom>
          <a:noFill/>
          <a:ln>
            <a:noFill/>
          </a:ln>
        </p:spPr>
      </p:pic>
      <p:pic>
        <p:nvPicPr>
          <p:cNvPr id="253" name="Google Shape;253;p33"/>
          <p:cNvPicPr preferRelativeResize="0"/>
          <p:nvPr/>
        </p:nvPicPr>
        <p:blipFill>
          <a:blip r:embed="rId4">
            <a:alphaModFix/>
          </a:blip>
          <a:stretch>
            <a:fillRect/>
          </a:stretch>
        </p:blipFill>
        <p:spPr>
          <a:xfrm>
            <a:off x="5355074" y="2844304"/>
            <a:ext cx="2384525" cy="2025952"/>
          </a:xfrm>
          <a:prstGeom prst="rect">
            <a:avLst/>
          </a:prstGeom>
          <a:noFill/>
          <a:ln>
            <a:noFill/>
          </a:ln>
        </p:spPr>
      </p:pic>
      <p:sp>
        <p:nvSpPr>
          <p:cNvPr id="254" name="Google Shape;254;p33"/>
          <p:cNvSpPr txBox="1"/>
          <p:nvPr/>
        </p:nvSpPr>
        <p:spPr>
          <a:xfrm>
            <a:off x="836275" y="1956950"/>
            <a:ext cx="30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graph is generated for simulated examples generated using a known cost function</a:t>
            </a:r>
            <a:endParaRPr>
              <a:latin typeface="Lato"/>
              <a:ea typeface="Lato"/>
              <a:cs typeface="Lato"/>
              <a:sym typeface="Lato"/>
            </a:endParaRPr>
          </a:p>
        </p:txBody>
      </p:sp>
      <p:sp>
        <p:nvSpPr>
          <p:cNvPr id="255" name="Google Shape;255;p33"/>
          <p:cNvSpPr txBox="1"/>
          <p:nvPr/>
        </p:nvSpPr>
        <p:spPr>
          <a:xfrm>
            <a:off x="5112000" y="1956950"/>
            <a:ext cx="297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graph is obtained for expert drawn examples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Offline Validation</a:t>
            </a:r>
            <a:endParaRPr sz="2400"/>
          </a:p>
        </p:txBody>
      </p:sp>
      <p:sp>
        <p:nvSpPr>
          <p:cNvPr id="261" name="Google Shape;261;p34"/>
          <p:cNvSpPr txBox="1"/>
          <p:nvPr>
            <p:ph idx="1" type="body"/>
          </p:nvPr>
        </p:nvSpPr>
        <p:spPr>
          <a:xfrm>
            <a:off x="563775" y="1917500"/>
            <a:ext cx="7688700" cy="243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62" name="Google Shape;262;p34"/>
          <p:cNvSpPr txBox="1"/>
          <p:nvPr/>
        </p:nvSpPr>
        <p:spPr>
          <a:xfrm>
            <a:off x="836275" y="2225150"/>
            <a:ext cx="73287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This experiment was done to compare the costmaps of learned costmaps with engineered ones.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map was produced by performing a supervised classification of the satellite imagery of 60 sq km area.</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validation cost ratio was 2.23 with engineered map and 1.63 with learned map.</a:t>
            </a:r>
            <a:endParaRPr sz="1300">
              <a:solidFill>
                <a:schemeClr val="accent1"/>
              </a:solidFill>
              <a:latin typeface="Lato"/>
              <a:ea typeface="Lato"/>
              <a:cs typeface="Lato"/>
              <a:sym typeface="Lato"/>
            </a:endParaRPr>
          </a:p>
        </p:txBody>
      </p:sp>
      <p:sp>
        <p:nvSpPr>
          <p:cNvPr id="263" name="Google Shape;263;p34"/>
          <p:cNvSpPr txBox="1"/>
          <p:nvPr/>
        </p:nvSpPr>
        <p:spPr>
          <a:xfrm>
            <a:off x="4023350" y="3361150"/>
            <a:ext cx="1972200" cy="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Online Validation</a:t>
            </a:r>
            <a:endParaRPr sz="2400"/>
          </a:p>
          <a:p>
            <a:pPr indent="0" lvl="0" marL="0" rtl="0" algn="l">
              <a:spcBef>
                <a:spcPts val="0"/>
              </a:spcBef>
              <a:spcAft>
                <a:spcPts val="0"/>
              </a:spcAft>
              <a:buNone/>
            </a:pPr>
            <a:r>
              <a:t/>
            </a:r>
            <a:endParaRPr/>
          </a:p>
        </p:txBody>
      </p:sp>
      <p:sp>
        <p:nvSpPr>
          <p:cNvPr id="269" name="Google Shape;269;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part tests the learning system on actual autonomous navigation which is done by a six wheeled, skid steer autonomous vehicle. </a:t>
            </a:r>
            <a:endParaRPr/>
          </a:p>
          <a:p>
            <a:pPr indent="-311150" lvl="0" marL="457200" rtl="0" algn="l">
              <a:spcBef>
                <a:spcPts val="0"/>
              </a:spcBef>
              <a:spcAft>
                <a:spcPts val="0"/>
              </a:spcAft>
              <a:buSzPts val="1300"/>
              <a:buChar char="●"/>
            </a:pPr>
            <a:r>
              <a:rPr lang="en"/>
              <a:t>The test involves traversing a series of courses, with each course defined as a set of widely spaced waypoints.</a:t>
            </a:r>
            <a:endParaRPr/>
          </a:p>
          <a:p>
            <a:pPr indent="-311150" lvl="0" marL="457200" rtl="0" algn="l">
              <a:spcBef>
                <a:spcPts val="0"/>
              </a:spcBef>
              <a:spcAft>
                <a:spcPts val="0"/>
              </a:spcAft>
              <a:buSzPts val="1300"/>
              <a:buChar char="●"/>
            </a:pPr>
            <a:r>
              <a:rPr lang="en"/>
              <a:t>Improvement of 5% and 10% levels observed in average cost and average speed respectively. </a:t>
            </a:r>
            <a:endParaRPr/>
          </a:p>
          <a:p>
            <a:pPr indent="0" lvl="0" marL="0" rtl="0" algn="l">
              <a:spcBef>
                <a:spcPts val="1600"/>
              </a:spcBef>
              <a:spcAft>
                <a:spcPts val="1600"/>
              </a:spcAft>
              <a:buNone/>
            </a:pPr>
            <a:r>
              <a:t/>
            </a:r>
            <a:endParaRPr/>
          </a:p>
        </p:txBody>
      </p:sp>
      <p:pic>
        <p:nvPicPr>
          <p:cNvPr id="270" name="Google Shape;270;p35"/>
          <p:cNvPicPr preferRelativeResize="0"/>
          <p:nvPr/>
        </p:nvPicPr>
        <p:blipFill>
          <a:blip r:embed="rId3">
            <a:alphaModFix/>
          </a:blip>
          <a:stretch>
            <a:fillRect/>
          </a:stretch>
        </p:blipFill>
        <p:spPr>
          <a:xfrm>
            <a:off x="949518" y="3450500"/>
            <a:ext cx="3018250" cy="1351575"/>
          </a:xfrm>
          <a:prstGeom prst="rect">
            <a:avLst/>
          </a:prstGeom>
          <a:noFill/>
          <a:ln>
            <a:noFill/>
          </a:ln>
        </p:spPr>
      </p:pic>
      <p:sp>
        <p:nvSpPr>
          <p:cNvPr id="271" name="Google Shape;271;p35"/>
          <p:cNvSpPr txBox="1"/>
          <p:nvPr/>
        </p:nvSpPr>
        <p:spPr>
          <a:xfrm>
            <a:off x="4220575" y="3479475"/>
            <a:ext cx="4401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During these experiments, the same course was run multiple times, varying only the prior cost map given to the vehicle. Each run was then scored according to the total cost incurred by the vehicle according to its onboard perception system.</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a:t>
            </a:r>
            <a:endParaRPr/>
          </a:p>
        </p:txBody>
      </p:sp>
      <p:sp>
        <p:nvSpPr>
          <p:cNvPr id="142" name="Google Shape;142;p18"/>
          <p:cNvSpPr txBox="1"/>
          <p:nvPr>
            <p:ph idx="1" type="body"/>
          </p:nvPr>
        </p:nvSpPr>
        <p:spPr>
          <a:xfrm>
            <a:off x="1518325" y="21104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crucial application of autonomous system in today’s world is outdoor navigation. Search for a method to incorporate prior knowledge about the terrain/environment in the form of satellite image, LiDAR scans (basically overhead data). To do away with manually setting weights for each feature, they used imitation learning.They also used MMP (Maximum Margin Planner) to learn optimal weight for features which imitates the expert behaviour and learn cost functions for each state.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277" name="Google Shape;27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current method presented only increases efficiency for static environments, no consideration is given for dynamic changes in environment that happens over time, for that we can use modular approach by breaking the problem into number of subproblems and then solving them individually. We could deep learning techniques for identifying the problems and engineer solution for each sub problems individually.</a:t>
            </a:r>
            <a:endParaRPr/>
          </a:p>
          <a:p>
            <a:pPr indent="-311150" lvl="0" marL="457200" rtl="0" algn="l">
              <a:spcBef>
                <a:spcPts val="0"/>
              </a:spcBef>
              <a:spcAft>
                <a:spcPts val="0"/>
              </a:spcAft>
              <a:buSzPts val="1300"/>
              <a:buChar char="●"/>
            </a:pPr>
            <a:r>
              <a:rPr lang="en"/>
              <a:t>The paper deals with problem in 2D domain. However, with new sensors and </a:t>
            </a:r>
            <a:r>
              <a:rPr lang="en"/>
              <a:t>detector like kinects, which can provide 3D data, more sophisticated cost functions could be learnt and performance could be enhanced. This advancement could be real help for automating systems like drones etc.</a:t>
            </a:r>
            <a:endParaRPr/>
          </a:p>
          <a:p>
            <a:pPr indent="-311150" lvl="0" marL="457200" rtl="0" algn="l">
              <a:spcBef>
                <a:spcPts val="0"/>
              </a:spcBef>
              <a:spcAft>
                <a:spcPts val="0"/>
              </a:spcAft>
              <a:buSzPts val="1300"/>
              <a:buChar char="●"/>
            </a:pPr>
            <a:r>
              <a:rPr lang="en"/>
              <a:t>This method could easily increase performance of an agent in any environment, till the dynamic changes in environment is not high rather than being limited to outdoor navigation.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Baseline	</a:t>
            </a:r>
            <a:endParaRPr sz="2400"/>
          </a:p>
        </p:txBody>
      </p:sp>
      <p:sp>
        <p:nvSpPr>
          <p:cNvPr id="148" name="Google Shape;148;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Experimental analysis of overhead data processing to support long range navigation. [D. Silver, B. Sofman, N. Vandapel, J. A. Bagnell, and A. Stentz]</a:t>
            </a:r>
            <a:endParaRPr/>
          </a:p>
          <a:p>
            <a:pPr indent="-311150" lvl="0" marL="457200" rtl="0" algn="l">
              <a:lnSpc>
                <a:spcPct val="100000"/>
              </a:lnSpc>
              <a:spcBef>
                <a:spcPts val="1600"/>
              </a:spcBef>
              <a:spcAft>
                <a:spcPts val="0"/>
              </a:spcAft>
              <a:buSzPts val="1300"/>
              <a:buChar char="●"/>
            </a:pPr>
            <a:r>
              <a:rPr lang="en" sz="1200">
                <a:solidFill>
                  <a:srgbClr val="555555"/>
                </a:solidFill>
                <a:highlight>
                  <a:srgbClr val="FFFFFF"/>
                </a:highlight>
                <a:latin typeface="Open Sans"/>
                <a:ea typeface="Open Sans"/>
                <a:cs typeface="Open Sans"/>
                <a:sym typeface="Open Sans"/>
              </a:rPr>
              <a:t>This paper describes a system for supporting unmanned ground vehicle navigation through the use of heterogeneous overhead data</a:t>
            </a:r>
            <a:endParaRPr sz="1200">
              <a:solidFill>
                <a:srgbClr val="555555"/>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proposed approach relies on the geometric and semantic interpretation of heterogeneous data sources to produce traversal cost maps that can be used to generate accurate global paths through an environment</a:t>
            </a:r>
            <a:endParaRPr sz="1200">
              <a:solidFill>
                <a:srgbClr val="555555"/>
              </a:solidFill>
              <a:highlight>
                <a:srgbClr val="FFFFFF"/>
              </a:highlight>
              <a:latin typeface="Open Sans"/>
              <a:ea typeface="Open Sans"/>
              <a:cs typeface="Open Sans"/>
              <a:sym typeface="Open Sans"/>
            </a:endParaRPr>
          </a:p>
          <a:p>
            <a:pPr indent="-304800" lvl="0" marL="457200" rtl="0" algn="l">
              <a:lnSpc>
                <a:spcPct val="100000"/>
              </a:lnSpc>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above described approach was shown to significantly improve the average vehicle speed while decreasing the amount of human intervention required during navigation</a:t>
            </a:r>
            <a:endParaRPr sz="1200">
              <a:solidFill>
                <a:srgbClr val="555555"/>
              </a:solidFill>
              <a:highlight>
                <a:srgbClr val="FFFFFF"/>
              </a:highlight>
              <a:latin typeface="Open Sans"/>
              <a:ea typeface="Open Sans"/>
              <a:cs typeface="Open Sans"/>
              <a:sym typeface="Open Sans"/>
            </a:endParaRPr>
          </a:p>
          <a:p>
            <a:pPr indent="0" lvl="0" marL="0" rtl="0" algn="l">
              <a:lnSpc>
                <a:spcPct val="100000"/>
              </a:lnSpc>
              <a:spcBef>
                <a:spcPts val="1600"/>
              </a:spcBef>
              <a:spcAft>
                <a:spcPts val="0"/>
              </a:spcAft>
              <a:buNone/>
            </a:pPr>
            <a:r>
              <a:t/>
            </a:r>
            <a:endParaRPr/>
          </a:p>
          <a:p>
            <a:pPr indent="0" lvl="0" marL="0" rtl="0" algn="l">
              <a:lnSpc>
                <a:spcPct val="5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Baseline</a:t>
            </a:r>
            <a:endParaRPr sz="2400"/>
          </a:p>
        </p:txBody>
      </p:sp>
      <p:sp>
        <p:nvSpPr>
          <p:cNvPr id="154" name="Google Shape;15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Margin Planning [N. Ratliff, J. Bagnell, and M. Zinkevich]</a:t>
            </a:r>
            <a:endParaRPr/>
          </a:p>
          <a:p>
            <a:pPr indent="-311150" lvl="0" marL="457200" rtl="0" algn="l">
              <a:spcBef>
                <a:spcPts val="1600"/>
              </a:spcBef>
              <a:spcAft>
                <a:spcPts val="0"/>
              </a:spcAft>
              <a:buSzPts val="1300"/>
              <a:buChar char="●"/>
            </a:pPr>
            <a:r>
              <a:rPr lang="en"/>
              <a:t>Proposes a method to learn imitation learning </a:t>
            </a:r>
            <a:r>
              <a:rPr lang="en" sz="1200">
                <a:solidFill>
                  <a:srgbClr val="555555"/>
                </a:solidFill>
                <a:highlight>
                  <a:srgbClr val="FFFFFF"/>
                </a:highlight>
                <a:latin typeface="Open Sans"/>
                <a:ea typeface="Open Sans"/>
                <a:cs typeface="Open Sans"/>
                <a:sym typeface="Open Sans"/>
              </a:rPr>
              <a:t>of sequential, goal-directed behavior by standard supervised techniques</a:t>
            </a:r>
            <a:endParaRPr sz="1200">
              <a:solidFill>
                <a:srgbClr val="555555"/>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555555"/>
              </a:buClr>
              <a:buSzPts val="1200"/>
              <a:buFont typeface="Open Sans"/>
              <a:buChar char="●"/>
            </a:pPr>
            <a:r>
              <a:rPr lang="en" sz="1200">
                <a:solidFill>
                  <a:srgbClr val="555555"/>
                </a:solidFill>
                <a:highlight>
                  <a:srgbClr val="FFFFFF"/>
                </a:highlight>
                <a:latin typeface="Open Sans"/>
                <a:ea typeface="Open Sans"/>
                <a:cs typeface="Open Sans"/>
                <a:sym typeface="Open Sans"/>
              </a:rPr>
              <a:t>The method learns mappings from features to cost so an optimal policy in an MDP with these cost mimics the expert’s behavior</a:t>
            </a:r>
            <a:endParaRPr sz="1200">
              <a:solidFill>
                <a:srgbClr val="555555"/>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Technical Approach</a:t>
            </a:r>
            <a:endParaRPr sz="2400"/>
          </a:p>
        </p:txBody>
      </p:sp>
      <p:sp>
        <p:nvSpPr>
          <p:cNvPr id="160" name="Google Shape;16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Key Insights to Problem</a:t>
            </a:r>
            <a:endParaRPr/>
          </a:p>
          <a:p>
            <a:pPr indent="-311150" lvl="0" marL="457200" rtl="0" algn="l">
              <a:spcBef>
                <a:spcPts val="0"/>
              </a:spcBef>
              <a:spcAft>
                <a:spcPts val="0"/>
              </a:spcAft>
              <a:buSzPts val="1300"/>
              <a:buChar char="●"/>
            </a:pPr>
            <a:r>
              <a:rPr lang="en"/>
              <a:t>Maximum margin planning for learning cost function</a:t>
            </a:r>
            <a:endParaRPr/>
          </a:p>
          <a:p>
            <a:pPr indent="-298450" lvl="1" marL="914400" rtl="0" algn="l">
              <a:spcBef>
                <a:spcPts val="0"/>
              </a:spcBef>
              <a:spcAft>
                <a:spcPts val="0"/>
              </a:spcAft>
              <a:buSzPts val="1100"/>
              <a:buChar char="○"/>
            </a:pPr>
            <a:r>
              <a:rPr lang="en"/>
              <a:t>Introduction</a:t>
            </a:r>
            <a:endParaRPr/>
          </a:p>
          <a:p>
            <a:pPr indent="-298450" lvl="1" marL="914400" rtl="0" algn="l">
              <a:spcBef>
                <a:spcPts val="0"/>
              </a:spcBef>
              <a:spcAft>
                <a:spcPts val="0"/>
              </a:spcAft>
              <a:buSzPts val="1100"/>
              <a:buChar char="○"/>
            </a:pPr>
            <a:r>
              <a:rPr lang="en"/>
              <a:t>Single Example</a:t>
            </a:r>
            <a:endParaRPr/>
          </a:p>
          <a:p>
            <a:pPr indent="-298450" lvl="1" marL="914400" rtl="0" algn="l">
              <a:spcBef>
                <a:spcPts val="0"/>
              </a:spcBef>
              <a:spcAft>
                <a:spcPts val="0"/>
              </a:spcAft>
              <a:buSzPts val="1100"/>
              <a:buChar char="○"/>
            </a:pPr>
            <a:r>
              <a:rPr lang="en"/>
              <a:t>Multiple Example</a:t>
            </a:r>
            <a:endParaRPr/>
          </a:p>
          <a:p>
            <a:pPr indent="-311150" lvl="0" marL="457200" rtl="0" algn="l">
              <a:spcBef>
                <a:spcPts val="0"/>
              </a:spcBef>
              <a:spcAft>
                <a:spcPts val="0"/>
              </a:spcAft>
              <a:buSzPts val="1300"/>
              <a:buChar char="●"/>
            </a:pPr>
            <a:r>
              <a:rPr lang="en"/>
              <a:t>Applied Imitation Learning on Overhead data</a:t>
            </a:r>
            <a:endParaRPr/>
          </a:p>
          <a:p>
            <a:pPr indent="-298450" lvl="1" marL="914400" rtl="0" algn="l">
              <a:spcBef>
                <a:spcPts val="0"/>
              </a:spcBef>
              <a:spcAft>
                <a:spcPts val="0"/>
              </a:spcAft>
              <a:buSzPts val="1100"/>
              <a:buChar char="○"/>
            </a:pPr>
            <a:r>
              <a:rPr lang="en"/>
              <a:t>Adaptation to different planners</a:t>
            </a:r>
            <a:endParaRPr/>
          </a:p>
          <a:p>
            <a:pPr indent="-298450" lvl="1" marL="914400" rtl="0" algn="l">
              <a:spcBef>
                <a:spcPts val="0"/>
              </a:spcBef>
              <a:spcAft>
                <a:spcPts val="0"/>
              </a:spcAft>
              <a:buSzPts val="1100"/>
              <a:buChar char="○"/>
            </a:pPr>
            <a:r>
              <a:rPr lang="en"/>
              <a:t>Regressor Choice</a:t>
            </a:r>
            <a:endParaRPr/>
          </a:p>
          <a:p>
            <a:pPr indent="-298450" lvl="1" marL="914400" rtl="0" algn="l">
              <a:spcBef>
                <a:spcPts val="0"/>
              </a:spcBef>
              <a:spcAft>
                <a:spcPts val="0"/>
              </a:spcAft>
              <a:buSzPts val="1100"/>
              <a:buChar char="○"/>
            </a:pPr>
            <a:r>
              <a:rPr lang="en"/>
              <a:t>Unachievable Example Paths</a:t>
            </a:r>
            <a:endParaRPr/>
          </a:p>
          <a:p>
            <a:pPr indent="-298450" lvl="1" marL="914400" rtl="0" algn="l">
              <a:spcBef>
                <a:spcPts val="0"/>
              </a:spcBef>
              <a:spcAft>
                <a:spcPts val="0"/>
              </a:spcAft>
              <a:buSzPts val="1100"/>
              <a:buChar char="○"/>
            </a:pPr>
            <a:r>
              <a:rPr lang="en"/>
              <a:t>Alternate 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Key Insights to Problem</a:t>
            </a:r>
            <a:endParaRPr sz="2400"/>
          </a:p>
        </p:txBody>
      </p:sp>
      <p:sp>
        <p:nvSpPr>
          <p:cNvPr id="166" name="Google Shape;166;p22"/>
          <p:cNvSpPr txBox="1"/>
          <p:nvPr>
            <p:ph idx="1" type="body"/>
          </p:nvPr>
        </p:nvSpPr>
        <p:spPr>
          <a:xfrm>
            <a:off x="4528275" y="2078875"/>
            <a:ext cx="3889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Observe the improvement in navigation with prior data available.</a:t>
            </a:r>
            <a:endParaRPr/>
          </a:p>
          <a:p>
            <a:pPr indent="-311150" lvl="0" marL="457200" rtl="0" algn="l">
              <a:spcBef>
                <a:spcPts val="0"/>
              </a:spcBef>
              <a:spcAft>
                <a:spcPts val="0"/>
              </a:spcAft>
              <a:buSzPts val="1300"/>
              <a:buChar char="●"/>
            </a:pPr>
            <a:r>
              <a:rPr lang="en"/>
              <a:t>Setting up cost function manually is difficult owing to different environment could have different cost function, even same environment have different cost function</a:t>
            </a:r>
            <a:endParaRPr/>
          </a:p>
          <a:p>
            <a:pPr indent="-311150" lvl="0" marL="457200" rtl="0" algn="l">
              <a:spcBef>
                <a:spcPts val="0"/>
              </a:spcBef>
              <a:spcAft>
                <a:spcPts val="0"/>
              </a:spcAft>
              <a:buSzPts val="1300"/>
              <a:buChar char="●"/>
            </a:pPr>
            <a:r>
              <a:rPr lang="en"/>
              <a:t>So, what should we do?  </a:t>
            </a:r>
            <a:endParaRPr/>
          </a:p>
          <a:p>
            <a:pPr indent="0" lvl="0" marL="457200" rtl="0" algn="l">
              <a:spcBef>
                <a:spcPts val="1600"/>
              </a:spcBef>
              <a:spcAft>
                <a:spcPts val="1600"/>
              </a:spcAft>
              <a:buNone/>
            </a:pPr>
            <a:r>
              <a:rPr lang="en"/>
              <a:t>Just find some paths which are favourable by an expert and use that to find perfect cost function</a:t>
            </a:r>
            <a:endParaRPr/>
          </a:p>
        </p:txBody>
      </p:sp>
      <p:pic>
        <p:nvPicPr>
          <p:cNvPr id="167" name="Google Shape;167;p22"/>
          <p:cNvPicPr preferRelativeResize="0"/>
          <p:nvPr/>
        </p:nvPicPr>
        <p:blipFill>
          <a:blip r:embed="rId3">
            <a:alphaModFix/>
          </a:blip>
          <a:stretch>
            <a:fillRect/>
          </a:stretch>
        </p:blipFill>
        <p:spPr>
          <a:xfrm>
            <a:off x="729448" y="1853850"/>
            <a:ext cx="3485125" cy="288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1318650"/>
            <a:ext cx="7688700" cy="10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Introduction</a:t>
            </a:r>
            <a:endParaRPr sz="2400"/>
          </a:p>
        </p:txBody>
      </p:sp>
      <p:sp>
        <p:nvSpPr>
          <p:cNvPr id="173" name="Google Shape;173;p23"/>
          <p:cNvSpPr txBox="1"/>
          <p:nvPr>
            <p:ph idx="1" type="body"/>
          </p:nvPr>
        </p:nvSpPr>
        <p:spPr>
          <a:xfrm>
            <a:off x="727650" y="2785275"/>
            <a:ext cx="7688700" cy="203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already discussed, MMP provides a feature to cost mapping which make the human expert choice appear optimal</a:t>
            </a:r>
            <a:endParaRPr/>
          </a:p>
          <a:p>
            <a:pPr indent="-311150" lvl="0" marL="457200" rtl="0" algn="l">
              <a:spcBef>
                <a:spcPts val="0"/>
              </a:spcBef>
              <a:spcAft>
                <a:spcPts val="0"/>
              </a:spcAft>
              <a:buSzPts val="1300"/>
              <a:buChar char="●"/>
            </a:pPr>
            <a:r>
              <a:rPr lang="en"/>
              <a:t>If </a:t>
            </a:r>
            <a:r>
              <a:rPr lang="en"/>
              <a:t>an example path is provided as the best path between two waypoints, then any acceptable cost function should cost the expert choice as less than or equal to all other paths between those two waypoint</a:t>
            </a:r>
            <a:endParaRPr/>
          </a:p>
          <a:p>
            <a:pPr indent="-311150" lvl="0" marL="457200" rtl="0" algn="l">
              <a:spcBef>
                <a:spcPts val="0"/>
              </a:spcBef>
              <a:spcAft>
                <a:spcPts val="0"/>
              </a:spcAft>
              <a:buSzPts val="1300"/>
              <a:buChar char="●"/>
            </a:pPr>
            <a:r>
              <a:rPr lang="en"/>
              <a:t>Further, </a:t>
            </a:r>
            <a:r>
              <a:rPr lang="en"/>
              <a:t>multiple</a:t>
            </a:r>
            <a:r>
              <a:rPr lang="en"/>
              <a:t> expert provided optimal example increases constraints on cost function for achieving better output</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7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179" name="Google Shape;179;p24"/>
          <p:cNvSpPr txBox="1"/>
          <p:nvPr>
            <p:ph idx="1" type="body"/>
          </p:nvPr>
        </p:nvSpPr>
        <p:spPr>
          <a:xfrm>
            <a:off x="729450" y="2304050"/>
            <a:ext cx="4177500" cy="244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Optimal Cost Function can be defined as</a:t>
            </a:r>
            <a:endParaRPr/>
          </a:p>
          <a:p>
            <a:pPr indent="0" lvl="0" marL="457200" rtl="0" algn="l">
              <a:spcBef>
                <a:spcPts val="1600"/>
              </a:spcBef>
              <a:spcAft>
                <a:spcPts val="1600"/>
              </a:spcAft>
              <a:buNone/>
            </a:pPr>
            <a:r>
              <a:rPr lang="en"/>
              <a:t>	</a:t>
            </a:r>
            <a:endParaRPr/>
          </a:p>
        </p:txBody>
      </p:sp>
      <p:pic>
        <p:nvPicPr>
          <p:cNvPr id="180" name="Google Shape;180;p24"/>
          <p:cNvPicPr preferRelativeResize="0"/>
          <p:nvPr/>
        </p:nvPicPr>
        <p:blipFill>
          <a:blip r:embed="rId3">
            <a:alphaModFix/>
          </a:blip>
          <a:stretch>
            <a:fillRect/>
          </a:stretch>
        </p:blipFill>
        <p:spPr>
          <a:xfrm>
            <a:off x="1050671" y="2636750"/>
            <a:ext cx="3924901" cy="2112900"/>
          </a:xfrm>
          <a:prstGeom prst="rect">
            <a:avLst/>
          </a:prstGeom>
          <a:noFill/>
          <a:ln>
            <a:noFill/>
          </a:ln>
        </p:spPr>
      </p:pic>
      <p:sp>
        <p:nvSpPr>
          <p:cNvPr id="181" name="Google Shape;181;p24"/>
          <p:cNvSpPr txBox="1"/>
          <p:nvPr/>
        </p:nvSpPr>
        <p:spPr>
          <a:xfrm>
            <a:off x="5004300" y="2406600"/>
            <a:ext cx="375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Here, REG is a regularization operator</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encoding similarity of two paths</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Cost of the state x</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Lowest cost path between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a</a:t>
            </a:r>
            <a:r>
              <a:rPr lang="en">
                <a:latin typeface="Lato"/>
                <a:ea typeface="Lato"/>
                <a:cs typeface="Lato"/>
                <a:sym typeface="Lato"/>
              </a:rPr>
              <a:t>nd    </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p:txBody>
      </p:sp>
      <p:pic>
        <p:nvPicPr>
          <p:cNvPr descr="L_e" id="182" name="Google Shape;182;p24" title="MathEquation,#000000"/>
          <p:cNvPicPr preferRelativeResize="0"/>
          <p:nvPr/>
        </p:nvPicPr>
        <p:blipFill>
          <a:blip r:embed="rId4">
            <a:alphaModFix/>
          </a:blip>
          <a:stretch>
            <a:fillRect/>
          </a:stretch>
        </p:blipFill>
        <p:spPr>
          <a:xfrm>
            <a:off x="5585250" y="2713750"/>
            <a:ext cx="260624" cy="237175"/>
          </a:xfrm>
          <a:prstGeom prst="rect">
            <a:avLst/>
          </a:prstGeom>
          <a:noFill/>
          <a:ln>
            <a:noFill/>
          </a:ln>
        </p:spPr>
      </p:pic>
      <p:pic>
        <p:nvPicPr>
          <p:cNvPr descr="C(F_x)" id="183" name="Google Shape;183;p24" title="MathEquation,#000000"/>
          <p:cNvPicPr preferRelativeResize="0"/>
          <p:nvPr/>
        </p:nvPicPr>
        <p:blipFill rotWithShape="1">
          <a:blip r:embed="rId5">
            <a:alphaModFix/>
          </a:blip>
          <a:srcRect b="0" l="-43020" r="0" t="-43020"/>
          <a:stretch/>
        </p:blipFill>
        <p:spPr>
          <a:xfrm>
            <a:off x="5175050" y="2848350"/>
            <a:ext cx="766600" cy="339225"/>
          </a:xfrm>
          <a:prstGeom prst="rect">
            <a:avLst/>
          </a:prstGeom>
          <a:noFill/>
          <a:ln>
            <a:noFill/>
          </a:ln>
        </p:spPr>
      </p:pic>
      <p:pic>
        <p:nvPicPr>
          <p:cNvPr descr="P_e" id="184" name="Google Shape;184;p24" title="MathEquation,#000000"/>
          <p:cNvPicPr preferRelativeResize="0"/>
          <p:nvPr/>
        </p:nvPicPr>
        <p:blipFill>
          <a:blip r:embed="rId6">
            <a:alphaModFix/>
          </a:blip>
          <a:stretch>
            <a:fillRect/>
          </a:stretch>
        </p:blipFill>
        <p:spPr>
          <a:xfrm>
            <a:off x="5585248" y="3187575"/>
            <a:ext cx="260624" cy="245653"/>
          </a:xfrm>
          <a:prstGeom prst="rect">
            <a:avLst/>
          </a:prstGeom>
          <a:noFill/>
          <a:ln>
            <a:noFill/>
          </a:ln>
        </p:spPr>
      </p:pic>
      <p:pic>
        <p:nvPicPr>
          <p:cNvPr descr="s_e " id="185" name="Google Shape;185;p24" title="MathEquation,#000000"/>
          <p:cNvPicPr preferRelativeResize="0"/>
          <p:nvPr/>
        </p:nvPicPr>
        <p:blipFill>
          <a:blip r:embed="rId7">
            <a:alphaModFix/>
          </a:blip>
          <a:stretch>
            <a:fillRect/>
          </a:stretch>
        </p:blipFill>
        <p:spPr>
          <a:xfrm>
            <a:off x="8110374" y="3150849"/>
            <a:ext cx="260626" cy="224464"/>
          </a:xfrm>
          <a:prstGeom prst="rect">
            <a:avLst/>
          </a:prstGeom>
          <a:noFill/>
          <a:ln>
            <a:noFill/>
          </a:ln>
        </p:spPr>
      </p:pic>
      <p:pic>
        <p:nvPicPr>
          <p:cNvPr descr="g_e&#10;" id="186" name="Google Shape;186;p24" title="MathEquation,#000000"/>
          <p:cNvPicPr preferRelativeResize="0"/>
          <p:nvPr/>
        </p:nvPicPr>
        <p:blipFill>
          <a:blip r:embed="rId8">
            <a:alphaModFix/>
          </a:blip>
          <a:stretch>
            <a:fillRect/>
          </a:stretch>
        </p:blipFill>
        <p:spPr>
          <a:xfrm>
            <a:off x="5979725" y="3375700"/>
            <a:ext cx="244318" cy="224475"/>
          </a:xfrm>
          <a:prstGeom prst="rect">
            <a:avLst/>
          </a:prstGeom>
          <a:noFill/>
          <a:ln>
            <a:noFill/>
          </a:ln>
        </p:spPr>
      </p:pic>
      <p:sp>
        <p:nvSpPr>
          <p:cNvPr id="187" name="Google Shape;187;p24"/>
          <p:cNvSpPr txBox="1"/>
          <p:nvPr/>
        </p:nvSpPr>
        <p:spPr>
          <a:xfrm>
            <a:off x="5001575" y="3668800"/>
            <a:ext cx="387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However, there may be infinite number of constraints, so, we will not be able to achieve all constraints, so we add a slack penalty.</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Maximum margin planning for learning cost function - Single Example</a:t>
            </a:r>
            <a:endParaRPr sz="2400"/>
          </a:p>
          <a:p>
            <a:pPr indent="0" lvl="0" marL="0" rtl="0" algn="l">
              <a:spcBef>
                <a:spcPts val="0"/>
              </a:spcBef>
              <a:spcAft>
                <a:spcPts val="0"/>
              </a:spcAft>
              <a:buNone/>
            </a:pPr>
            <a:r>
              <a:t/>
            </a:r>
            <a:endParaRPr/>
          </a:p>
        </p:txBody>
      </p:sp>
      <p:sp>
        <p:nvSpPr>
          <p:cNvPr id="193" name="Google Shape;193;p25"/>
          <p:cNvSpPr txBox="1"/>
          <p:nvPr>
            <p:ph idx="1" type="body"/>
          </p:nvPr>
        </p:nvSpPr>
        <p:spPr>
          <a:xfrm>
            <a:off x="729450" y="2240925"/>
            <a:ext cx="7688700" cy="27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unconstrained problem that captures constraints as penalties: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Following is the sub-gradient in the space of cost function of the objective: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directly apply gradient descent in this space of cost function directly, However that might lead to extreme overfitting.Instead, if we take a small step in a limited set of “directions” using a hypothesis space of functions mapping features to a real number.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4" name="Google Shape;194;p25"/>
          <p:cNvPicPr preferRelativeResize="0"/>
          <p:nvPr/>
        </p:nvPicPr>
        <p:blipFill>
          <a:blip r:embed="rId3">
            <a:alphaModFix/>
          </a:blip>
          <a:stretch>
            <a:fillRect/>
          </a:stretch>
        </p:blipFill>
        <p:spPr>
          <a:xfrm>
            <a:off x="885275" y="2487650"/>
            <a:ext cx="3986301" cy="663950"/>
          </a:xfrm>
          <a:prstGeom prst="rect">
            <a:avLst/>
          </a:prstGeom>
          <a:noFill/>
          <a:ln>
            <a:noFill/>
          </a:ln>
        </p:spPr>
      </p:pic>
      <p:pic>
        <p:nvPicPr>
          <p:cNvPr id="195" name="Google Shape;195;p25"/>
          <p:cNvPicPr preferRelativeResize="0"/>
          <p:nvPr/>
        </p:nvPicPr>
        <p:blipFill>
          <a:blip r:embed="rId4">
            <a:alphaModFix/>
          </a:blip>
          <a:stretch>
            <a:fillRect/>
          </a:stretch>
        </p:blipFill>
        <p:spPr>
          <a:xfrm>
            <a:off x="593150" y="3413300"/>
            <a:ext cx="3750075" cy="53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