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 id="2147483701" r:id="rId6"/>
  </p:sldMasterIdLst>
  <p:notesMasterIdLst>
    <p:notesMasterId r:id="rId22"/>
  </p:notesMasterIdLst>
  <p:handoutMasterIdLst>
    <p:handoutMasterId r:id="rId23"/>
  </p:handoutMasterIdLst>
  <p:sldIdLst>
    <p:sldId id="322" r:id="rId7"/>
    <p:sldId id="323" r:id="rId8"/>
    <p:sldId id="311" r:id="rId9"/>
    <p:sldId id="324" r:id="rId10"/>
    <p:sldId id="325" r:id="rId11"/>
    <p:sldId id="326" r:id="rId12"/>
    <p:sldId id="327" r:id="rId13"/>
    <p:sldId id="328" r:id="rId14"/>
    <p:sldId id="329" r:id="rId15"/>
    <p:sldId id="330" r:id="rId16"/>
    <p:sldId id="331" r:id="rId17"/>
    <p:sldId id="332" r:id="rId18"/>
    <p:sldId id="333" r:id="rId19"/>
    <p:sldId id="334" r:id="rId20"/>
    <p:sldId id="335"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4581" autoAdjust="0"/>
  </p:normalViewPr>
  <p:slideViewPr>
    <p:cSldViewPr showGuides="1">
      <p:cViewPr varScale="1">
        <p:scale>
          <a:sx n="78" d="100"/>
          <a:sy n="78" d="100"/>
        </p:scale>
        <p:origin x="787" y="6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3/30/2024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3/30/2024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9</a:t>
            </a:fld>
            <a:endParaRPr lang="en-IN" dirty="0"/>
          </a:p>
        </p:txBody>
      </p:sp>
    </p:spTree>
    <p:extLst>
      <p:ext uri="{BB962C8B-B14F-4D97-AF65-F5344CB8AC3E}">
        <p14:creationId xmlns:p14="http://schemas.microsoft.com/office/powerpoint/2010/main" val="4242660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3/30/2024</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3/30/2024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3/30/2024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498CD-A622-4ACC-98D8-8365C1B868F0}" type="datetime1">
              <a:rPr lang="en-US" smtClean="0"/>
              <a:pPr/>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411735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BF3DB-CE40-42F4-BAF4-5D73D1160093}" type="datetime1">
              <a:rPr lang="en-US" smtClean="0"/>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0067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CA6E5-33C6-44C3-9324-1BC5DF93F43F}" type="datetime1">
              <a:rPr lang="en-US" smtClean="0"/>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9441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9C1D9-07E1-4387-AF34-89EE2802766D}" type="datetime1">
              <a:rPr lang="en-US" smtClean="0"/>
              <a:t>3/30/2024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91284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9E85B-B39A-43E9-82DE-E3279D984288}" type="datetime1">
              <a:rPr lang="en-US" smtClean="0"/>
              <a:t>3/30/2024</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90829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70C95-D35D-47FC-816D-E56328637043}" type="datetime1">
              <a:rPr lang="en-US" smtClean="0"/>
              <a:t>3/30/2024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29157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163A7-695C-4C09-B334-6924060F5B71}" type="datetime1">
              <a:rPr lang="en-US" smtClean="0"/>
              <a:t>3/30/2024</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66358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5B6D02-49B3-41C1-9893-391F698AE757}" type="datetime1">
              <a:rPr lang="en-US" smtClean="0"/>
              <a:t>3/30/2024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28176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3/30/2024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91AC91-90B4-40B7-917F-BAE86E369F96}" type="datetime1">
              <a:rPr lang="en-US" smtClean="0"/>
              <a:t>3/30/2024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31512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17500004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174252848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87819286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853181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689401011"/>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2CF6B-193C-4CEB-9860-F1C5F0818FA3}" type="datetime1">
              <a:rPr lang="en-US" smtClean="0"/>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09439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6CBC3-4EDC-4C84-BDD0-15F2AD890B92}" type="datetime1">
              <a:rPr lang="en-US" smtClean="0"/>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3521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en-US"/>
              <a:t>Click to edit Master title style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498CD-A622-4ACC-98D8-8365C1B868F0}" type="datetime1">
              <a:rPr lang="en-US" smtClean="0"/>
              <a:pPr/>
              <a:t>3/30/2024</a:t>
            </a:fld>
            <a:endParaRPr lang="en-US" dirty="0"/>
          </a:p>
        </p:txBody>
      </p:sp>
      <p:sp>
        <p:nvSpPr>
          <p:cNvPr id="5" name="Footer Placeholder 4"/>
          <p:cNvSpPr>
            <a:spLocks noGrp="1"/>
          </p:cNvSpPr>
          <p:nvPr>
            <p:ph type="ftr" sz="quarter" idx="11"/>
          </p:nvPr>
        </p:nvSpPr>
        <p:spPr>
          <a:xfrm>
            <a:off x="2415871" y="329308"/>
            <a:ext cx="4972620" cy="309201"/>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437290" y="798973"/>
            <a:ext cx="810808" cy="503578"/>
          </a:xfrm>
        </p:spPr>
        <p:txBody>
          <a:bodyPr/>
          <a:lstStyle/>
          <a:p>
            <a:fld id="{2A013F82-EE5E-44EE-A61D-E31C6657F26F}" type="slidenum">
              <a:rPr lang="en-US" smtClean="0"/>
              <a:pPr/>
              <a:t>‹#›</a:t>
            </a:fld>
            <a:endParaRPr lang="en-US" dirty="0"/>
          </a:p>
        </p:txBody>
      </p:sp>
      <p:cxnSp>
        <p:nvCxnSpPr>
          <p:cNvPr id="15" name="Straight Connector 14"/>
          <p:cNvCxnSpPr/>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82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BF3DB-CE40-42F4-BAF4-5D73D1160093}" type="datetime1">
              <a:rPr lang="en-US" smtClean="0"/>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cxnSp>
        <p:nvCxnSpPr>
          <p:cNvPr id="33" name="Straight Connector 32"/>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412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3/30/2024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en-US"/>
              <a:t>Click to edit Master title style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CA6E5-33C6-44C3-9324-1BC5DF93F43F}" type="datetime1">
              <a:rPr lang="en-US" smtClean="0"/>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cxnSp>
        <p:nvCxnSpPr>
          <p:cNvPr id="15" name="Straight Connector 14"/>
          <p:cNvCxnSpPr/>
          <p:nvPr/>
        </p:nvCxnSpPr>
        <p:spPr>
          <a:xfrm>
            <a:off x="1453861" y="3804985"/>
            <a:ext cx="86281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53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90"/>
            <a:ext cx="9603134"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6954" y="2010879"/>
            <a:ext cx="464394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9C1D9-07E1-4387-AF34-89EE2802766D}" type="datetime1">
              <a:rPr lang="en-US" smtClean="0"/>
              <a:t>3/30/2024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cxnSp>
        <p:nvCxnSpPr>
          <p:cNvPr id="35" name="Straight Connector 3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869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4"/>
            <a:ext cx="9605159"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6814" y="2019550"/>
            <a:ext cx="4643942"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46814" y="2824270"/>
            <a:ext cx="464394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0692" y="2023004"/>
            <a:ext cx="4643942"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0692" y="2821491"/>
            <a:ext cx="464394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9E85B-B39A-43E9-82DE-E3279D984288}" type="datetime1">
              <a:rPr lang="en-US" smtClean="0"/>
              <a:t>3/30/2024</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cxnSp>
        <p:nvCxnSpPr>
          <p:cNvPr id="29" name="Straight Connector 28"/>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28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70C95-D35D-47FC-816D-E56328637043}" type="datetime1">
              <a:rPr lang="en-US" smtClean="0"/>
              <a:t>3/30/2024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cxnSp>
        <p:nvCxnSpPr>
          <p:cNvPr id="25" name="Straight Connector 2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085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163A7-695C-4C09-B334-6924060F5B71}" type="datetime1">
              <a:rPr lang="en-US" smtClean="0"/>
              <a:t>3/30/2024</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50506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5B6D02-49B3-41C1-9893-391F698AE757}" type="datetime1">
              <a:rPr lang="en-US" smtClean="0"/>
              <a:t>3/30/2024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cxnSp>
        <p:nvCxnSpPr>
          <p:cNvPr id="17" name="Straight Connector 16"/>
          <p:cNvCxnSpPr/>
          <p:nvPr/>
        </p:nvCxnSpPr>
        <p:spPr>
          <a:xfrm>
            <a:off x="1447903" y="3205491"/>
            <a:ext cx="326863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10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fld id="{7D91AC91-90B4-40B7-917F-BAE86E369F96}" type="datetime1">
              <a:rPr lang="en-US" smtClean="0"/>
              <a:t>3/30/2024</a:t>
            </a:fld>
            <a:endParaRPr lang="en-US" dirty="0"/>
          </a:p>
        </p:txBody>
      </p:sp>
      <p:sp>
        <p:nvSpPr>
          <p:cNvPr id="6" name="Footer Placeholder 5"/>
          <p:cNvSpPr>
            <a:spLocks noGrp="1"/>
          </p:cNvSpPr>
          <p:nvPr>
            <p:ph type="ftr" sz="quarter" idx="11"/>
          </p:nvPr>
        </p:nvSpPr>
        <p:spPr>
          <a:xfrm>
            <a:off x="1447005" y="318641"/>
            <a:ext cx="5539561" cy="320931"/>
          </a:xfrm>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814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2CF6B-193C-4CEB-9860-F1C5F0818FA3}" type="datetime1">
              <a:rPr lang="en-US" smtClean="0"/>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418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4"/>
            <a:ext cx="1615321"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296" y="798974"/>
            <a:ext cx="782679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6CBC3-4EDC-4C84-BDD0-15F2AD890B92}" type="datetime1">
              <a:rPr lang="en-US" smtClean="0"/>
              <a:t>3/30/2024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cxnSp>
        <p:nvCxnSpPr>
          <p:cNvPr id="15" name="Straight Connector 14"/>
          <p:cNvCxnSpPr/>
          <p:nvPr/>
        </p:nvCxnSpPr>
        <p:spPr>
          <a:xfrm>
            <a:off x="943665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141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3/30/2024</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3/30/2024</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3/30/2024</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3/30/2024</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3/30/2024</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3/30/2024</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3.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3/30/2024</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4AB525-F3F4-481A-B8D5-B732FA9EB082}" type="datetime1">
              <a:rPr lang="en-US" smtClean="0"/>
              <a:pPr/>
              <a:t>3/30/2024</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6131215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
        <p:nvSpPr>
          <p:cNvPr id="2" name="Title Placeholder 1"/>
          <p:cNvSpPr>
            <a:spLocks noGrp="1"/>
          </p:cNvSpPr>
          <p:nvPr>
            <p:ph type="title"/>
          </p:nvPr>
        </p:nvSpPr>
        <p:spPr>
          <a:xfrm>
            <a:off x="1451202" y="804520"/>
            <a:ext cx="9600774"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202" y="2015733"/>
            <a:ext cx="9600774"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2171" y="330370"/>
            <a:ext cx="349980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B4AB525-F3F4-481A-B8D5-B732FA9EB082}" type="datetime1">
              <a:rPr lang="en-US" smtClean="0"/>
              <a:pPr/>
              <a:t>3/30/2024</a:t>
            </a:fld>
            <a:endParaRPr lang="en-US" dirty="0"/>
          </a:p>
        </p:txBody>
      </p:sp>
      <p:sp>
        <p:nvSpPr>
          <p:cNvPr id="5" name="Footer Placeholder 4"/>
          <p:cNvSpPr>
            <a:spLocks noGrp="1"/>
          </p:cNvSpPr>
          <p:nvPr>
            <p:ph type="ftr" sz="quarter" idx="3"/>
          </p:nvPr>
        </p:nvSpPr>
        <p:spPr>
          <a:xfrm>
            <a:off x="1451201" y="329308"/>
            <a:ext cx="5937289"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479935" y="798973"/>
            <a:ext cx="810808" cy="503578"/>
          </a:xfrm>
          <a:prstGeom prst="rect">
            <a:avLst/>
          </a:prstGeom>
        </p:spPr>
        <p:txBody>
          <a:bodyPr vert="horz" lIns="91440" tIns="45720" rIns="91440" bIns="45720" rtlCol="0" anchor="t"/>
          <a:lstStyle>
            <a:lvl1pPr algn="r">
              <a:defRPr sz="2799">
                <a:solidFill>
                  <a:schemeClr val="accent1"/>
                </a:solidFill>
              </a:defRPr>
            </a:lvl1pPr>
          </a:lstStyle>
          <a:p>
            <a:fld id="{2A013F82-EE5E-44EE-A61D-E31C6657F26F}" type="slidenum">
              <a:rPr lang="en-US" smtClean="0"/>
              <a:pPr/>
              <a:t>‹#›</a:t>
            </a:fld>
            <a:endParaRPr lang="en-US" dirty="0"/>
          </a:p>
        </p:txBody>
      </p:sp>
      <p:cxnSp>
        <p:nvCxnSpPr>
          <p:cNvPr id="10" name="Straight Connector 9"/>
          <p:cNvCxnSpPr/>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1695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90000"/>
        </a:lnSpc>
        <a:spcBef>
          <a:spcPct val="0"/>
        </a:spcBef>
        <a:buNone/>
        <a:defRPr sz="3199" b="0" i="0" kern="1200" cap="all">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hyperlink" Target="https://signin.aws.amazon.com/signin?redirect_uri=https%3A%2F%2Fportal.aws.amazon.com%2Fbilling%2Fsignup%2Fresume&amp;client_id=signu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1804" y="620688"/>
            <a:ext cx="11377264" cy="792860"/>
          </a:xfrm>
        </p:spPr>
        <p:txBody>
          <a:bodyPr>
            <a:noAutofit/>
          </a:bodyPr>
          <a:lstStyle/>
          <a:p>
            <a:r>
              <a:rPr lang="en-US" sz="6000" b="1" i="0" dirty="0">
                <a:solidFill>
                  <a:schemeClr val="accent6">
                    <a:lumMod val="20000"/>
                    <a:lumOff val="80000"/>
                  </a:schemeClr>
                </a:solidFill>
                <a:effectLst/>
                <a:latin typeface="Times New Roman" panose="02020603050405020304" pitchFamily="18" charset="0"/>
                <a:cs typeface="Times New Roman" panose="02020603050405020304" pitchFamily="18" charset="0"/>
              </a:rPr>
              <a:t>Cloud and Serverless Computing </a:t>
            </a:r>
            <a:endParaRPr lang="en-US" sz="600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21804" y="2420888"/>
            <a:ext cx="9571384" cy="1219200"/>
          </a:xfrm>
        </p:spPr>
        <p:txBody>
          <a:bodyPr>
            <a:noAutofit/>
          </a:bodyPr>
          <a:lstStyle/>
          <a:p>
            <a:r>
              <a:rPr lang="en-US" sz="3600" b="1" i="0" dirty="0">
                <a:effectLst/>
                <a:latin typeface="Times New Roman" panose="02020603050405020304" pitchFamily="18" charset="0"/>
                <a:cs typeface="Times New Roman" panose="02020603050405020304" pitchFamily="18" charset="0"/>
              </a:rPr>
              <a:t>Build a Video Streaming Service using AWS S3, CloudFront and React</a:t>
            </a:r>
            <a:br>
              <a:rPr lang="en-US" sz="3600" b="1" i="0" dirty="0">
                <a:effectLst/>
                <a:latin typeface="Times New Roman" panose="02020603050405020304" pitchFamily="18" charset="0"/>
                <a:cs typeface="Times New Roman" panose="02020603050405020304" pitchFamily="18" charset="0"/>
              </a:rPr>
            </a:br>
            <a:endParaRPr lang="en-US" sz="3600" dirty="0"/>
          </a:p>
        </p:txBody>
      </p:sp>
      <p:sp>
        <p:nvSpPr>
          <p:cNvPr id="4" name="TextBox 3">
            <a:extLst>
              <a:ext uri="{FF2B5EF4-FFF2-40B4-BE49-F238E27FC236}">
                <a16:creationId xmlns:a16="http://schemas.microsoft.com/office/drawing/2014/main" id="{80B282C0-5382-C79C-A8E9-82ADB64F4AFC}"/>
              </a:ext>
            </a:extLst>
          </p:cNvPr>
          <p:cNvSpPr txBox="1"/>
          <p:nvPr/>
        </p:nvSpPr>
        <p:spPr>
          <a:xfrm>
            <a:off x="6428185" y="5229200"/>
            <a:ext cx="5760640" cy="1384995"/>
          </a:xfrm>
          <a:prstGeom prst="rect">
            <a:avLst/>
          </a:prstGeom>
          <a:noFill/>
          <a:ln>
            <a:solidFill>
              <a:schemeClr val="bg2"/>
            </a:solidFill>
          </a:ln>
        </p:spPr>
        <p:txBody>
          <a:bodyPr wrap="square" rtlCol="0" anchor="ctr" anchorCtr="1">
            <a:spAutoFit/>
          </a:bodyPr>
          <a:lstStyle/>
          <a:p>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Name - SHASHANK KUMAR</a:t>
            </a:r>
          </a:p>
          <a:p>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Id - 2100032506</a:t>
            </a:r>
          </a:p>
          <a:p>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Section - 31</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10" name="Group 720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88828" cy="6866467"/>
            <a:chOff x="0" y="-8467"/>
            <a:chExt cx="12192000" cy="6866467"/>
          </a:xfrm>
        </p:grpSpPr>
        <p:cxnSp>
          <p:nvCxnSpPr>
            <p:cNvPr id="7211" name="Straight Connector 72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12" name="Straight Connector 72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2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15" name="Isosceles Triangle 72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19" name="Isosceles Triangle 72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20" name="Isosceles Triangle 72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7222" name="Rectangle 7221">
            <a:extLst>
              <a:ext uri="{FF2B5EF4-FFF2-40B4-BE49-F238E27FC236}">
                <a16:creationId xmlns:a16="http://schemas.microsoft.com/office/drawing/2014/main" id="{6C2031B9-9CCA-4136-8A40-6AA65CF75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4" name="Rectangle 7223">
            <a:extLst>
              <a:ext uri="{FF2B5EF4-FFF2-40B4-BE49-F238E27FC236}">
                <a16:creationId xmlns:a16="http://schemas.microsoft.com/office/drawing/2014/main" id="{57B7CA69-ACEC-459C-91DB-7338747100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87" y="480060"/>
            <a:ext cx="11235050" cy="5897880"/>
          </a:xfrm>
          <a:prstGeom prst="rect">
            <a:avLst/>
          </a:prstGeom>
          <a:solidFill>
            <a:srgbClr val="FFFFFF"/>
          </a:solidFill>
          <a:ln w="22225">
            <a:solidFill>
              <a:srgbClr val="FB35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 screenshot of a computer&#10;&#10;Description automatically generated">
            <a:extLst>
              <a:ext uri="{FF2B5EF4-FFF2-40B4-BE49-F238E27FC236}">
                <a16:creationId xmlns:a16="http://schemas.microsoft.com/office/drawing/2014/main" id="{114D05EF-B6B3-41C7-5D8D-712DE2F5F1D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155" r="2" b="2"/>
          <a:stretch/>
        </p:blipFill>
        <p:spPr bwMode="auto">
          <a:xfrm>
            <a:off x="643299" y="643467"/>
            <a:ext cx="1090222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73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88828" cy="6866467"/>
            <a:chOff x="0" y="-8467"/>
            <a:chExt cx="12192000" cy="6866467"/>
          </a:xfrm>
        </p:grpSpPr>
        <p:cxnSp>
          <p:nvCxnSpPr>
            <p:cNvPr id="8200" name="Straight Connector 819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4" name="Isosceles Triangle 820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Isosceles Triangle 820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Isosceles Triangle 820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8211" name="Rectangle 8210">
            <a:extLst>
              <a:ext uri="{FF2B5EF4-FFF2-40B4-BE49-F238E27FC236}">
                <a16:creationId xmlns:a16="http://schemas.microsoft.com/office/drawing/2014/main" id="{6C2031B9-9CCA-4136-8A40-6AA65CF75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212">
            <a:extLst>
              <a:ext uri="{FF2B5EF4-FFF2-40B4-BE49-F238E27FC236}">
                <a16:creationId xmlns:a16="http://schemas.microsoft.com/office/drawing/2014/main" id="{57B7CA69-ACEC-459C-91DB-7338747100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87" y="480060"/>
            <a:ext cx="11235050" cy="5897880"/>
          </a:xfrm>
          <a:prstGeom prst="rect">
            <a:avLst/>
          </a:prstGeom>
          <a:solidFill>
            <a:srgbClr val="FFFFFF"/>
          </a:solidFill>
          <a:ln w="22225">
            <a:solidFill>
              <a:srgbClr val="F7ED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A screenshot of a computer&#10;&#10;Description automatically generated">
            <a:extLst>
              <a:ext uri="{FF2B5EF4-FFF2-40B4-BE49-F238E27FC236}">
                <a16:creationId xmlns:a16="http://schemas.microsoft.com/office/drawing/2014/main" id="{5075C03B-24DC-CC6D-774B-4BD4C6AA3EB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 b="9157"/>
          <a:stretch/>
        </p:blipFill>
        <p:spPr bwMode="auto">
          <a:xfrm>
            <a:off x="643299" y="643467"/>
            <a:ext cx="1090222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67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E75438-56DA-860F-D1DD-3D7744EED62C}"/>
              </a:ext>
            </a:extLst>
          </p:cNvPr>
          <p:cNvSpPr txBox="1"/>
          <p:nvPr/>
        </p:nvSpPr>
        <p:spPr>
          <a:xfrm>
            <a:off x="189756" y="188640"/>
            <a:ext cx="9145016" cy="646331"/>
          </a:xfrm>
          <a:prstGeom prst="rect">
            <a:avLst/>
          </a:prstGeom>
          <a:noFill/>
        </p:spPr>
        <p:txBody>
          <a:bodyPr wrap="square" rtlCol="0">
            <a:spAutoFit/>
          </a:bodyPr>
          <a:lstStyle/>
          <a:p>
            <a:r>
              <a:rPr lang="en-US" b="1" i="0" dirty="0">
                <a:effectLst/>
                <a:latin typeface="-apple-system"/>
              </a:rPr>
              <a:t>Step 6: Following the creation of the distribution, it is necessary to update the S3 bucket policy accordingly. Copy the provided policy and paste it into the S3 bucket policy editor.</a:t>
            </a:r>
            <a:endParaRPr lang="en-IN" dirty="0"/>
          </a:p>
        </p:txBody>
      </p:sp>
      <p:pic>
        <p:nvPicPr>
          <p:cNvPr id="9218" name="Picture 2">
            <a:extLst>
              <a:ext uri="{FF2B5EF4-FFF2-40B4-BE49-F238E27FC236}">
                <a16:creationId xmlns:a16="http://schemas.microsoft.com/office/drawing/2014/main" id="{6D1E3E2E-0EA0-930B-0B5C-7E096F4DB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272" y="1196753"/>
            <a:ext cx="8737476"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37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7" name="Group 10246">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88828" cy="6866467"/>
            <a:chOff x="0" y="-8467"/>
            <a:chExt cx="12192000" cy="6866467"/>
          </a:xfrm>
        </p:grpSpPr>
        <p:cxnSp>
          <p:nvCxnSpPr>
            <p:cNvPr id="10248" name="Straight Connector 10247">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49" name="Straight Connector 10248">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250"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251"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252" name="Isosceles Triangle 10251">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253"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254"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255"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256" name="Isosceles Triangle 10255">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257" name="Isosceles Triangle 10256">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10259" name="Rectangle 10258">
            <a:extLst>
              <a:ext uri="{FF2B5EF4-FFF2-40B4-BE49-F238E27FC236}">
                <a16:creationId xmlns:a16="http://schemas.microsoft.com/office/drawing/2014/main" id="{6C2031B9-9CCA-4136-8A40-6AA65CF75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1" name="Rectangle 10260">
            <a:extLst>
              <a:ext uri="{FF2B5EF4-FFF2-40B4-BE49-F238E27FC236}">
                <a16:creationId xmlns:a16="http://schemas.microsoft.com/office/drawing/2014/main" id="{57B7CA69-ACEC-459C-91DB-7338747100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87" y="480060"/>
            <a:ext cx="11235050" cy="5897880"/>
          </a:xfrm>
          <a:prstGeom prst="rect">
            <a:avLst/>
          </a:prstGeom>
          <a:solidFill>
            <a:srgbClr val="FFFFFF"/>
          </a:solidFill>
          <a:ln w="22225">
            <a:solidFill>
              <a:srgbClr val="FB32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A screenshot of a computer&#10;&#10;Description automatically generated">
            <a:extLst>
              <a:ext uri="{FF2B5EF4-FFF2-40B4-BE49-F238E27FC236}">
                <a16:creationId xmlns:a16="http://schemas.microsoft.com/office/drawing/2014/main" id="{747A8F70-412F-3E34-7C66-6982724CED1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155" r="2" b="2"/>
          <a:stretch/>
        </p:blipFill>
        <p:spPr bwMode="auto">
          <a:xfrm>
            <a:off x="643299" y="643467"/>
            <a:ext cx="1090222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29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3ACF687-7A50-5A21-ADB6-8D989D65D482}"/>
              </a:ext>
            </a:extLst>
          </p:cNvPr>
          <p:cNvPicPr>
            <a:picLocks noChangeAspect="1"/>
          </p:cNvPicPr>
          <p:nvPr/>
        </p:nvPicPr>
        <p:blipFill rotWithShape="1">
          <a:blip r:embed="rId2">
            <a:duotone>
              <a:prstClr val="black"/>
              <a:schemeClr val="tx2">
                <a:tint val="45000"/>
                <a:satMod val="400000"/>
              </a:schemeClr>
            </a:duotone>
            <a:alphaModFix amt="40000"/>
          </a:blip>
          <a:srcRect l="2909" r="2893"/>
          <a:stretch/>
        </p:blipFill>
        <p:spPr>
          <a:xfrm>
            <a:off x="20" y="10"/>
            <a:ext cx="12188805" cy="6857990"/>
          </a:xfrm>
          <a:prstGeom prst="rect">
            <a:avLst/>
          </a:prstGeom>
        </p:spPr>
      </p:pic>
      <p:sp>
        <p:nvSpPr>
          <p:cNvPr id="4" name="TextBox 3">
            <a:extLst>
              <a:ext uri="{FF2B5EF4-FFF2-40B4-BE49-F238E27FC236}">
                <a16:creationId xmlns:a16="http://schemas.microsoft.com/office/drawing/2014/main" id="{B448E2E6-2C77-9B4C-3209-A9A2AC237529}"/>
              </a:ext>
            </a:extLst>
          </p:cNvPr>
          <p:cNvSpPr txBox="1"/>
          <p:nvPr/>
        </p:nvSpPr>
        <p:spPr>
          <a:xfrm>
            <a:off x="1629916" y="5301208"/>
            <a:ext cx="8594429" cy="3880773"/>
          </a:xfrm>
          <a:prstGeom prst="rect">
            <a:avLst/>
          </a:prstGeom>
        </p:spPr>
        <p:txBody>
          <a:bodyPr vert="horz" lIns="91440" tIns="45720" rIns="91440" bIns="45720" rtlCol="0">
            <a:normAutofit/>
          </a:bodyPr>
          <a:lstStyle/>
          <a:p>
            <a:pPr defTabSz="457200">
              <a:spcBef>
                <a:spcPts val="1000"/>
              </a:spcBef>
              <a:buClr>
                <a:schemeClr val="accent1"/>
              </a:buClr>
              <a:buSzPct val="80000"/>
              <a:buFont typeface="Wingdings 3" charset="2"/>
              <a:buChar char=""/>
            </a:pPr>
            <a:r>
              <a:rPr lang="en-US" b="1" i="0" dirty="0">
                <a:solidFill>
                  <a:srgbClr val="FFFFFF"/>
                </a:solidFill>
                <a:effectLst/>
              </a:rPr>
              <a:t>Step 7: Navigate to the Distribution panel, copy the domain name, and paste it into the address bar of a web browser. Then, copy the key name and insert it into the appropriate field in the web browser. Upon completion, the expected outcome should resemble the following:</a:t>
            </a:r>
            <a:endParaRPr lang="en-US" dirty="0">
              <a:solidFill>
                <a:srgbClr val="FFFFFF"/>
              </a:solidFill>
            </a:endParaRPr>
          </a:p>
        </p:txBody>
      </p:sp>
    </p:spTree>
    <p:extLst>
      <p:ext uri="{BB962C8B-B14F-4D97-AF65-F5344CB8AC3E}">
        <p14:creationId xmlns:p14="http://schemas.microsoft.com/office/powerpoint/2010/main" val="30551051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C969C5-ED2A-8A92-E252-02AE9483B6BA}"/>
              </a:ext>
            </a:extLst>
          </p:cNvPr>
          <p:cNvSpPr txBox="1"/>
          <p:nvPr/>
        </p:nvSpPr>
        <p:spPr>
          <a:xfrm>
            <a:off x="1485900" y="764704"/>
            <a:ext cx="5400600"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B6C83512-4F45-31C2-8400-20803B05DFD8}"/>
              </a:ext>
            </a:extLst>
          </p:cNvPr>
          <p:cNvSpPr txBox="1"/>
          <p:nvPr/>
        </p:nvSpPr>
        <p:spPr>
          <a:xfrm>
            <a:off x="1488391" y="1988840"/>
            <a:ext cx="8928992" cy="3046988"/>
          </a:xfrm>
          <a:prstGeom prst="rect">
            <a:avLst/>
          </a:prstGeom>
          <a:noFill/>
        </p:spPr>
        <p:txBody>
          <a:bodyPr wrap="square" rtlCol="0">
            <a:spAutoFit/>
          </a:bodyPr>
          <a:lstStyle/>
          <a:p>
            <a:br>
              <a:rPr lang="en-US" sz="2400" dirty="0">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We've revolutionized video streaming by leveraging Amazon Web Services (AWS), delivering unparalleled scalability, efficiency, and cost-effectiveness. Utilizing AWS tools like S3 and CloudFront, we've simplified operations and reduced complexities. Our serverless architecture ensures seamless streaming tailored to modern digital needs. With AWS, we focus on content excellence, unburdened by traditional server setups.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49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20664" y="188640"/>
            <a:ext cx="9144001" cy="914400"/>
          </a:xfrm>
        </p:spPr>
        <p:txBody>
          <a:bodyPr>
            <a:normAutofit/>
          </a:bodyPr>
          <a:lstStyle/>
          <a:p>
            <a:r>
              <a:rPr lang="en-US" sz="4800" dirty="0">
                <a:latin typeface="Times New Roman" panose="02020603050405020304" pitchFamily="18" charset="0"/>
                <a:cs typeface="Times New Roman" panose="02020603050405020304" pitchFamily="18" charset="0"/>
              </a:rPr>
              <a:t>Overview</a:t>
            </a:r>
          </a:p>
        </p:txBody>
      </p:sp>
      <p:sp>
        <p:nvSpPr>
          <p:cNvPr id="14" name="Content Placeholder 13"/>
          <p:cNvSpPr>
            <a:spLocks noGrp="1"/>
          </p:cNvSpPr>
          <p:nvPr>
            <p:ph idx="1"/>
          </p:nvPr>
        </p:nvSpPr>
        <p:spPr>
          <a:xfrm>
            <a:off x="1020664" y="1103040"/>
            <a:ext cx="9134391" cy="4114801"/>
          </a:xfrm>
        </p:spPr>
        <p:txBody>
          <a:bodyPr>
            <a:normAutofit/>
          </a:bodyPr>
          <a:lstStyle/>
          <a:p>
            <a:pPr marL="469265" indent="-208915">
              <a:lnSpc>
                <a:spcPct val="100000"/>
              </a:lnSpc>
              <a:spcBef>
                <a:spcPts val="1340"/>
              </a:spcBef>
              <a:buAutoNum type="arabicPeriod"/>
              <a:tabLst>
                <a:tab pos="469900" algn="l"/>
              </a:tabLst>
            </a:pPr>
            <a:r>
              <a:rPr lang="en-US" spc="-5" dirty="0">
                <a:latin typeface="Times New Roman"/>
                <a:cs typeface="Times New Roman"/>
              </a:rPr>
              <a:t>Create</a:t>
            </a:r>
            <a:r>
              <a:rPr lang="en-US" spc="-10" dirty="0">
                <a:latin typeface="Times New Roman"/>
                <a:cs typeface="Times New Roman"/>
              </a:rPr>
              <a:t> </a:t>
            </a:r>
            <a:r>
              <a:rPr lang="en-US" spc="-5" dirty="0">
                <a:latin typeface="Times New Roman"/>
                <a:cs typeface="Times New Roman"/>
              </a:rPr>
              <a:t>an</a:t>
            </a:r>
            <a:r>
              <a:rPr lang="en-US" spc="5" dirty="0">
                <a:latin typeface="Times New Roman"/>
                <a:cs typeface="Times New Roman"/>
              </a:rPr>
              <a:t> </a:t>
            </a:r>
            <a:r>
              <a:rPr lang="en-US" spc="-5" dirty="0">
                <a:latin typeface="Times New Roman"/>
                <a:cs typeface="Times New Roman"/>
              </a:rPr>
              <a:t>Amazon S3</a:t>
            </a:r>
            <a:r>
              <a:rPr lang="en-US" spc="-10" dirty="0">
                <a:latin typeface="Times New Roman"/>
                <a:cs typeface="Times New Roman"/>
              </a:rPr>
              <a:t> </a:t>
            </a:r>
            <a:r>
              <a:rPr lang="en-US" spc="-5" dirty="0">
                <a:latin typeface="Times New Roman"/>
                <a:cs typeface="Times New Roman"/>
              </a:rPr>
              <a:t>Bucket</a:t>
            </a:r>
            <a:endParaRPr lang="en-US" dirty="0">
              <a:latin typeface="Times New Roman"/>
              <a:cs typeface="Times New Roman"/>
            </a:endParaRPr>
          </a:p>
          <a:p>
            <a:pPr marL="469265" indent="-208915">
              <a:lnSpc>
                <a:spcPct val="100000"/>
              </a:lnSpc>
              <a:spcBef>
                <a:spcPts val="700"/>
              </a:spcBef>
              <a:buAutoNum type="arabicPeriod"/>
              <a:tabLst>
                <a:tab pos="469900" algn="l"/>
              </a:tabLst>
            </a:pPr>
            <a:r>
              <a:rPr lang="en-US" spc="-5" dirty="0">
                <a:latin typeface="Times New Roman"/>
                <a:cs typeface="Times New Roman"/>
              </a:rPr>
              <a:t>Upload </a:t>
            </a:r>
            <a:r>
              <a:rPr lang="en-US" dirty="0">
                <a:latin typeface="Times New Roman"/>
                <a:cs typeface="Times New Roman"/>
              </a:rPr>
              <a:t>the </a:t>
            </a:r>
            <a:r>
              <a:rPr lang="en-US" spc="-5" dirty="0">
                <a:latin typeface="Times New Roman"/>
                <a:cs typeface="Times New Roman"/>
              </a:rPr>
              <a:t>pre-recorded</a:t>
            </a:r>
            <a:r>
              <a:rPr lang="en-US" spc="10" dirty="0">
                <a:latin typeface="Times New Roman"/>
                <a:cs typeface="Times New Roman"/>
              </a:rPr>
              <a:t> </a:t>
            </a:r>
            <a:r>
              <a:rPr lang="en-US" dirty="0">
                <a:latin typeface="Times New Roman"/>
                <a:cs typeface="Times New Roman"/>
              </a:rPr>
              <a:t>video to</a:t>
            </a:r>
            <a:r>
              <a:rPr lang="en-US" spc="-5" dirty="0">
                <a:latin typeface="Times New Roman"/>
                <a:cs typeface="Times New Roman"/>
              </a:rPr>
              <a:t> Amazon</a:t>
            </a:r>
            <a:r>
              <a:rPr lang="en-US" dirty="0">
                <a:latin typeface="Times New Roman"/>
                <a:cs typeface="Times New Roman"/>
              </a:rPr>
              <a:t> </a:t>
            </a:r>
            <a:r>
              <a:rPr lang="en-US" spc="-5" dirty="0">
                <a:latin typeface="Times New Roman"/>
                <a:cs typeface="Times New Roman"/>
              </a:rPr>
              <a:t>S3</a:t>
            </a:r>
            <a:r>
              <a:rPr lang="en-US" dirty="0">
                <a:latin typeface="Times New Roman"/>
                <a:cs typeface="Times New Roman"/>
              </a:rPr>
              <a:t> Bucket</a:t>
            </a:r>
          </a:p>
          <a:p>
            <a:pPr marL="469265" indent="-208915">
              <a:lnSpc>
                <a:spcPct val="100000"/>
              </a:lnSpc>
              <a:spcBef>
                <a:spcPts val="695"/>
              </a:spcBef>
              <a:buAutoNum type="arabicPeriod"/>
              <a:tabLst>
                <a:tab pos="469900" algn="l"/>
              </a:tabLst>
            </a:pPr>
            <a:r>
              <a:rPr lang="en-US" spc="-5" dirty="0">
                <a:latin typeface="Times New Roman"/>
                <a:cs typeface="Times New Roman"/>
              </a:rPr>
              <a:t>Create</a:t>
            </a:r>
            <a:r>
              <a:rPr lang="en-US" spc="-20" dirty="0">
                <a:latin typeface="Times New Roman"/>
                <a:cs typeface="Times New Roman"/>
              </a:rPr>
              <a:t> </a:t>
            </a:r>
            <a:r>
              <a:rPr lang="en-US" dirty="0">
                <a:latin typeface="Times New Roman"/>
                <a:cs typeface="Times New Roman"/>
              </a:rPr>
              <a:t>a</a:t>
            </a:r>
            <a:r>
              <a:rPr lang="en-US" spc="-30" dirty="0">
                <a:latin typeface="Times New Roman"/>
                <a:cs typeface="Times New Roman"/>
              </a:rPr>
              <a:t> </a:t>
            </a:r>
            <a:r>
              <a:rPr lang="en-US" dirty="0">
                <a:latin typeface="Times New Roman"/>
                <a:cs typeface="Times New Roman"/>
              </a:rPr>
              <a:t>CloudFront</a:t>
            </a:r>
            <a:r>
              <a:rPr lang="en-US" spc="-20" dirty="0">
                <a:latin typeface="Times New Roman"/>
                <a:cs typeface="Times New Roman"/>
              </a:rPr>
              <a:t> </a:t>
            </a:r>
            <a:r>
              <a:rPr lang="en-US" dirty="0">
                <a:latin typeface="Times New Roman"/>
                <a:cs typeface="Times New Roman"/>
              </a:rPr>
              <a:t>distribution</a:t>
            </a:r>
          </a:p>
          <a:p>
            <a:pPr marL="469265" indent="-208915">
              <a:lnSpc>
                <a:spcPct val="100000"/>
              </a:lnSpc>
              <a:spcBef>
                <a:spcPts val="695"/>
              </a:spcBef>
              <a:buAutoNum type="arabicPeriod"/>
              <a:tabLst>
                <a:tab pos="469900" algn="l"/>
              </a:tabLst>
            </a:pPr>
            <a:r>
              <a:rPr lang="en-US" dirty="0">
                <a:latin typeface="Times New Roman"/>
                <a:cs typeface="Times New Roman"/>
              </a:rPr>
              <a:t>Create a Basic React App</a:t>
            </a:r>
          </a:p>
          <a:p>
            <a:pPr marL="469265" indent="-208915">
              <a:lnSpc>
                <a:spcPct val="100000"/>
              </a:lnSpc>
              <a:spcBef>
                <a:spcPts val="695"/>
              </a:spcBef>
              <a:buAutoNum type="arabicPeriod"/>
              <a:tabLst>
                <a:tab pos="469900" algn="l"/>
              </a:tabLst>
            </a:pPr>
            <a:r>
              <a:rPr lang="en-US" dirty="0">
                <a:latin typeface="Times New Roman"/>
                <a:cs typeface="Times New Roman"/>
              </a:rPr>
              <a:t>Deploy the video on the React App</a:t>
            </a:r>
          </a:p>
        </p:txBody>
      </p:sp>
      <p:sp>
        <p:nvSpPr>
          <p:cNvPr id="2" name="TextBox 1">
            <a:extLst>
              <a:ext uri="{FF2B5EF4-FFF2-40B4-BE49-F238E27FC236}">
                <a16:creationId xmlns:a16="http://schemas.microsoft.com/office/drawing/2014/main" id="{895C3A37-F648-238F-7712-8A9E19C08F90}"/>
              </a:ext>
            </a:extLst>
          </p:cNvPr>
          <p:cNvSpPr txBox="1"/>
          <p:nvPr/>
        </p:nvSpPr>
        <p:spPr>
          <a:xfrm>
            <a:off x="1020664" y="3645024"/>
            <a:ext cx="3960440" cy="830997"/>
          </a:xfrm>
          <a:prstGeom prst="rect">
            <a:avLst/>
          </a:prstGeom>
          <a:noFill/>
          <a:ln>
            <a:solidFill>
              <a:schemeClr val="bg2"/>
            </a:solidFill>
          </a:ln>
        </p:spPr>
        <p:txBody>
          <a:bodyPr wrap="square" rtlCol="0" anchor="ctr" anchorCtr="1">
            <a:spAutoFit/>
          </a:bodyPr>
          <a:lstStyle/>
          <a:p>
            <a:r>
              <a:rPr lang="en-IN" sz="4800" b="1" dirty="0">
                <a:solidFill>
                  <a:schemeClr val="accent6"/>
                </a:solidFill>
                <a:latin typeface="Times New Roman" panose="02020603050405020304" pitchFamily="18" charset="0"/>
                <a:cs typeface="Times New Roman" panose="02020603050405020304" pitchFamily="18" charset="0"/>
              </a:rPr>
              <a:t>Pre-requisite</a:t>
            </a:r>
          </a:p>
        </p:txBody>
      </p:sp>
      <p:sp>
        <p:nvSpPr>
          <p:cNvPr id="5" name="TextBox 4">
            <a:extLst>
              <a:ext uri="{FF2B5EF4-FFF2-40B4-BE49-F238E27FC236}">
                <a16:creationId xmlns:a16="http://schemas.microsoft.com/office/drawing/2014/main" id="{C54C84E5-F457-B8C0-6E1A-CE1854E6CCE3}"/>
              </a:ext>
            </a:extLst>
          </p:cNvPr>
          <p:cNvSpPr txBox="1"/>
          <p:nvPr/>
        </p:nvSpPr>
        <p:spPr>
          <a:xfrm>
            <a:off x="1125860" y="3645024"/>
            <a:ext cx="4680520" cy="1815882"/>
          </a:xfrm>
          <a:prstGeom prst="rect">
            <a:avLst/>
          </a:prstGeom>
          <a:noFill/>
          <a:ln>
            <a:solidFill>
              <a:schemeClr val="bg2"/>
            </a:solidFill>
          </a:ln>
        </p:spPr>
        <p:txBody>
          <a:bodyPr wrap="square" rtlCol="0" anchor="ctr" anchorCtr="1">
            <a:spAutoFit/>
          </a:bodyPr>
          <a:lstStyle/>
          <a:p>
            <a:pPr marL="12700">
              <a:lnSpc>
                <a:spcPct val="100000"/>
              </a:lnSpc>
              <a:spcBef>
                <a:spcPts val="1300"/>
              </a:spcBef>
            </a:pPr>
            <a:endParaRPr lang="en-US" sz="2800" dirty="0">
              <a:latin typeface="Times New Roman"/>
              <a:cs typeface="Times New Roman"/>
            </a:endParaRPr>
          </a:p>
          <a:p>
            <a:pPr>
              <a:lnSpc>
                <a:spcPct val="100000"/>
              </a:lnSpc>
              <a:spcBef>
                <a:spcPts val="20"/>
              </a:spcBef>
            </a:pPr>
            <a:endParaRPr lang="en-US" sz="2800" dirty="0">
              <a:latin typeface="Times New Roman"/>
              <a:cs typeface="Times New Roman"/>
            </a:endParaRPr>
          </a:p>
          <a:p>
            <a:pPr marL="469265" indent="-208915">
              <a:lnSpc>
                <a:spcPct val="100000"/>
              </a:lnSpc>
              <a:buSzPct val="83333"/>
              <a:buFont typeface="Symbol"/>
              <a:buChar char=""/>
              <a:tabLst>
                <a:tab pos="469265" algn="l"/>
                <a:tab pos="469900" algn="l"/>
              </a:tabLst>
            </a:pPr>
            <a:r>
              <a:rPr lang="en-US" sz="2800" spc="-5" dirty="0">
                <a:latin typeface="Times New Roman"/>
                <a:cs typeface="Times New Roman"/>
              </a:rPr>
              <a:t>an</a:t>
            </a:r>
            <a:r>
              <a:rPr lang="en-US" sz="2800" spc="-20" dirty="0">
                <a:solidFill>
                  <a:srgbClr val="0971D2"/>
                </a:solidFill>
                <a:latin typeface="Times New Roman"/>
                <a:cs typeface="Times New Roman"/>
              </a:rPr>
              <a:t> </a:t>
            </a:r>
            <a:r>
              <a:rPr lang="en-US" sz="2800" u="sng" spc="-5" dirty="0">
                <a:solidFill>
                  <a:srgbClr val="0971D2"/>
                </a:solidFill>
                <a:uFill>
                  <a:solidFill>
                    <a:srgbClr val="0971D2"/>
                  </a:solidFill>
                </a:uFill>
                <a:latin typeface="Times New Roman"/>
                <a:cs typeface="Times New Roman"/>
                <a:hlinkClick r:id="rId2"/>
              </a:rPr>
              <a:t>AWS</a:t>
            </a:r>
            <a:r>
              <a:rPr lang="en-US" sz="2800" u="sng" spc="-20" dirty="0">
                <a:solidFill>
                  <a:srgbClr val="0971D2"/>
                </a:solidFill>
                <a:uFill>
                  <a:solidFill>
                    <a:srgbClr val="0971D2"/>
                  </a:solidFill>
                </a:uFill>
                <a:latin typeface="Times New Roman"/>
                <a:cs typeface="Times New Roman"/>
                <a:hlinkClick r:id="rId2"/>
              </a:rPr>
              <a:t> </a:t>
            </a:r>
            <a:r>
              <a:rPr lang="en-US" sz="2800" u="sng" spc="-5" dirty="0">
                <a:solidFill>
                  <a:srgbClr val="0971D2"/>
                </a:solidFill>
                <a:uFill>
                  <a:solidFill>
                    <a:srgbClr val="0971D2"/>
                  </a:solidFill>
                </a:uFill>
                <a:latin typeface="Times New Roman"/>
                <a:cs typeface="Times New Roman"/>
                <a:hlinkClick r:id="rId2"/>
              </a:rPr>
              <a:t>account</a:t>
            </a:r>
            <a:endParaRPr lang="en-US" sz="2800" dirty="0">
              <a:latin typeface="Times New Roman"/>
              <a:cs typeface="Times New Roman"/>
            </a:endParaRPr>
          </a:p>
          <a:p>
            <a:endParaRPr lang="en-IN" sz="2800" dirty="0"/>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81844" y="260648"/>
            <a:ext cx="9144001" cy="843880"/>
          </a:xfrm>
        </p:spPr>
        <p:txBody>
          <a:bodyPr>
            <a:normAutofit fontScale="90000"/>
          </a:bodyPr>
          <a:lstStyle/>
          <a:p>
            <a:r>
              <a:rPr lang="en-US" sz="6000" dirty="0">
                <a:latin typeface="Times New Roman" panose="02020603050405020304" pitchFamily="18" charset="0"/>
                <a:cs typeface="Times New Roman" panose="02020603050405020304" pitchFamily="18" charset="0"/>
              </a:rPr>
              <a:t>Architecture</a:t>
            </a:r>
          </a:p>
        </p:txBody>
      </p:sp>
      <p:pic>
        <p:nvPicPr>
          <p:cNvPr id="4" name="object 3">
            <a:extLst>
              <a:ext uri="{FF2B5EF4-FFF2-40B4-BE49-F238E27FC236}">
                <a16:creationId xmlns:a16="http://schemas.microsoft.com/office/drawing/2014/main" id="{967D2A16-4ABA-1BB8-51CE-BF71D5EB67EE}"/>
              </a:ext>
            </a:extLst>
          </p:cNvPr>
          <p:cNvPicPr>
            <a:picLocks noGrp="1"/>
          </p:cNvPicPr>
          <p:nvPr>
            <p:ph idx="1"/>
          </p:nvPr>
        </p:nvPicPr>
        <p:blipFill>
          <a:blip r:embed="rId2" cstate="print"/>
          <a:stretch>
            <a:fillRect/>
          </a:stretch>
        </p:blipFill>
        <p:spPr>
          <a:xfrm>
            <a:off x="693812" y="1628800"/>
            <a:ext cx="8568952" cy="4248472"/>
          </a:xfrm>
          <a:prstGeom prst="rect">
            <a:avLst/>
          </a:prstGeom>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BA06-F931-2D1B-D5B4-14DC907A887D}"/>
              </a:ext>
            </a:extLst>
          </p:cNvPr>
          <p:cNvSpPr>
            <a:spLocks noGrp="1"/>
          </p:cNvSpPr>
          <p:nvPr>
            <p:ph type="title"/>
          </p:nvPr>
        </p:nvSpPr>
        <p:spPr>
          <a:xfrm>
            <a:off x="549796" y="156237"/>
            <a:ext cx="8594429" cy="1320800"/>
          </a:xfrm>
        </p:spPr>
        <p:txBody>
          <a:bodyPr>
            <a:normAutofit/>
          </a:bodyPr>
          <a:lstStyle/>
          <a:p>
            <a:r>
              <a:rPr lang="en-IN" sz="5400" b="1" dirty="0">
                <a:latin typeface="Times New Roman" panose="02020603050405020304" pitchFamily="18" charset="0"/>
                <a:cs typeface="Times New Roman" panose="02020603050405020304" pitchFamily="18" charset="0"/>
              </a:rPr>
              <a:t>Procedure:</a:t>
            </a:r>
          </a:p>
        </p:txBody>
      </p:sp>
      <p:sp>
        <p:nvSpPr>
          <p:cNvPr id="6" name="TextBox 5">
            <a:extLst>
              <a:ext uri="{FF2B5EF4-FFF2-40B4-BE49-F238E27FC236}">
                <a16:creationId xmlns:a16="http://schemas.microsoft.com/office/drawing/2014/main" id="{C9F7E66A-6458-AF0C-8F3F-52B8840C8EF5}"/>
              </a:ext>
            </a:extLst>
          </p:cNvPr>
          <p:cNvSpPr txBox="1"/>
          <p:nvPr/>
        </p:nvSpPr>
        <p:spPr>
          <a:xfrm>
            <a:off x="579459" y="1153871"/>
            <a:ext cx="7632848" cy="646331"/>
          </a:xfrm>
          <a:prstGeom prst="rect">
            <a:avLst/>
          </a:prstGeom>
          <a:noFill/>
        </p:spPr>
        <p:txBody>
          <a:bodyPr wrap="square" rtlCol="0">
            <a:spAutoFit/>
          </a:bodyPr>
          <a:lstStyle/>
          <a:p>
            <a:r>
              <a:rPr lang="en-IN" dirty="0"/>
              <a:t>Step 1:</a:t>
            </a:r>
            <a:r>
              <a:rPr lang="en-IN" b="1" i="0" dirty="0">
                <a:effectLst/>
                <a:latin typeface="-apple-system"/>
              </a:rPr>
              <a:t>Sign in to Amazon console</a:t>
            </a:r>
          </a:p>
          <a:p>
            <a:r>
              <a:rPr lang="en-IN" b="1" dirty="0">
                <a:latin typeface="-apple-system"/>
              </a:rPr>
              <a:t>Step 2: </a:t>
            </a:r>
            <a:r>
              <a:rPr lang="en-US" b="1" i="0" dirty="0">
                <a:effectLst/>
                <a:latin typeface="-apple-system"/>
              </a:rPr>
              <a:t>Go to services and search for s3 bucket, and create a bucket</a:t>
            </a:r>
            <a:r>
              <a:rPr lang="en-US" b="0" i="0" dirty="0">
                <a:effectLst/>
                <a:latin typeface="-apple-system"/>
              </a:rPr>
              <a:t> </a:t>
            </a:r>
            <a:r>
              <a:rPr lang="en-IN" dirty="0"/>
              <a:t> </a:t>
            </a:r>
          </a:p>
        </p:txBody>
      </p:sp>
      <p:pic>
        <p:nvPicPr>
          <p:cNvPr id="1026" name="Picture 2">
            <a:extLst>
              <a:ext uri="{FF2B5EF4-FFF2-40B4-BE49-F238E27FC236}">
                <a16:creationId xmlns:a16="http://schemas.microsoft.com/office/drawing/2014/main" id="{F0571005-4FAF-C7E3-1255-C32DC7456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12" y="1916832"/>
            <a:ext cx="8208912"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93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88828" cy="6866467"/>
            <a:chOff x="0" y="-8467"/>
            <a:chExt cx="12192000" cy="6866467"/>
          </a:xfrm>
        </p:grpSpPr>
        <p:cxnSp>
          <p:nvCxnSpPr>
            <p:cNvPr id="2056" name="Straight Connector 2055">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59"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0" name="Isosceles Triangle 2059">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1"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2"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3"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4" name="Isosceles Triangle 2063">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5" name="Isosceles Triangle 2064">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4" name="TextBox 3">
            <a:extLst>
              <a:ext uri="{FF2B5EF4-FFF2-40B4-BE49-F238E27FC236}">
                <a16:creationId xmlns:a16="http://schemas.microsoft.com/office/drawing/2014/main" id="{7EDAE79B-6A19-2A0D-E844-094396499F78}"/>
              </a:ext>
            </a:extLst>
          </p:cNvPr>
          <p:cNvSpPr txBox="1"/>
          <p:nvPr/>
        </p:nvSpPr>
        <p:spPr>
          <a:xfrm>
            <a:off x="985712" y="4473227"/>
            <a:ext cx="8285873" cy="1096648"/>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600">
                <a:solidFill>
                  <a:schemeClr val="accent1"/>
                </a:solidFill>
                <a:latin typeface="+mj-lt"/>
                <a:ea typeface="+mj-ea"/>
                <a:cs typeface="+mj-cs"/>
              </a:rPr>
              <a:t>Step 3: </a:t>
            </a:r>
            <a:r>
              <a:rPr lang="en-US" sz="2600" b="1" i="0">
                <a:solidFill>
                  <a:schemeClr val="accent1"/>
                </a:solidFill>
                <a:effectLst/>
                <a:latin typeface="+mj-lt"/>
                <a:ea typeface="+mj-ea"/>
                <a:cs typeface="+mj-cs"/>
              </a:rPr>
              <a:t>After that go to cloud front service in that go to origin access and create a control setting</a:t>
            </a:r>
            <a:endParaRPr lang="en-US" sz="2600">
              <a:solidFill>
                <a:schemeClr val="accent1"/>
              </a:solidFill>
              <a:latin typeface="+mj-lt"/>
              <a:ea typeface="+mj-ea"/>
              <a:cs typeface="+mj-cs"/>
            </a:endParaRPr>
          </a:p>
        </p:txBody>
      </p:sp>
      <p:pic>
        <p:nvPicPr>
          <p:cNvPr id="2050" name="Picture 2">
            <a:extLst>
              <a:ext uri="{FF2B5EF4-FFF2-40B4-BE49-F238E27FC236}">
                <a16:creationId xmlns:a16="http://schemas.microsoft.com/office/drawing/2014/main" id="{25CE3F61-B70C-A27C-ABAC-FF986D504C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2010"/>
          <a:stretch/>
        </p:blipFill>
        <p:spPr bwMode="auto">
          <a:xfrm>
            <a:off x="1015954" y="292893"/>
            <a:ext cx="8285874" cy="386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14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AB651-F264-7805-0301-5C0A33ADC860}"/>
              </a:ext>
            </a:extLst>
          </p:cNvPr>
          <p:cNvSpPr txBox="1"/>
          <p:nvPr/>
        </p:nvSpPr>
        <p:spPr>
          <a:xfrm>
            <a:off x="1269876" y="332656"/>
            <a:ext cx="6048672" cy="523220"/>
          </a:xfrm>
          <a:prstGeom prst="rect">
            <a:avLst/>
          </a:prstGeom>
          <a:noFill/>
        </p:spPr>
        <p:txBody>
          <a:bodyPr wrap="square" rtlCol="0">
            <a:spAutoFit/>
          </a:bodyPr>
          <a:lstStyle/>
          <a:p>
            <a:r>
              <a:rPr lang="en-US" sz="2800" b="1" i="0" dirty="0">
                <a:effectLst/>
                <a:latin typeface="Times New Roman" panose="02020603050405020304" pitchFamily="18" charset="0"/>
                <a:cs typeface="Times New Roman" panose="02020603050405020304" pitchFamily="18" charset="0"/>
              </a:rPr>
              <a:t>Step 4: Upload Video to S3 Bucket </a:t>
            </a:r>
            <a:endParaRPr lang="en-IN" sz="28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56585F7D-A5C6-C746-0384-3D19AA7B8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12" y="1268760"/>
            <a:ext cx="895350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21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1293703-D651-ADAB-4294-975D1B5BC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96" y="1556792"/>
            <a:ext cx="8712968" cy="48245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523314-5D07-395F-4AE4-0CF89553C565}"/>
              </a:ext>
            </a:extLst>
          </p:cNvPr>
          <p:cNvSpPr txBox="1"/>
          <p:nvPr/>
        </p:nvSpPr>
        <p:spPr>
          <a:xfrm>
            <a:off x="765820" y="620688"/>
            <a:ext cx="720080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Wait until the status will show succeeded</a:t>
            </a:r>
          </a:p>
        </p:txBody>
      </p:sp>
    </p:spTree>
    <p:extLst>
      <p:ext uri="{BB962C8B-B14F-4D97-AF65-F5344CB8AC3E}">
        <p14:creationId xmlns:p14="http://schemas.microsoft.com/office/powerpoint/2010/main" val="19603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DB8114-D2E5-93CD-4CA0-2460EB2574B9}"/>
              </a:ext>
            </a:extLst>
          </p:cNvPr>
          <p:cNvSpPr txBox="1"/>
          <p:nvPr/>
        </p:nvSpPr>
        <p:spPr>
          <a:xfrm>
            <a:off x="477788" y="404664"/>
            <a:ext cx="7200800" cy="707886"/>
          </a:xfrm>
          <a:prstGeom prst="rect">
            <a:avLst/>
          </a:prstGeom>
          <a:noFill/>
        </p:spPr>
        <p:txBody>
          <a:bodyPr wrap="square" rtlCol="0">
            <a:spAutoFit/>
          </a:bodyPr>
          <a:lstStyle/>
          <a:p>
            <a:r>
              <a:rPr lang="en-US" sz="2000" b="1" i="0" dirty="0">
                <a:effectLst/>
                <a:latin typeface="Times New Roman" panose="02020603050405020304" pitchFamily="18" charset="0"/>
                <a:cs typeface="Times New Roman" panose="02020603050405020304" pitchFamily="18" charset="0"/>
              </a:rPr>
              <a:t>Step 5: After creating control setting, we have to create a distribution in CloudFront</a:t>
            </a:r>
            <a:endParaRPr lang="en-IN" sz="20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661EA847-3B4E-FC05-BCC0-8DD95FC97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25" y="1196753"/>
            <a:ext cx="8736831"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17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08" name="Group 6207">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88828" cy="6866467"/>
            <a:chOff x="0" y="-8467"/>
            <a:chExt cx="12192000" cy="6866467"/>
          </a:xfrm>
        </p:grpSpPr>
        <p:cxnSp>
          <p:nvCxnSpPr>
            <p:cNvPr id="6182" name="Straight Connector 6181">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83" name="Straight Connector 6182">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209"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10"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11" name="Isosceles Triangle 6210">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12"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13"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14"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15" name="Isosceles Triangle 6214">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16" name="Isosceles Triangle 6215">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6217" name="Rectangle 6216">
            <a:extLst>
              <a:ext uri="{FF2B5EF4-FFF2-40B4-BE49-F238E27FC236}">
                <a16:creationId xmlns:a16="http://schemas.microsoft.com/office/drawing/2014/main" id="{41DC778F-EF1A-4C1B-B1AD-BA37A74E5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515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18" name="Rectangle 6217">
            <a:extLst>
              <a:ext uri="{FF2B5EF4-FFF2-40B4-BE49-F238E27FC236}">
                <a16:creationId xmlns:a16="http://schemas.microsoft.com/office/drawing/2014/main" id="{613FCDB4-670C-4568-96EE-093382A9E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87" y="480060"/>
            <a:ext cx="11235050" cy="5897880"/>
          </a:xfrm>
          <a:prstGeom prst="rect">
            <a:avLst/>
          </a:prstGeom>
          <a:solidFill>
            <a:srgbClr val="51503C"/>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A screenshot of a computer&#10;&#10;Description automatically generated">
            <a:extLst>
              <a:ext uri="{FF2B5EF4-FFF2-40B4-BE49-F238E27FC236}">
                <a16:creationId xmlns:a16="http://schemas.microsoft.com/office/drawing/2014/main" id="{F3EC3742-4687-3798-CB14-26547EEFF1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55" r="2" b="2"/>
          <a:stretch/>
        </p:blipFill>
        <p:spPr bwMode="auto">
          <a:xfrm>
            <a:off x="643299" y="643467"/>
            <a:ext cx="1090222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95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60</TotalTime>
  <Words>297</Words>
  <Application>Microsoft Office PowerPoint</Application>
  <PresentationFormat>Custom</PresentationFormat>
  <Paragraphs>29</Paragraphs>
  <Slides>15</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-apple-system</vt:lpstr>
      <vt:lpstr>Arial</vt:lpstr>
      <vt:lpstr>Century Gothic</vt:lpstr>
      <vt:lpstr>Gill Sans MT</vt:lpstr>
      <vt:lpstr>Symbol</vt:lpstr>
      <vt:lpstr>Times New Roman</vt:lpstr>
      <vt:lpstr>Trebuchet MS</vt:lpstr>
      <vt:lpstr>Wingdings 3</vt:lpstr>
      <vt:lpstr>Blue atom design template</vt:lpstr>
      <vt:lpstr>Facet</vt:lpstr>
      <vt:lpstr>Gallery</vt:lpstr>
      <vt:lpstr>Cloud and Serverless Computing </vt:lpstr>
      <vt:lpstr>Overview</vt:lpstr>
      <vt:lpstr>Architecture</vt:lpstr>
      <vt:lpstr>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and Serverless Computing </dc:title>
  <dc:creator>RAKESH KUMAR</dc:creator>
  <cp:lastModifiedBy>RAKESH KUMAR</cp:lastModifiedBy>
  <cp:revision>1</cp:revision>
  <dcterms:created xsi:type="dcterms:W3CDTF">2024-03-30T15:43:36Z</dcterms:created>
  <dcterms:modified xsi:type="dcterms:W3CDTF">2024-03-30T16:44:20Z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