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8" r:id="rId14"/>
    <p:sldId id="275" r:id="rId15"/>
    <p:sldId id="267" r:id="rId16"/>
    <p:sldId id="270" r:id="rId17"/>
    <p:sldId id="271" r:id="rId18"/>
    <p:sldId id="273" r:id="rId19"/>
    <p:sldId id="272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BAB-3C7A-4A9F-9BF2-33BDEFA62118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6CC-CE85-490C-BBBF-0EE52D526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7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BAB-3C7A-4A9F-9BF2-33BDEFA62118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6CC-CE85-490C-BBBF-0EE52D526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38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BAB-3C7A-4A9F-9BF2-33BDEFA62118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6CC-CE85-490C-BBBF-0EE52D526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7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BAB-3C7A-4A9F-9BF2-33BDEFA62118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6CC-CE85-490C-BBBF-0EE52D526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7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BAB-3C7A-4A9F-9BF2-33BDEFA62118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6CC-CE85-490C-BBBF-0EE52D526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55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BAB-3C7A-4A9F-9BF2-33BDEFA62118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6CC-CE85-490C-BBBF-0EE52D526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7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BAB-3C7A-4A9F-9BF2-33BDEFA62118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6CC-CE85-490C-BBBF-0EE52D526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0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BAB-3C7A-4A9F-9BF2-33BDEFA62118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6CC-CE85-490C-BBBF-0EE52D526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2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BAB-3C7A-4A9F-9BF2-33BDEFA62118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6CC-CE85-490C-BBBF-0EE52D526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BAB-3C7A-4A9F-9BF2-33BDEFA62118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6CC-CE85-490C-BBBF-0EE52D526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96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DBAB-3C7A-4A9F-9BF2-33BDEFA62118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6CC-CE85-490C-BBBF-0EE52D526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18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DBAB-3C7A-4A9F-9BF2-33BDEFA62118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D6CC-CE85-490C-BBBF-0EE52D526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17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82551"/>
          </a:xfrm>
        </p:spPr>
        <p:txBody>
          <a:bodyPr/>
          <a:lstStyle/>
          <a:p>
            <a:r>
              <a:rPr lang="en-US" dirty="0" smtClean="0"/>
              <a:t>QOC (Quote On Cloud)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en-US" dirty="0" smtClean="0"/>
              <a:t>Simple, Fast, Brilliant.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99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679418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Quote Tab </a:t>
            </a:r>
            <a:r>
              <a:rPr lang="en-US" sz="1800" dirty="0" smtClean="0"/>
              <a:t>have 3 sub-tabs as – </a:t>
            </a:r>
            <a:r>
              <a:rPr lang="en-US" sz="1800" b="1" dirty="0" smtClean="0"/>
              <a:t>Generate Quote</a:t>
            </a:r>
            <a:r>
              <a:rPr lang="en-US" sz="1800" dirty="0" smtClean="0"/>
              <a:t>, Quote Cover Letter, Quote </a:t>
            </a:r>
            <a:r>
              <a:rPr lang="en-US" sz="1800" dirty="0"/>
              <a:t>S</a:t>
            </a:r>
            <a:r>
              <a:rPr lang="en-US" sz="1800" dirty="0" smtClean="0"/>
              <a:t>ummary</a:t>
            </a:r>
            <a:r>
              <a:rPr lang="en-US" sz="4900" dirty="0" smtClean="0"/>
              <a:t> </a:t>
            </a:r>
            <a:endParaRPr lang="en-GB" sz="49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36618" cy="369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520" y="5157192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Quote tab -  The landing page will contain –  Records wise data.</a:t>
            </a:r>
          </a:p>
          <a:p>
            <a:r>
              <a:rPr lang="en-US" dirty="0" smtClean="0"/>
              <a:t>On click of add new Quote, a pop-up with as above will open.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17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Cont..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6955"/>
            <a:ext cx="9143999" cy="349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4365104"/>
            <a:ext cx="84249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This sign is a function to add a new line in that row.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Columns to add –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Quote Expiry Date – (Auto-populate as 1 month)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Quote create Date.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Replace Cost with ‘</a:t>
            </a:r>
            <a:r>
              <a:rPr lang="en-US" sz="1600" b="1" dirty="0" smtClean="0"/>
              <a:t>Price</a:t>
            </a:r>
            <a:r>
              <a:rPr lang="en-US" sz="1600" dirty="0" smtClean="0"/>
              <a:t>’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In option – Add a column as ‘GST/ Tax applied’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Save &amp; Create Quote – should navigate to ‘Quote cover letter’ tab.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3 tabs inside Quote tab –</a:t>
            </a:r>
          </a:p>
          <a:p>
            <a:r>
              <a:rPr lang="en-US" dirty="0" smtClean="0"/>
              <a:t>1.) Quote Creation.	2.) Quote Cover Letter  3.) Quote Summary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7" name="Plus 6"/>
          <p:cNvSpPr/>
          <p:nvPr/>
        </p:nvSpPr>
        <p:spPr>
          <a:xfrm>
            <a:off x="179512" y="4434061"/>
            <a:ext cx="247650" cy="2190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9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Quote cover letter tab </a:t>
            </a:r>
            <a:r>
              <a:rPr lang="en-US" sz="2200" dirty="0" smtClean="0"/>
              <a:t>(Sub-tab in Quote tab)</a:t>
            </a:r>
            <a:endParaRPr lang="en-GB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00188"/>
            <a:ext cx="67246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17774" y="15001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Changes done here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12160" y="1797512"/>
            <a:ext cx="0" cy="335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627784" y="2708920"/>
            <a:ext cx="2376264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87824" y="2420888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Changes reflect here automatically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2160" y="17728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8004" y="27809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7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Quote Summary tab </a:t>
            </a:r>
            <a:r>
              <a:rPr lang="en-US" sz="2200" dirty="0" smtClean="0"/>
              <a:t>(Sub-tab in Quote tab)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60674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3212976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User should be able to select .pdf, or .word, or .excel or (as many possible format) in which Quote should be generated.</a:t>
            </a:r>
          </a:p>
          <a:p>
            <a:r>
              <a:rPr lang="en-US" dirty="0"/>
              <a:t>	</a:t>
            </a:r>
            <a:r>
              <a:rPr lang="en-US" b="1" dirty="0" smtClean="0"/>
              <a:t>	Download Quote		Email Quote</a:t>
            </a:r>
          </a:p>
          <a:p>
            <a:endParaRPr lang="en-US" b="1" dirty="0"/>
          </a:p>
          <a:p>
            <a:r>
              <a:rPr lang="en-US" dirty="0" smtClean="0"/>
              <a:t>Download Quote – Should download quote in local</a:t>
            </a:r>
          </a:p>
          <a:p>
            <a:r>
              <a:rPr lang="en-US" dirty="0" smtClean="0"/>
              <a:t>Email – email quote with quote cover letter in email body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085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8358"/>
            <a:ext cx="72580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1865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Order &amp; Invoice Tab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940152" y="19168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Changes done here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34538" y="2214156"/>
            <a:ext cx="0" cy="335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995936" y="3801814"/>
            <a:ext cx="2376264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5976" y="351378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Changes reflect here automatically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4538" y="21894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6156" y="387382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6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Products Tab-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2488" r="16381" b="35124"/>
          <a:stretch/>
        </p:blipFill>
        <p:spPr>
          <a:xfrm>
            <a:off x="341194" y="810058"/>
            <a:ext cx="8188658" cy="2906974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" y="4221088"/>
            <a:ext cx="9125209" cy="108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3861048"/>
            <a:ext cx="389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fields of Product as below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10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217443"/>
          </a:xfrm>
        </p:spPr>
        <p:txBody>
          <a:bodyPr/>
          <a:lstStyle/>
          <a:p>
            <a:r>
              <a:rPr lang="en-US" sz="2400" dirty="0" smtClean="0"/>
              <a:t>On Click of Add new Product a pop-up should appear as below –</a:t>
            </a:r>
          </a:p>
          <a:p>
            <a:r>
              <a:rPr lang="en-US" sz="2400" dirty="0" smtClean="0"/>
              <a:t>The details required are in below format (distributed over screen)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77314"/>
            <a:ext cx="6192688" cy="271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51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Reports</a:t>
            </a:r>
            <a:endParaRPr lang="en-GB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886398" cy="200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3068960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 should be viewable on screen in – pie chart, bar graph (3-4 formats)</a:t>
            </a:r>
          </a:p>
          <a:p>
            <a:pPr lvl="1"/>
            <a:r>
              <a:rPr lang="en-US" b="1" dirty="0" smtClean="0"/>
              <a:t>On screen View 	Download (buttons)</a:t>
            </a:r>
          </a:p>
          <a:p>
            <a:pPr lvl="1"/>
            <a:endParaRPr lang="en-US" b="1" dirty="0"/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7493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Supplier View Tab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Below view is a search based on Supplier Name, Supplier Product -&gt; to fetch product details –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34196"/>
            <a:ext cx="7597461" cy="260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480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tab (for Admin role)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User create &amp; </a:t>
            </a:r>
            <a:r>
              <a:rPr lang="en-US" sz="2800" dirty="0" smtClean="0"/>
              <a:t>Password reset</a:t>
            </a: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Bulk load of Customer</a:t>
            </a:r>
          </a:p>
          <a:p>
            <a:r>
              <a:rPr lang="en-US" sz="2800" dirty="0" smtClean="0"/>
              <a:t>Bulk load of Quote</a:t>
            </a:r>
          </a:p>
          <a:p>
            <a:r>
              <a:rPr lang="en-US" sz="2800" dirty="0" smtClean="0"/>
              <a:t>Bulk load of Product</a:t>
            </a:r>
          </a:p>
          <a:p>
            <a:r>
              <a:rPr lang="en-US" sz="2800" dirty="0" smtClean="0"/>
              <a:t>Exchange Rate – (User can update in below)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GB" sz="2800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964488" cy="7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81128"/>
            <a:ext cx="2232248" cy="171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27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58" y="1566863"/>
            <a:ext cx="28765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5576" y="1988840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Increase Your Sales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275856" y="1982269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Right First time clean Quotes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55576" y="3291555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Never Loose your Key Contact &amp; Customers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3275856" y="3284984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Business Transformation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48760" y="5654479"/>
            <a:ext cx="272729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Quick Demo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86911" y="429309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Build  your inventory on Click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04100" y="429309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Happy Customers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9552" y="65308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`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539552" y="653083"/>
            <a:ext cx="2160240" cy="6156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 On Cloud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1251669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Digitization of Office Process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95761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Catalogue –</a:t>
            </a:r>
            <a:br>
              <a:rPr lang="en-US" dirty="0" smtClean="0"/>
            </a:br>
            <a:r>
              <a:rPr lang="en-US" sz="2200" dirty="0" smtClean="0"/>
              <a:t>Images to be uploaded (as below)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en-GB" dirty="0" smtClean="0"/>
              <a:t>Product Catalogue –</a:t>
            </a:r>
          </a:p>
          <a:p>
            <a:pPr marL="0" indent="0">
              <a:buNone/>
            </a:pPr>
            <a:r>
              <a:rPr lang="en-US" sz="2000" dirty="0" smtClean="0"/>
              <a:t>To be used by User/ Admin to share there product catalogue to NEW customers for marketing. The images &amp; videos should be uploaded/ updated here.</a:t>
            </a:r>
            <a:endParaRPr lang="en-GB" sz="20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87289"/>
            <a:ext cx="7704856" cy="322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84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33096"/>
              </p:ext>
            </p:extLst>
          </p:nvPr>
        </p:nvGraphicFramePr>
        <p:xfrm>
          <a:off x="2195736" y="2060848"/>
          <a:ext cx="4392488" cy="129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1261"/>
                <a:gridCol w="1081227"/>
              </a:tblGrid>
              <a:tr h="42657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Company Name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Yocanai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26579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 err="1">
                          <a:effectLst/>
                        </a:rPr>
                        <a:t>UserName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Mice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42986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Password</a:t>
                      </a:r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>
                          <a:effectLst/>
                        </a:rPr>
                        <a:t>****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280" y="4509120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– should login with user </a:t>
            </a:r>
            <a:r>
              <a:rPr lang="en-US" b="1" dirty="0" smtClean="0"/>
              <a:t>Role</a:t>
            </a:r>
            <a:r>
              <a:rPr lang="en-US" dirty="0" smtClean="0"/>
              <a:t>, and show landing page as defined in next tab.</a:t>
            </a:r>
          </a:p>
          <a:p>
            <a:r>
              <a:rPr lang="en-US" dirty="0" smtClean="0"/>
              <a:t>Forgot </a:t>
            </a:r>
            <a:r>
              <a:rPr lang="en-US" dirty="0" err="1" smtClean="0"/>
              <a:t>Pwd</a:t>
            </a:r>
            <a:r>
              <a:rPr lang="en-US" dirty="0" smtClean="0"/>
              <a:t> – Should navigate to a new page, which should automatically say –”user ID &amp; </a:t>
            </a:r>
            <a:r>
              <a:rPr lang="en-US" dirty="0" err="1" smtClean="0"/>
              <a:t>pwd</a:t>
            </a:r>
            <a:r>
              <a:rPr lang="en-US" dirty="0" smtClean="0"/>
              <a:t> is sent to your registered email ID. Also, a link below for user to </a:t>
            </a:r>
            <a:r>
              <a:rPr lang="en-US" dirty="0" err="1" smtClean="0"/>
              <a:t>facilate</a:t>
            </a:r>
            <a:r>
              <a:rPr lang="en-US" dirty="0" smtClean="0"/>
              <a:t> change in </a:t>
            </a:r>
            <a:r>
              <a:rPr lang="en-US" dirty="0" err="1" smtClean="0"/>
              <a:t>pwd</a:t>
            </a:r>
            <a:r>
              <a:rPr lang="en-US" dirty="0" smtClean="0"/>
              <a:t>. (current </a:t>
            </a:r>
            <a:r>
              <a:rPr lang="en-US" dirty="0" err="1" smtClean="0"/>
              <a:t>pwd</a:t>
            </a:r>
            <a:r>
              <a:rPr lang="en-US" dirty="0" smtClean="0"/>
              <a:t> &amp; new </a:t>
            </a:r>
            <a:r>
              <a:rPr lang="en-US" dirty="0" err="1" smtClean="0"/>
              <a:t>passwd</a:t>
            </a:r>
            <a:r>
              <a:rPr lang="en-US" dirty="0" smtClean="0"/>
              <a:t> re-entered (basic </a:t>
            </a:r>
            <a:r>
              <a:rPr lang="en-US" dirty="0" err="1" smtClean="0"/>
              <a:t>pwd</a:t>
            </a:r>
            <a:r>
              <a:rPr lang="en-US" dirty="0" smtClean="0"/>
              <a:t> policy)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Role – (User/ Admin) –  Admin should define at time of new user creation as Admin OR Agent. Also add agent email ID, </a:t>
            </a:r>
            <a:r>
              <a:rPr lang="en-US" b="1" dirty="0" err="1" smtClean="0"/>
              <a:t>pwd</a:t>
            </a:r>
            <a:r>
              <a:rPr lang="en-US" b="1" dirty="0" smtClean="0"/>
              <a:t>, login na</a:t>
            </a:r>
            <a:r>
              <a:rPr lang="en-US" b="1" dirty="0" smtClean="0"/>
              <a:t>me, company name etc.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364011" y="3717032"/>
            <a:ext cx="1343893" cy="40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Forgot  </a:t>
            </a:r>
            <a:r>
              <a:rPr lang="en-US" sz="1600" dirty="0" err="1" smtClean="0"/>
              <a:t>Pwd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5220072" y="3573017"/>
            <a:ext cx="1352764" cy="48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Login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429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landing page on login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50" y="1196752"/>
            <a:ext cx="9164750" cy="367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5013176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Revenue vs Target is fetched from – </a:t>
            </a:r>
          </a:p>
          <a:p>
            <a:r>
              <a:rPr lang="en-US" dirty="0" smtClean="0"/>
              <a:t>Revenue is sum of all order Invoice value in a calendar month. </a:t>
            </a:r>
          </a:p>
          <a:p>
            <a:r>
              <a:rPr lang="en-US" dirty="0" smtClean="0"/>
              <a:t>Target is a updated by Admin – in Admin tab wherein he specifies target per month.</a:t>
            </a:r>
          </a:p>
          <a:p>
            <a:endParaRPr lang="en-US" dirty="0"/>
          </a:p>
          <a:p>
            <a:r>
              <a:rPr lang="en-US" dirty="0" smtClean="0"/>
              <a:t>Open &amp; In-progress Quotes –</a:t>
            </a:r>
          </a:p>
          <a:p>
            <a:r>
              <a:rPr lang="en-US" dirty="0" smtClean="0"/>
              <a:t>Based on Agent’s updated, open &amp; In-progress Quotes as saved from UI.</a:t>
            </a:r>
          </a:p>
        </p:txBody>
      </p:sp>
    </p:spTree>
    <p:extLst>
      <p:ext uri="{BB962C8B-B14F-4D97-AF65-F5344CB8AC3E}">
        <p14:creationId xmlns:p14="http://schemas.microsoft.com/office/powerpoint/2010/main" val="41467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Company Wide Open/ In-progress  Tasks – </a:t>
            </a:r>
          </a:p>
          <a:p>
            <a:r>
              <a:rPr lang="en-US" dirty="0" smtClean="0"/>
              <a:t>Based out of every </a:t>
            </a:r>
            <a:r>
              <a:rPr lang="en-US" dirty="0" err="1" smtClean="0"/>
              <a:t>MoM</a:t>
            </a:r>
            <a:r>
              <a:rPr lang="en-US" dirty="0" smtClean="0"/>
              <a:t>, company meetings, this feature enables Admin &amp; users to add Open/ In-progress/ Closed tasks. (from independent table, no link to other tables).</a:t>
            </a:r>
          </a:p>
          <a:p>
            <a:r>
              <a:rPr lang="en-US" b="1" dirty="0" err="1" smtClean="0"/>
              <a:t>TaskID</a:t>
            </a:r>
            <a:r>
              <a:rPr lang="en-US" b="1" dirty="0" smtClean="0"/>
              <a:t> 	</a:t>
            </a:r>
            <a:r>
              <a:rPr lang="en-US" b="1" dirty="0" err="1" smtClean="0"/>
              <a:t>taskName</a:t>
            </a:r>
            <a:r>
              <a:rPr lang="en-US" b="1" dirty="0" smtClean="0"/>
              <a:t>	Status (open/in-progress/Close)	Date	</a:t>
            </a:r>
            <a:r>
              <a:rPr lang="en-US" b="1" dirty="0" err="1" smtClean="0"/>
              <a:t>TaskOwner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&lt;Above data have nothing to with quote/ order/ </a:t>
            </a:r>
            <a:r>
              <a:rPr lang="en-US" dirty="0" err="1" smtClean="0"/>
              <a:t>details..its</a:t>
            </a:r>
            <a:r>
              <a:rPr lang="en-US" dirty="0" smtClean="0"/>
              <a:t> only task details&gt;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Tabs on tab are self explanatory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05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153" y="188640"/>
            <a:ext cx="8291264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Tab –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8072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Customer, Quote &amp; Product, the landing page will contain –</a:t>
            </a:r>
          </a:p>
          <a:p>
            <a:r>
              <a:rPr lang="en-US" dirty="0" smtClean="0"/>
              <a:t>Records wise data as below. (sample screen as below).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2488" r="16381" b="35124"/>
          <a:stretch/>
        </p:blipFill>
        <p:spPr>
          <a:xfrm>
            <a:off x="341194" y="1674154"/>
            <a:ext cx="8188658" cy="2906974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013176"/>
            <a:ext cx="1085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6800" y="501317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    On click of ‘Add new </a:t>
            </a:r>
            <a:r>
              <a:rPr lang="en-US" dirty="0" err="1" smtClean="0"/>
              <a:t>xxxx</a:t>
            </a:r>
            <a:r>
              <a:rPr lang="en-US" dirty="0" smtClean="0"/>
              <a:t>’ a new pop-up will open to capture user inputs.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44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153" y="188640"/>
            <a:ext cx="8291264" cy="72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Tab – </a:t>
            </a:r>
            <a:br>
              <a:rPr lang="en-US" dirty="0" smtClean="0"/>
            </a:br>
            <a:r>
              <a:rPr lang="en-US" sz="2200" dirty="0" smtClean="0"/>
              <a:t>The pop-up for ‘Add new Customer is cut into 3 parts, below is first part…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052736"/>
            <a:ext cx="8817421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5716876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Customer name</a:t>
            </a:r>
            <a:r>
              <a:rPr lang="en-US" dirty="0" smtClean="0"/>
              <a:t> is free text, along with exist value fetch from drop-down. &amp; </a:t>
            </a:r>
            <a:r>
              <a:rPr lang="en-US" dirty="0" err="1" smtClean="0"/>
              <a:t>cust</a:t>
            </a:r>
            <a:r>
              <a:rPr lang="en-US" dirty="0" smtClean="0"/>
              <a:t>. ID in DB.</a:t>
            </a:r>
          </a:p>
          <a:p>
            <a:r>
              <a:rPr lang="en-US" b="1" dirty="0" smtClean="0"/>
              <a:t>Sub Customer Name- </a:t>
            </a:r>
            <a:r>
              <a:rPr lang="en-US" dirty="0" smtClean="0"/>
              <a:t>this is again a LISTBOX (allow to create new or select from drop-down</a:t>
            </a:r>
          </a:p>
          <a:p>
            <a:r>
              <a:rPr lang="en-US" b="1" dirty="0" smtClean="0"/>
              <a:t>Customer Type- </a:t>
            </a:r>
            <a:r>
              <a:rPr lang="en-US" dirty="0" smtClean="0"/>
              <a:t>Opportunity, Lead, Customer as – radio-button to be selected.</a:t>
            </a:r>
          </a:p>
          <a:p>
            <a:r>
              <a:rPr lang="en-US" b="1" dirty="0" smtClean="0"/>
              <a:t>Sales Person – </a:t>
            </a:r>
            <a:r>
              <a:rPr lang="en-US" dirty="0" smtClean="0"/>
              <a:t>Drop-down with list of users/ sales person</a:t>
            </a:r>
            <a:endParaRPr lang="en-US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22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832648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smtClean="0"/>
              <a:t>Decision Maker- </a:t>
            </a:r>
            <a:r>
              <a:rPr lang="en-US" sz="1800" dirty="0" smtClean="0"/>
              <a:t>This is LOV from drop-down with Admin name(s)</a:t>
            </a:r>
          </a:p>
          <a:p>
            <a:r>
              <a:rPr lang="en-US" sz="1800" dirty="0" smtClean="0"/>
              <a:t>Turn-over Appx (LPA) – String, show LPA in bracket beside attribute name.</a:t>
            </a:r>
          </a:p>
          <a:p>
            <a:r>
              <a:rPr lang="en-US" sz="1800" dirty="0" smtClean="0"/>
              <a:t>Corporate office Address – Free text (2000 char)</a:t>
            </a:r>
          </a:p>
          <a:p>
            <a:r>
              <a:rPr lang="en-US" sz="1800" dirty="0" smtClean="0"/>
              <a:t>Decision Maker contact number- String (no validation)</a:t>
            </a:r>
          </a:p>
          <a:p>
            <a:r>
              <a:rPr lang="en-US" sz="1800" dirty="0" smtClean="0"/>
              <a:t>Decision Maker Email - String (no validation)</a:t>
            </a:r>
          </a:p>
          <a:p>
            <a:r>
              <a:rPr lang="en-US" sz="1800" dirty="0" smtClean="0"/>
              <a:t>Business Domain – LOV (</a:t>
            </a:r>
            <a:r>
              <a:rPr lang="en-GB" sz="1800" b="1" dirty="0"/>
              <a:t>Information </a:t>
            </a:r>
            <a:r>
              <a:rPr lang="en-GB" sz="1800" b="1" dirty="0" smtClean="0"/>
              <a:t>Technology, </a:t>
            </a:r>
            <a:r>
              <a:rPr lang="en-GB" sz="1800" dirty="0" smtClean="0"/>
              <a:t>Gaming, Network Services, </a:t>
            </a:r>
            <a:r>
              <a:rPr lang="en-GB" sz="1800" dirty="0"/>
              <a:t>Engineering </a:t>
            </a:r>
            <a:r>
              <a:rPr lang="en-GB" sz="1800" dirty="0" smtClean="0"/>
              <a:t>Services, Retail, </a:t>
            </a:r>
            <a:r>
              <a:rPr lang="en-GB" sz="1800" dirty="0" err="1" smtClean="0"/>
              <a:t>WholeSale</a:t>
            </a:r>
            <a:r>
              <a:rPr lang="en-GB" sz="1800" dirty="0" smtClean="0"/>
              <a:t>, Market Research, ITES/BPO, </a:t>
            </a:r>
            <a:r>
              <a:rPr lang="en-GB" sz="1800" dirty="0"/>
              <a:t>Software </a:t>
            </a:r>
            <a:r>
              <a:rPr lang="en-GB" sz="1800" dirty="0" smtClean="0"/>
              <a:t>Services, Legal, </a:t>
            </a:r>
            <a:r>
              <a:rPr lang="en-GB" sz="1800" dirty="0"/>
              <a:t>Financial </a:t>
            </a:r>
            <a:r>
              <a:rPr lang="en-GB" sz="1800" dirty="0" smtClean="0"/>
              <a:t>Services, Healthcare), Food &amp; Beverages, Banking.</a:t>
            </a:r>
          </a:p>
          <a:p>
            <a:r>
              <a:rPr lang="en-GB" sz="1800" b="1" dirty="0" smtClean="0"/>
              <a:t>Primary Contact details </a:t>
            </a:r>
            <a:r>
              <a:rPr lang="en-GB" sz="1800" dirty="0" smtClean="0"/>
              <a:t>– As listed in snippet, Also a checkbox if enabled, will enable </a:t>
            </a:r>
            <a:r>
              <a:rPr lang="en-GB" sz="1800" b="1" dirty="0" smtClean="0"/>
              <a:t>Secondary</a:t>
            </a:r>
            <a:r>
              <a:rPr lang="en-GB" sz="1800" dirty="0" smtClean="0"/>
              <a:t> </a:t>
            </a:r>
            <a:r>
              <a:rPr lang="en-GB" sz="1800" b="1" dirty="0" smtClean="0"/>
              <a:t>Contact details</a:t>
            </a:r>
            <a:r>
              <a:rPr lang="en-GB" sz="1800" dirty="0" smtClean="0"/>
              <a:t>.</a:t>
            </a:r>
          </a:p>
          <a:p>
            <a:r>
              <a:rPr lang="en-GB" sz="1800" dirty="0" smtClean="0"/>
              <a:t>Notes – Free text. (Put </a:t>
            </a:r>
            <a:r>
              <a:rPr lang="en-GB" sz="1800" dirty="0" err="1" smtClean="0"/>
              <a:t>dateTimeStamp</a:t>
            </a:r>
            <a:r>
              <a:rPr lang="en-GB" sz="1800" dirty="0" smtClean="0"/>
              <a:t> automatically, while saving notes.</a:t>
            </a:r>
          </a:p>
          <a:p>
            <a:r>
              <a:rPr lang="en-GB" sz="1800" dirty="0" smtClean="0"/>
              <a:t>Last Contacted Date, Next Appoint Date, Follow-up Sequence (number), Lead type (Drop down -  Neutral, Good, Very good, Rejected, closed business) – as new attributes shown in image.</a:t>
            </a:r>
          </a:p>
          <a:p>
            <a:r>
              <a:rPr lang="en-GB" sz="1800" dirty="0" smtClean="0"/>
              <a:t>Existing Quotes &amp; Orders – to show recent 5 list of Quote/ </a:t>
            </a:r>
            <a:r>
              <a:rPr lang="en-GB" sz="1800" dirty="0" err="1" smtClean="0"/>
              <a:t>OrderID</a:t>
            </a:r>
            <a:r>
              <a:rPr lang="en-GB" sz="1800" dirty="0" smtClean="0"/>
              <a:t>, </a:t>
            </a:r>
            <a:r>
              <a:rPr lang="en-GB" sz="1800" dirty="0" err="1" smtClean="0"/>
              <a:t>desc</a:t>
            </a:r>
            <a:r>
              <a:rPr lang="en-GB" sz="1800" dirty="0" smtClean="0"/>
              <a:t> &amp;status.</a:t>
            </a:r>
          </a:p>
          <a:p>
            <a:pPr marL="0" indent="0">
              <a:buNone/>
            </a:pPr>
            <a:r>
              <a:rPr lang="en-GB" sz="1800" dirty="0" smtClean="0"/>
              <a:t>Rest available in paging/ scroll (what ever is fast)</a:t>
            </a:r>
          </a:p>
          <a:p>
            <a:pPr>
              <a:buFont typeface="Arial" charset="0"/>
              <a:buChar char="•"/>
            </a:pPr>
            <a:r>
              <a:rPr lang="en-GB" sz="1800" dirty="0" smtClean="0"/>
              <a:t>Customer Sites – to publish customer sites (ALL) in below grid.</a:t>
            </a:r>
          </a:p>
          <a:p>
            <a:pPr marL="0" indent="0">
              <a:buNone/>
            </a:pPr>
            <a:r>
              <a:rPr lang="en-GB" sz="1800" dirty="0" smtClean="0"/>
              <a:t>Paging/ scroll (which ever is fast)?</a:t>
            </a:r>
            <a:br>
              <a:rPr lang="en-GB" sz="1800" dirty="0" smtClean="0"/>
            </a:br>
            <a:endParaRPr lang="en-GB" sz="1800" dirty="0" smtClean="0"/>
          </a:p>
          <a:p>
            <a:pPr marL="0" indent="0">
              <a:buNone/>
            </a:pPr>
            <a:r>
              <a:rPr lang="en-US" sz="1800" dirty="0" smtClean="0"/>
              <a:t>- </a:t>
            </a:r>
            <a:r>
              <a:rPr lang="en-US" sz="1800" b="1" dirty="0" smtClean="0"/>
              <a:t>Save</a:t>
            </a:r>
            <a:r>
              <a:rPr lang="en-US" sz="1800" dirty="0" smtClean="0"/>
              <a:t> should save ALL changes on this page. &amp; </a:t>
            </a:r>
            <a:r>
              <a:rPr lang="en-US" sz="1800" b="1" dirty="0" smtClean="0"/>
              <a:t>Quote</a:t>
            </a:r>
            <a:r>
              <a:rPr lang="en-US" sz="1800" dirty="0" smtClean="0"/>
              <a:t> should carry All attributes as required in Quote </a:t>
            </a:r>
            <a:r>
              <a:rPr lang="en-US" sz="1800" dirty="0" err="1" smtClean="0"/>
              <a:t>tab.s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9566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4" y="1844824"/>
            <a:ext cx="648343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Brace 5"/>
          <p:cNvSpPr/>
          <p:nvPr/>
        </p:nvSpPr>
        <p:spPr>
          <a:xfrm>
            <a:off x="6745301" y="2060848"/>
            <a:ext cx="645355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/>
          <p:cNvSpPr/>
          <p:nvPr/>
        </p:nvSpPr>
        <p:spPr>
          <a:xfrm>
            <a:off x="6742584" y="3501008"/>
            <a:ext cx="645355" cy="936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318648" y="1628800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fetch from Order table of specific customer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318648" y="3429000"/>
            <a:ext cx="1735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entered through this page &amp; fetched in next login for given customer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6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802</Words>
  <Application>Microsoft Office PowerPoint</Application>
  <PresentationFormat>On-screen Show (4:3)</PresentationFormat>
  <Paragraphs>123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QOC (Quote On Cloud)</vt:lpstr>
      <vt:lpstr>PowerPoint Presentation</vt:lpstr>
      <vt:lpstr>Login Page</vt:lpstr>
      <vt:lpstr>User landing page on login</vt:lpstr>
      <vt:lpstr>Cont..</vt:lpstr>
      <vt:lpstr>Customer Tab – </vt:lpstr>
      <vt:lpstr>Customer Tab –  The pop-up for ‘Add new Customer is cut into 3 parts, below is first part…</vt:lpstr>
      <vt:lpstr>Cont…</vt:lpstr>
      <vt:lpstr>Cont…</vt:lpstr>
      <vt:lpstr>Quote Tab have 3 sub-tabs as – Generate Quote, Quote Cover Letter, Quote Summary </vt:lpstr>
      <vt:lpstr>Cont..</vt:lpstr>
      <vt:lpstr>Quote cover letter tab (Sub-tab in Quote tab)</vt:lpstr>
      <vt:lpstr>Quote Summary tab (Sub-tab in Quote tab)</vt:lpstr>
      <vt:lpstr>Order &amp; Invoice Tab</vt:lpstr>
      <vt:lpstr>Products Tab-</vt:lpstr>
      <vt:lpstr>Cont…</vt:lpstr>
      <vt:lpstr>Reports</vt:lpstr>
      <vt:lpstr>Supplier View Tab</vt:lpstr>
      <vt:lpstr>Admin tab (for Admin role)</vt:lpstr>
      <vt:lpstr>Product Catalogue – Images to be uploaded (as below)</vt:lpstr>
    </vt:vector>
  </TitlesOfParts>
  <Company>BT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QOC (Quote On Cloud)</dc:title>
  <dc:creator>Dhingra,G,Gagan,TAQ3 C</dc:creator>
  <cp:lastModifiedBy>Dhingra,G,Gagan,TAQ3 C</cp:lastModifiedBy>
  <cp:revision>38</cp:revision>
  <dcterms:created xsi:type="dcterms:W3CDTF">2017-10-10T06:24:41Z</dcterms:created>
  <dcterms:modified xsi:type="dcterms:W3CDTF">2017-10-10T14:27:13Z</dcterms:modified>
</cp:coreProperties>
</file>