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Source Code Pro"/>
      <p:regular r:id="rId30"/>
      <p:bold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47095C-9EF5-46AC-9527-F78F3C243E0C}">
  <a:tblStyle styleId="{4347095C-9EF5-46AC-9527-F78F3C243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 = kd-tre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不用正規化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計算時間特別久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另外試過 linear SVM, accuracy 很飄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前測即為，先做一次小規模試填，以找出問卷潛在問題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我們也假設所有問卷都是有效樣本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A1.Attribute的選擇不精準,星座的參考價值不高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A2.同上，或許用整體族群的統計結果來幫個體貼標籤本來就是錯誤的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"耐性",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"脾氣暴躁",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"幼稚",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"頑固",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"心思細膩",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"保守",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"冷靜",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"樂觀",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"活潑",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"公正",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"優柔寡斷",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"強勢",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"浪漫",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"過度理想化",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"斤斤計較",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"心機重",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"完美主義",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"愛計仇",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"與眾不同",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"愛面子",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"有魅力",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"正義感",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"潔癖",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"重視友情",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"專情",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"愛哭",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"顧家",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"體貼",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"情緒化",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"口才",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"創意"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沒有調整 max depth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 各星座取平均準確率會高個 1% 左右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people.cs.nctu.edu.tw/~cysun0226/%E7%B5%B1%E8%A8%88%E7%B5%90%E6%9E%9C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2D0ULcC" TargetMode="External"/><Relationship Id="rId4" Type="http://schemas.openxmlformats.org/officeDocument/2006/relationships/hyperlink" Target="https://mstory.me/26.html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cikit-learn.org/stable/modules/generated/sklearn.tree.DecisionTreeClassifier.html#sklearn.tree.DecisionTreeClass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Zodiac Sign Prediction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6524300" y="3601600"/>
            <a:ext cx="2278200" cy="131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6294650" y="3638950"/>
            <a:ext cx="27375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0416314 廖阜新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0416218 柳元蕙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0416045 孫嘉妤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Random Forest</a:t>
            </a:r>
            <a:endParaRPr sz="36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1.Language: Python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(sklearn.ensemble.RandomForestClassifier)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2.Forest : 0 ~ 150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3.DataSet elements : 12000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training data : 8400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test data : 3600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4.Accuracy : (&gt;150) ~=30%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650" y="1106000"/>
            <a:ext cx="4485826" cy="33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KNN</a:t>
            </a:r>
            <a:endParaRPr sz="3600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4591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1.Language: C++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2.K = 200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3.DataSet element</a:t>
            </a:r>
            <a:r>
              <a:rPr lang="zh-TW"/>
              <a:t>s</a:t>
            </a:r>
            <a:r>
              <a:rPr lang="zh-TW"/>
              <a:t> : 12000</a:t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training data : 8400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test data : 3600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4.</a:t>
            </a:r>
            <a:r>
              <a:rPr lang="zh-TW"/>
              <a:t>Accuracy : 23.9 %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42423" l="27705" r="27549" t="31060"/>
          <a:stretch/>
        </p:blipFill>
        <p:spPr>
          <a:xfrm>
            <a:off x="3799175" y="3058825"/>
            <a:ext cx="4805474" cy="17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KNN (cont.)</a:t>
            </a:r>
            <a:endParaRPr sz="36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1.Language: Python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300"/>
              <a:t>(sklearn.neighbors.KNeighborsClassifier)</a:t>
            </a:r>
            <a:endParaRPr sz="13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2.K = 0 ~ 1000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3.DataSet elements : 11000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training data : 9600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test data : 1400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4.Accuracy : (k&gt;400) ~=28%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775" y="1426700"/>
            <a:ext cx="4245525" cy="31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Naive Bayes</a:t>
            </a:r>
            <a:endParaRPr sz="36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679975"/>
            <a:ext cx="85206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1.Language: 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2.PDF 採用 Exponential Distribution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3.DataSet elements : 12000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training data : 8400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test data : 3600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Naive Bayes (cont.)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Version1--</a:t>
            </a:r>
            <a:r>
              <a:rPr lang="zh-TW" sz="2400"/>
              <a:t>原始資料不分類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Total accuracy:21%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00" y="2888200"/>
            <a:ext cx="7637900" cy="9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Naive Bayes (cont.)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Version2--</a:t>
            </a:r>
            <a:r>
              <a:rPr lang="zh-TW" sz="2400"/>
              <a:t>分為他人、本人兩種分析對象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本人</a:t>
            </a:r>
            <a:r>
              <a:rPr lang="zh-TW" sz="2400"/>
              <a:t>accuracy:23%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他人accuracy:16%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75" y="3325750"/>
            <a:ext cx="7744025" cy="14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Naive Bayes</a:t>
            </a:r>
            <a:endParaRPr sz="3600"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679975"/>
            <a:ext cx="85206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1.Language: Python (</a:t>
            </a:r>
            <a:r>
              <a:rPr lang="zh-TW"/>
              <a:t>sklearn.naive_bayes.GaussianNB</a:t>
            </a:r>
            <a:r>
              <a:rPr lang="zh-TW"/>
              <a:t>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2.DataSet elements : 12000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training data : 8400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test data : 3600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r>
              <a:rPr lang="zh-TW"/>
              <a:t>Accuracy : 28~30%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SVM</a:t>
            </a:r>
            <a:endParaRPr sz="3600"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1.Language: Python (sklearn.svm.SVC, degree = 20)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2.DataSet elements : 12000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training data : 8400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test data : 3600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3.Accuracy : 30~33 %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55275" y="1975800"/>
            <a:ext cx="2021100" cy="11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 種 model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比較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250" y="285625"/>
            <a:ext cx="6096275" cy="45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資料統計</a:t>
            </a:r>
            <a:endParaRPr/>
          </a:p>
        </p:txBody>
      </p:sp>
      <p:graphicFrame>
        <p:nvGraphicFramePr>
          <p:cNvPr id="185" name="Shape 185"/>
          <p:cNvGraphicFramePr/>
          <p:nvPr/>
        </p:nvGraphicFramePr>
        <p:xfrm>
          <a:off x="4448400" y="152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{4347095C-9EF5-46AC-9527-F78F3C243E0C}</a:tableStyleId>
              </a:tblPr>
              <a:tblGrid>
                <a:gridCol w="3198425"/>
              </a:tblGrid>
              <a:tr h="271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星座   最具代表性特質（由高到低）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---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摩羯座：顧家 冷靜 愛面子 心思細膩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水瓶座：創意 耐性 冷靜 強勢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雙魚座：脾氣暴躁 活潑 顧家 創意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牡羊座：心機重 活潑 脾氣暴躁 耐性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金牛座：愛面子 頑固 心機重 冷靜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雙子座：創意 耐性 活潑 口才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巨蟹座：顧家 冷靜 創意 情緒化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獅子座：愛面子 活潑 耐性 強勢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處女座：愛面子 冷靜 活潑 心思細膩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天秤座：優柔寡斷 活潑  愛面子 耐性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天蠍座：冷靜 顧家  愛面子 耐性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射手座：心機重 活潑 耐性 情緒化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6" name="Shape 186"/>
          <p:cNvSpPr txBox="1"/>
          <p:nvPr/>
        </p:nvSpPr>
        <p:spPr>
          <a:xfrm>
            <a:off x="421700" y="1071750"/>
            <a:ext cx="352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Source Code Pro"/>
                <a:ea typeface="Source Code Pro"/>
                <a:cs typeface="Source Code Pro"/>
                <a:sym typeface="Source Code Pro"/>
              </a:rPr>
              <a:t>十二星座最具代表性的特質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	我們計算十二星座在各個特質的標準差（見</a:t>
            </a:r>
            <a:r>
              <a:rPr lang="zh-TW" u="sng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統計結果</a:t>
            </a:r>
            <a:r>
              <a:rPr lang="zh-TW">
                <a:latin typeface="Source Code Pro"/>
                <a:ea typeface="Source Code Pro"/>
                <a:cs typeface="Source Code Pro"/>
                <a:sym typeface="Source Code Pro"/>
              </a:rPr>
              <a:t>），扣除各特質標準差最低的十名後，挑出四個標準差最低的特質，即為四個各星座最具有代表性的特質，如右：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916475" y="1149975"/>
            <a:ext cx="3828600" cy="3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r>
              <a:rPr lang="zh-TW"/>
              <a:t>動機與發想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-資料來源與蒐集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-Models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-資料統計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-檢討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-討論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-結論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545725" y="2205000"/>
            <a:ext cx="17631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統計結果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675" y="452963"/>
            <a:ext cx="4237576" cy="423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檢討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</a:t>
            </a:r>
            <a:r>
              <a:rPr lang="zh-TW" sz="2400"/>
              <a:t>問卷沒有做前測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2.表單的設計太過隨意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星座填寫位置應放在最後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各項特質都太過主觀，沒有定義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zh-TW" sz="2400">
                <a:solidFill>
                  <a:srgbClr val="434343"/>
                </a:solidFill>
              </a:rPr>
              <a:t>多數人不會對自己的特質評到極端值</a:t>
            </a:r>
            <a:endParaRPr sz="2400">
              <a:solidFill>
                <a:srgbClr val="43434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3.表單事先詢問對星座的了解比較好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討論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8715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</a:t>
            </a:r>
            <a:r>
              <a:rPr lang="zh-TW" sz="2400"/>
              <a:t>為什麼星座人們琅琅上口，準確率卻只有兩到三成？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2.為什麼統計的結果符合各個星座的特質，</a:t>
            </a:r>
            <a:endParaRPr sz="2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個別預測準確率卻極低？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	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結論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6890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1.準確率最高的model為 </a:t>
            </a:r>
            <a:r>
              <a:rPr b="1" lang="zh-TW" sz="2400"/>
              <a:t>SVM</a:t>
            </a:r>
            <a:r>
              <a:rPr lang="zh-TW" sz="2400"/>
              <a:t>，最低的是</a:t>
            </a:r>
            <a:r>
              <a:rPr b="1" lang="zh-TW" sz="2400"/>
              <a:t> Desition Tree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2.沒依據的瞎猜，猜對的機率約是 8.3% (1/12)。用mechine learning 的方式預測最高能到 30%，</a:t>
            </a:r>
            <a:r>
              <a:rPr lang="zh-TW" sz="2400"/>
              <a:t>大概</a:t>
            </a:r>
            <a:r>
              <a:rPr lang="zh-TW" sz="2400"/>
              <a:t>是</a:t>
            </a:r>
            <a:r>
              <a:rPr lang="zh-TW" sz="2400"/>
              <a:t>三至四</a:t>
            </a:r>
            <a:r>
              <a:rPr lang="zh-TW" sz="2400"/>
              <a:t>倍的</a:t>
            </a:r>
            <a:r>
              <a:rPr lang="zh-TW" sz="2400"/>
              <a:t>準確率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3.不過準確率還是偏低，星座還是參考就好~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星座真的準嗎？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5950" y="1553425"/>
            <a:ext cx="83721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-星座決定你的個性、生活、感情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-星座的理論基礎？？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資料來源與蒐集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334350" y="3035850"/>
            <a:ext cx="45900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參考網路資料，找出各星座的特質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資料一：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http://bit.ly/2D0ULcC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資料二：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https://mstory.me/26.html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資料三：廖阜新老師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9650" y="210000"/>
            <a:ext cx="3210400" cy="27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425" y="1811525"/>
            <a:ext cx="3514850" cy="290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body"/>
          </p:nvPr>
        </p:nvSpPr>
        <p:spPr>
          <a:xfrm>
            <a:off x="507325" y="686275"/>
            <a:ext cx="50619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2.篩選出31個較具代表性的特質，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並分為自己、他人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兩種分析對象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3.製作成google表單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15517" r="14009" t="0"/>
          <a:stretch/>
        </p:blipFill>
        <p:spPr>
          <a:xfrm>
            <a:off x="3831000" y="1507375"/>
            <a:ext cx="4698500" cy="31068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6225150" y="1864075"/>
            <a:ext cx="437100" cy="19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356700" y="373900"/>
            <a:ext cx="79395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4.放至各大網路平台（靠北交大,靠北清大,Dcard)，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我們預計在</a:t>
            </a:r>
            <a:r>
              <a:rPr lang="zh-TW" sz="3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五天</a:t>
            </a:r>
            <a:r>
              <a:rPr lang="zh-TW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內回收</a:t>
            </a:r>
            <a:r>
              <a:rPr lang="zh-TW" sz="3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1000份</a:t>
            </a:r>
            <a:r>
              <a:rPr lang="zh-TW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問卷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7546" l="0" r="0" t="4091"/>
          <a:stretch/>
        </p:blipFill>
        <p:spPr>
          <a:xfrm>
            <a:off x="6444300" y="1156350"/>
            <a:ext cx="2353701" cy="36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2799"/>
          <a:stretch/>
        </p:blipFill>
        <p:spPr>
          <a:xfrm>
            <a:off x="417050" y="2243800"/>
            <a:ext cx="2640200" cy="25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825" y="2169100"/>
            <a:ext cx="2651921" cy="2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三天後獲得了</a:t>
            </a:r>
            <a:r>
              <a:rPr lang="zh-TW">
                <a:solidFill>
                  <a:srgbClr val="FF0000"/>
                </a:solidFill>
              </a:rPr>
              <a:t>12000</a:t>
            </a:r>
            <a:r>
              <a:rPr lang="zh-TW" sz="2400"/>
              <a:t>筆結果！目標達成率為</a:t>
            </a:r>
            <a:r>
              <a:rPr lang="zh-TW">
                <a:solidFill>
                  <a:srgbClr val="FF0000"/>
                </a:solidFill>
              </a:rPr>
              <a:t>1200%</a:t>
            </a:r>
            <a:r>
              <a:rPr lang="zh-TW" sz="2400"/>
              <a:t>！</a:t>
            </a:r>
            <a:endParaRPr sz="2400"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65178" l="34446" r="35591" t="0"/>
          <a:stretch/>
        </p:blipFill>
        <p:spPr>
          <a:xfrm>
            <a:off x="632825" y="1352050"/>
            <a:ext cx="5703574" cy="308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3843000" y="2320100"/>
            <a:ext cx="1139400" cy="563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5120500" y="4509775"/>
            <a:ext cx="28155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我們真的很高興哇哈哈～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Models</a:t>
            </a:r>
            <a:endParaRPr sz="36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Decision Tree (with PCA)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Random Forest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KNN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Naive Bayes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SVM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Decision Tree </a:t>
            </a:r>
            <a:endParaRPr sz="36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1.Language: Python (sklearn </a:t>
            </a: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DecisionTreeClassifier</a:t>
            </a:r>
            <a:r>
              <a:rPr lang="zh-TW"/>
              <a:t>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default = Classification and Regression Trees)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2.DataSet elements : 12000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training data : 8400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test data : 3600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3.Accuracy : 16~19 %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