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96" r:id="rId3"/>
    <p:sldId id="289" r:id="rId4"/>
    <p:sldId id="297" r:id="rId5"/>
    <p:sldId id="258" r:id="rId6"/>
    <p:sldId id="300" r:id="rId7"/>
    <p:sldId id="301" r:id="rId8"/>
    <p:sldId id="302" r:id="rId9"/>
    <p:sldId id="303" r:id="rId10"/>
    <p:sldId id="308" r:id="rId11"/>
    <p:sldId id="307" r:id="rId12"/>
    <p:sldId id="259" r:id="rId13"/>
    <p:sldId id="260" r:id="rId14"/>
    <p:sldId id="268" r:id="rId15"/>
    <p:sldId id="269" r:id="rId16"/>
    <p:sldId id="309" r:id="rId17"/>
    <p:sldId id="317" r:id="rId18"/>
    <p:sldId id="318" r:id="rId19"/>
    <p:sldId id="311" r:id="rId20"/>
    <p:sldId id="316" r:id="rId21"/>
    <p:sldId id="312" r:id="rId22"/>
    <p:sldId id="315" r:id="rId23"/>
    <p:sldId id="314" r:id="rId24"/>
    <p:sldId id="319" r:id="rId25"/>
    <p:sldId id="320" r:id="rId26"/>
    <p:sldId id="321" r:id="rId27"/>
    <p:sldId id="322" r:id="rId28"/>
    <p:sldId id="283" r:id="rId29"/>
    <p:sldId id="284" r:id="rId30"/>
    <p:sldId id="285" r:id="rId31"/>
    <p:sldId id="286" r:id="rId32"/>
    <p:sldId id="329" r:id="rId33"/>
    <p:sldId id="327" r:id="rId34"/>
    <p:sldId id="324" r:id="rId35"/>
    <p:sldId id="325" r:id="rId36"/>
    <p:sldId id="330" r:id="rId37"/>
    <p:sldId id="328" r:id="rId3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3" autoAdjust="0"/>
    <p:restoredTop sz="75729" autoAdjust="0"/>
  </p:normalViewPr>
  <p:slideViewPr>
    <p:cSldViewPr snapToGrid="0">
      <p:cViewPr varScale="1">
        <p:scale>
          <a:sx n="86" d="100"/>
          <a:sy n="86" d="100"/>
        </p:scale>
        <p:origin x="-23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1AA46-895C-44EA-ABF7-0178538C67A9}" type="datetimeFigureOut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DB633-929A-48F7-BB4A-CF9E82590C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260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BC%97%E6%9C%97%E8%8C%A8%C2%B7%E5%8D%A1%E5%A4%AB%E5%8D%A1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dirty="0" smtClean="0">
                <a:effectLst/>
              </a:rPr>
              <a:t>據2014年Quora的貼文，Jay Kreps似乎已經將它以作家</a:t>
            </a:r>
            <a:r>
              <a:rPr lang="zh-TW" altLang="zh-TW" dirty="0" smtClean="0">
                <a:effectLst/>
                <a:hlinkClick r:id="rId3" tooltip="弗朗茨·卡夫卡"/>
              </a:rPr>
              <a:t>弗朗茨·卡夫卡</a:t>
            </a:r>
            <a:r>
              <a:rPr lang="zh-TW" altLang="zh-TW" dirty="0" smtClean="0">
                <a:effectLst/>
              </a:rPr>
              <a:t>命名。Kreps選擇將該系統以一個作家命名是因為，它是「一個用於最佳化寫作的系統」，而且他很喜歡卡夫卡的作品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DB633-929A-48F7-BB4A-CF9E82590C9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481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生产者通过注册在</a:t>
            </a:r>
            <a:r>
              <a:rPr lang="en-US" altLang="zh-TW" dirty="0" smtClean="0"/>
              <a:t>Broker</a:t>
            </a:r>
            <a:r>
              <a:rPr lang="zh-TW" altLang="en-US" dirty="0" smtClean="0"/>
              <a:t>以及</a:t>
            </a:r>
            <a:r>
              <a:rPr lang="en-US" altLang="zh-TW" dirty="0" smtClean="0"/>
              <a:t>Topic</a:t>
            </a:r>
            <a:r>
              <a:rPr lang="zh-TW" altLang="en-US" dirty="0" smtClean="0"/>
              <a:t>上的</a:t>
            </a:r>
            <a:r>
              <a:rPr lang="en-US" altLang="zh-TW" dirty="0" smtClean="0"/>
              <a:t>watcher</a:t>
            </a:r>
            <a:r>
              <a:rPr lang="zh-TW" altLang="en-US" dirty="0" smtClean="0"/>
              <a:t>动态的感知</a:t>
            </a:r>
            <a:r>
              <a:rPr lang="en-US" altLang="zh-TW" dirty="0" smtClean="0"/>
              <a:t>Broker</a:t>
            </a:r>
            <a:r>
              <a:rPr lang="zh-TW" altLang="en-US" dirty="0" smtClean="0"/>
              <a:t>以及</a:t>
            </a:r>
            <a:r>
              <a:rPr lang="en-US" altLang="zh-TW" dirty="0" smtClean="0"/>
              <a:t>Topic</a:t>
            </a:r>
            <a:r>
              <a:rPr lang="zh-TW" altLang="en-US" dirty="0" smtClean="0"/>
              <a:t>的分区情况，从而将</a:t>
            </a:r>
            <a:r>
              <a:rPr lang="en-US" altLang="zh-TW" dirty="0" smtClean="0"/>
              <a:t>Topic</a:t>
            </a:r>
            <a:r>
              <a:rPr lang="zh-TW" altLang="en-US" dirty="0" smtClean="0"/>
              <a:t>的分区动态的分配到</a:t>
            </a:r>
            <a:r>
              <a:rPr lang="en-US" altLang="zh-TW" dirty="0" smtClean="0"/>
              <a:t>broker</a:t>
            </a:r>
            <a:r>
              <a:rPr lang="zh-TW" altLang="en-US" dirty="0" smtClean="0"/>
              <a:t>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DB633-929A-48F7-BB4A-CF9E82590C9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600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Consumer group ID</a:t>
            </a:r>
            <a:r>
              <a:rPr lang="en-US" altLang="zh-TW" baseline="0" dirty="0" smtClean="0"/>
              <a:t>  =&gt; </a:t>
            </a:r>
            <a:r>
              <a:rPr lang="zh-TW" altLang="en-US" baseline="0" dirty="0" smtClean="0"/>
              <a:t>同一</a:t>
            </a:r>
            <a:r>
              <a:rPr lang="en-US" altLang="zh-TW" baseline="0" dirty="0" smtClean="0"/>
              <a:t>Group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Consumer </a:t>
            </a:r>
            <a:r>
              <a:rPr lang="zh-TW" altLang="en-US" baseline="0" dirty="0" smtClean="0"/>
              <a:t>只會拿到資料一</a:t>
            </a: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Consumer </a:t>
            </a:r>
            <a:r>
              <a:rPr lang="en-US" altLang="zh-TW" dirty="0" err="1" smtClean="0"/>
              <a:t>LoadBalance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同一</a:t>
            </a:r>
            <a:r>
              <a:rPr lang="en-US" altLang="zh-TW" dirty="0" smtClean="0"/>
              <a:t>Group 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Consumer </a:t>
            </a:r>
            <a:r>
              <a:rPr lang="zh-TW" altLang="en-US" dirty="0" smtClean="0"/>
              <a:t>如果發現 </a:t>
            </a:r>
            <a:r>
              <a:rPr lang="en-US" altLang="zh-TW" dirty="0" smtClean="0"/>
              <a:t>broker </a:t>
            </a:r>
            <a:r>
              <a:rPr lang="zh-TW" altLang="en-US" dirty="0" smtClean="0"/>
              <a:t>發生變化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Consumer offset  =&gt; </a:t>
            </a:r>
            <a:r>
              <a:rPr lang="zh-TW" altLang="en-US" dirty="0" smtClean="0"/>
              <a:t>紀錄</a:t>
            </a:r>
            <a:r>
              <a:rPr lang="zh-TW" altLang="en-US" baseline="0" dirty="0" smtClean="0"/>
              <a:t> 特定</a:t>
            </a:r>
            <a:r>
              <a:rPr lang="zh-TW" altLang="en-US" dirty="0" smtClean="0"/>
              <a:t>一</a:t>
            </a:r>
            <a:r>
              <a:rPr lang="en-US" altLang="zh-TW" dirty="0" smtClean="0"/>
              <a:t>Group 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Consumer</a:t>
            </a:r>
            <a:r>
              <a:rPr lang="zh-TW" altLang="en-US" dirty="0" smtClean="0"/>
              <a:t> 讀到第幾個</a:t>
            </a:r>
            <a:r>
              <a:rPr lang="en-US" altLang="zh-TW" dirty="0" smtClean="0"/>
              <a:t>Segment</a:t>
            </a:r>
            <a:r>
              <a:rPr lang="zh-TW" altLang="en-US" dirty="0" smtClean="0"/>
              <a:t>， 如果使用者不自訂</a:t>
            </a:r>
            <a:r>
              <a:rPr lang="en-US" altLang="zh-TW" dirty="0" smtClean="0"/>
              <a:t>offset</a:t>
            </a:r>
            <a:r>
              <a:rPr lang="zh-TW" altLang="en-US" dirty="0" smtClean="0"/>
              <a:t>的話，就可以直接用</a:t>
            </a:r>
            <a:r>
              <a:rPr lang="en-US" altLang="zh-TW" dirty="0" smtClean="0"/>
              <a:t>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DB633-929A-48F7-BB4A-CF9E82590C99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693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为了减少磁盘写入的次数</a:t>
            </a:r>
            <a:r>
              <a:rPr lang="en-US" altLang="zh-CN" dirty="0" smtClean="0"/>
              <a:t>,broker</a:t>
            </a:r>
            <a:r>
              <a:rPr lang="zh-CN" altLang="en-US" dirty="0" smtClean="0"/>
              <a:t>会将消息暂时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起来</a:t>
            </a:r>
            <a:r>
              <a:rPr lang="en-US" altLang="zh-CN" dirty="0" smtClean="0"/>
              <a:t>,</a:t>
            </a:r>
            <a:r>
              <a:rPr lang="zh-CN" altLang="en-US" dirty="0" smtClean="0"/>
              <a:t>当消息的个数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或尺寸</a:t>
            </a:r>
            <a:r>
              <a:rPr lang="en-US" altLang="zh-CN" dirty="0" smtClean="0"/>
              <a:t>)</a:t>
            </a:r>
            <a:r>
              <a:rPr lang="zh-CN" altLang="en-US" dirty="0" smtClean="0"/>
              <a:t>达到一定阀值时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再</a:t>
            </a:r>
            <a:r>
              <a:rPr lang="en-US" altLang="zh-CN" dirty="0" smtClean="0"/>
              <a:t>flush</a:t>
            </a:r>
            <a:r>
              <a:rPr lang="zh-CN" altLang="en-US" dirty="0" smtClean="0"/>
              <a:t>到磁盘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这样减少了磁盘</a:t>
            </a:r>
            <a:r>
              <a:rPr lang="en-US" altLang="zh-CN" dirty="0" smtClean="0"/>
              <a:t>IO</a:t>
            </a:r>
            <a:r>
              <a:rPr lang="zh-CN" altLang="en-US" dirty="0" smtClean="0"/>
              <a:t>调用的次数。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DB633-929A-48F7-BB4A-CF9E82590C99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303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831ED-0852-4817-956A-6C9AA664528A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464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发布和订阅消息流，这个功能类似于消息队列，这也是</a:t>
            </a:r>
            <a:r>
              <a:rPr lang="en-US" altLang="zh-TW" dirty="0" err="1" smtClean="0"/>
              <a:t>kafka</a:t>
            </a:r>
            <a:r>
              <a:rPr lang="zh-TW" altLang="en-US" dirty="0" smtClean="0"/>
              <a:t>归类为消息队列框架的原因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以容错的方式记录消息流，</a:t>
            </a:r>
            <a:r>
              <a:rPr lang="en-US" altLang="zh-TW" dirty="0" err="1" smtClean="0"/>
              <a:t>kafka</a:t>
            </a:r>
            <a:r>
              <a:rPr lang="zh-TW" altLang="en-US" dirty="0" smtClean="0"/>
              <a:t>以文件的方式来存储消息流</a:t>
            </a:r>
          </a:p>
          <a:p>
            <a:r>
              <a:rPr lang="zh-TW" altLang="en-US" dirty="0" smtClean="0"/>
              <a:t>可以再消息发布的时候进行处理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DB633-929A-48F7-BB4A-CF9E82590C9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936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Producer</a:t>
            </a:r>
            <a:r>
              <a:rPr lang="zh-TW" altLang="en-US" dirty="0" smtClean="0"/>
              <a:t>：生产者。向</a:t>
            </a:r>
            <a:r>
              <a:rPr lang="en-US" altLang="zh-TW" dirty="0" smtClean="0"/>
              <a:t>broker</a:t>
            </a:r>
            <a:r>
              <a:rPr lang="zh-TW" altLang="en-US" dirty="0" smtClean="0"/>
              <a:t>中发布信息。</a:t>
            </a:r>
          </a:p>
          <a:p>
            <a:r>
              <a:rPr lang="en-US" altLang="zh-TW" dirty="0" smtClean="0"/>
              <a:t>Broker</a:t>
            </a:r>
            <a:r>
              <a:rPr lang="zh-TW" altLang="en-US" dirty="0" smtClean="0"/>
              <a:t>：服务器，一台服务器可以视为一个</a:t>
            </a:r>
            <a:r>
              <a:rPr lang="en-US" altLang="zh-TW" dirty="0" smtClean="0"/>
              <a:t>Broker,</a:t>
            </a:r>
            <a:r>
              <a:rPr lang="zh-TW" altLang="en-US" dirty="0" smtClean="0"/>
              <a:t>众多的</a:t>
            </a:r>
            <a:r>
              <a:rPr lang="en-US" altLang="zh-TW" dirty="0" smtClean="0"/>
              <a:t>broker</a:t>
            </a:r>
            <a:r>
              <a:rPr lang="zh-TW" altLang="en-US" dirty="0" smtClean="0"/>
              <a:t>构成集群。</a:t>
            </a:r>
            <a:endParaRPr lang="en-US" altLang="zh-TW" dirty="0" smtClean="0"/>
          </a:p>
          <a:p>
            <a:r>
              <a:rPr lang="en-US" altLang="zh-TW" dirty="0" smtClean="0"/>
              <a:t>Consumer:</a:t>
            </a:r>
            <a:r>
              <a:rPr lang="zh-TW" altLang="en-US" dirty="0" smtClean="0"/>
              <a:t>消费者，从</a:t>
            </a:r>
            <a:r>
              <a:rPr lang="en-US" altLang="zh-TW" dirty="0" smtClean="0"/>
              <a:t>broker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partition</a:t>
            </a:r>
            <a:r>
              <a:rPr lang="zh-TW" altLang="en-US" dirty="0" smtClean="0"/>
              <a:t>中</a:t>
            </a:r>
            <a:r>
              <a:rPr lang="en-US" altLang="zh-TW" dirty="0" smtClean="0"/>
              <a:t>pull</a:t>
            </a:r>
            <a:r>
              <a:rPr lang="zh-TW" altLang="en-US" dirty="0" smtClean="0"/>
              <a:t>数据。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DB633-929A-48F7-BB4A-CF9E82590C9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040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Topic</a:t>
            </a:r>
            <a:r>
              <a:rPr lang="zh-TW" altLang="en-US" dirty="0" smtClean="0"/>
              <a:t>：按照</a:t>
            </a:r>
            <a:r>
              <a:rPr lang="en-US" altLang="zh-TW" dirty="0" err="1" smtClean="0"/>
              <a:t>redis</a:t>
            </a:r>
            <a:r>
              <a:rPr lang="zh-TW" altLang="en-US" dirty="0" smtClean="0"/>
              <a:t>来说，有点类似频道，即发布消息的队列名称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DB633-929A-48F7-BB4A-CF9E82590C9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869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谈到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的存储，就不得不提到分区，即</a:t>
            </a:r>
            <a:r>
              <a:rPr lang="en-US" altLang="zh-CN" dirty="0" smtClean="0"/>
              <a:t>partitions</a:t>
            </a:r>
            <a:r>
              <a:rPr lang="zh-CN" altLang="en-US" dirty="0" smtClean="0"/>
              <a:t>，创建一个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时，同时可以指定分区数目，分区数越多，其吞吐量也越大，但是需要的资源也越多，同时也会导致更高的不可用性，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在接收到生产者发送的消息之后，会根据均衡策略将消息存储到不同的分区中。</a:t>
            </a:r>
          </a:p>
          <a:p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Partition</a:t>
            </a:r>
            <a:r>
              <a:rPr lang="zh-TW" altLang="en-US" dirty="0" smtClean="0"/>
              <a:t>：分区</a:t>
            </a:r>
            <a:r>
              <a:rPr lang="en-US" altLang="zh-TW" dirty="0" smtClean="0"/>
              <a:t>,</a:t>
            </a:r>
            <a:r>
              <a:rPr lang="zh-TW" altLang="en-US" dirty="0" smtClean="0"/>
              <a:t>每个</a:t>
            </a:r>
            <a:r>
              <a:rPr lang="en-US" altLang="zh-TW" dirty="0" smtClean="0"/>
              <a:t>topic</a:t>
            </a:r>
            <a:r>
              <a:rPr lang="zh-TW" altLang="en-US" dirty="0" smtClean="0"/>
              <a:t>包含</a:t>
            </a:r>
            <a:r>
              <a:rPr lang="en-US" altLang="zh-TW" dirty="0" smtClean="0"/>
              <a:t>1</a:t>
            </a:r>
            <a:r>
              <a:rPr lang="zh-TW" altLang="en-US" dirty="0" smtClean="0"/>
              <a:t>个到多个</a:t>
            </a:r>
            <a:r>
              <a:rPr lang="en-US" altLang="zh-TW" dirty="0" smtClean="0"/>
              <a:t>topic,</a:t>
            </a:r>
            <a:r>
              <a:rPr lang="zh-TW" altLang="en-US" dirty="0" smtClean="0"/>
              <a:t>就</a:t>
            </a:r>
            <a:r>
              <a:rPr lang="en-US" altLang="zh-TW" dirty="0" err="1" smtClean="0"/>
              <a:t>mongodb</a:t>
            </a:r>
            <a:r>
              <a:rPr lang="zh-TW" altLang="en-US" dirty="0" smtClean="0"/>
              <a:t>来说，有点像其</a:t>
            </a:r>
            <a:r>
              <a:rPr lang="en-US" altLang="zh-TW" dirty="0" smtClean="0"/>
              <a:t>shard</a:t>
            </a:r>
            <a:r>
              <a:rPr lang="zh-TW" altLang="en-US" dirty="0" smtClean="0"/>
              <a:t>。但是在</a:t>
            </a:r>
            <a:r>
              <a:rPr lang="en-US" altLang="zh-TW" dirty="0" err="1" smtClean="0"/>
              <a:t>kafka</a:t>
            </a:r>
            <a:r>
              <a:rPr lang="zh-TW" altLang="en-US" dirty="0" smtClean="0"/>
              <a:t>中，分区的上一层是</a:t>
            </a:r>
            <a:r>
              <a:rPr lang="en-US" altLang="zh-TW" dirty="0" smtClean="0"/>
              <a:t>topic.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DB633-929A-48F7-BB4A-CF9E82590C9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194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在消费者消费消息时，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offset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来记录当前消费的位置</a:t>
            </a:r>
          </a:p>
          <a:p>
            <a:endParaRPr lang="en-US" altLang="zh-TW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为了减少磁盘写入的次数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,broker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会将消息暂时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起来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当消息的个数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或尺寸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达到一定阀值时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flush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到磁盘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这样减少了磁盘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调用的次数。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无状态导致消息的删除成为难题（可能删除的消息正在被订阅），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采用基于时间的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SLA(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服务水平保证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，消息保存一定时间（通常为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天）后会被删除。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dirty="0" smtClean="0"/>
              <a:t>順序保證</a:t>
            </a:r>
            <a:r>
              <a:rPr lang="en-US" altLang="zh-TW" dirty="0" smtClean="0"/>
              <a:t>!!!!!!!!!!!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DB633-929A-48F7-BB4A-CF9E82590C9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010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　　生产者在向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集群发送消息的时候，可以通过指定分区来发送到指定的分区中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　　也可以通过指定均衡策略来将消息发送到不同的分区中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　　如果不指定，就会采用默认的随机均衡策略，将消息随机的存储到不同的分区中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>
                <a:effectLst/>
              </a:rPr>
              <a:t/>
            </a:r>
            <a:br>
              <a:rPr lang="zh-CN" altLang="en-US" dirty="0" smtClean="0">
                <a:effectLst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将消息发布到它指定的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并负责决定发布到哪个分区。通常简单的由负载均衡机制随机选择分区，但也可以通过特定的分区函数选择分区。使用的更多的是第二种。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DB633-929A-48F7-BB4A-CF9E82590C9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599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可以消费多个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partitions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中的消息（消费者数据小于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Partions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的数量时）。注意：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的设计原理决定，对于一个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，同一个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中不能有多于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partitions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个数的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同时消费，否则将意味着某些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将无法得到消息。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在消费者消费消息时，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offset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来记录当前消费的位置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　　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的设计中，可以有多个不同的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来同时消费同一个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下的消息，如图，我们有两个不同的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同时消费，他们的的消费的记录位置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offset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各不项目，不互相干扰。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　　对于一个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而言，消费者的数量不应该多余分区的数量，因为在一个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中，每个分区至多只能绑定到一个消费者上，即一个消费者可以消费多个分区，一个分区只能给一个消费者消费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　　因此，若一个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中的消费者数量大于分区数量的话，多余的消费者将不会收到任何消息。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发布消息通常有两种模式：队列模式（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queuing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）和发布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订阅模式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(publish-subscribe)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。队列模式中，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可以同时从服务端读取消息，每个消息只被其中一个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读到；发布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订阅模式中消息被广播到所有的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可以加入一个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组，共同竞争一个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中的消息将被分发到组中的一个成员中。同一组中的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可以在不同的程序中，也可以在不同的机器上。如果所有的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都在一个组中，这就成为了传统的队列模式，在各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中实现负载均衡。如果所有的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都不在不同的组中，这就成为了发布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订阅模式，所有的消息都被分发到所有的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中。更常见的是，每个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都有若干数量的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组，每个组都是一个逻辑上的“订阅者”，为了容错和更好的稳定性，每个组由若干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组成。这其实就是一个发布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订阅模式，只不过订阅者是个组而不是单个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相比传统的消息系统，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可以很好的保证有序性。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传统的队列在服务器上保存有序的消息，如果多个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同时从这个服务器消费消息，服务器就会以消息存储的顺序向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分发消息。虽然服务器按顺序发布消息，但是消息是被异步的分发到各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上，所以当消息到达时可能已经失去了原来的顺序，这意味着并发消费将导致顺序错乱。为了避免故障，这样的消息系统通常使用“专用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consumer”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的概念，其实就是只允许一个消费者消费消息，当然这就意味着失去了并发性。</a:t>
            </a:r>
            <a:r>
              <a:rPr lang="zh-CN" altLang="en-US" dirty="0" smtClean="0">
                <a:effectLst/>
              </a:rPr>
              <a:t/>
            </a:r>
            <a:br>
              <a:rPr lang="zh-CN" altLang="en-US" dirty="0" smtClean="0">
                <a:effectLst/>
              </a:rPr>
            </a:br>
            <a:r>
              <a:rPr lang="zh-CN" altLang="en-US" dirty="0" smtClean="0">
                <a:effectLst/>
              </a:rPr>
              <a:t/>
            </a:r>
            <a:br>
              <a:rPr lang="zh-CN" altLang="en-US" dirty="0" smtClean="0">
                <a:effectLst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在这方面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做的更好，通过分区的概念，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可以在多个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组并发的情况下提供较好的有序性和负载均衡。将每个分区分只分发给一个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组，这样一个分区就只被这个组的一个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消费，就可以顺序的消费这个分区的消息。因为有多个分区，依然可以在多个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组之间进行负载均衡。注意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组的数量不能多于分区的数量，也就是有多少分区就允许多少并发消费。</a:t>
            </a:r>
            <a:r>
              <a:rPr lang="zh-CN" altLang="en-US" dirty="0" smtClean="0">
                <a:effectLst/>
              </a:rPr>
              <a:t/>
            </a:r>
            <a:br>
              <a:rPr lang="zh-CN" altLang="en-US" dirty="0" smtClean="0">
                <a:effectLst/>
              </a:rPr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DB633-929A-48F7-BB4A-CF9E82590C9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618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使用者想操作</a:t>
            </a:r>
            <a:r>
              <a:rPr lang="en-US" altLang="zh-TW" dirty="0" err="1" smtClean="0"/>
              <a:t>kafka</a:t>
            </a:r>
            <a:r>
              <a:rPr lang="zh-TW" altLang="en-US" dirty="0" smtClean="0"/>
              <a:t>都須先問過</a:t>
            </a:r>
            <a:r>
              <a:rPr lang="en-US" altLang="zh-TW" dirty="0" smtClean="0"/>
              <a:t>Zookeeper</a:t>
            </a:r>
            <a:r>
              <a:rPr lang="zh-TW" altLang="en-US" dirty="0" smtClean="0"/>
              <a:t>，而不直接用特定</a:t>
            </a:r>
            <a:r>
              <a:rPr lang="en-US" altLang="zh-TW" dirty="0" smtClean="0"/>
              <a:t>IP</a:t>
            </a:r>
          </a:p>
          <a:p>
            <a:r>
              <a:rPr lang="zh-TW" altLang="en-US" dirty="0" smtClean="0"/>
              <a:t>能換 </a:t>
            </a:r>
            <a:r>
              <a:rPr lang="en-US" altLang="zh-TW" dirty="0" err="1" smtClean="0"/>
              <a:t>kafka</a:t>
            </a:r>
            <a:r>
              <a:rPr lang="en-US" altLang="zh-TW" dirty="0" smtClean="0"/>
              <a:t> </a:t>
            </a:r>
            <a:r>
              <a:rPr lang="zh-TW" altLang="en-US" dirty="0" smtClean="0"/>
              <a:t>設定等 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DB633-929A-48F7-BB4A-CF9E82590C99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94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3357-70E0-4FD5-B204-571539073D8B}" type="datetime1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9D-E47E-42B9-A308-A8C351653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46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5D578-5E75-400F-8EAE-3B2234843827}" type="datetime1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9D-E47E-42B9-A308-A8C351653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65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D730-CA37-430E-83D2-5A0D39EA6ADD}" type="datetime1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9D-E47E-42B9-A308-A8C351653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27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D877-75A8-4AD1-9A42-73C7A0F40BC8}" type="datetime1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9D-E47E-42B9-A308-A8C351653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51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AE02-14C8-48DD-B041-4E2BA3CDDEEB}" type="datetime1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9D-E47E-42B9-A308-A8C351653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20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7679-2E6D-43B9-92FE-A7C119DB32BB}" type="datetime1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9D-E47E-42B9-A308-A8C351653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14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AE40-0168-4966-BE41-7CB97C28167B}" type="datetime1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9D-E47E-42B9-A308-A8C351653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F1B3-2B5B-4557-BA57-FD160AAAE527}" type="datetime1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9D-E47E-42B9-A308-A8C351653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36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A32B-94CC-4CED-8932-EF092D08F0CB}" type="datetime1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9D-E47E-42B9-A308-A8C351653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48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6304-FCF8-479C-8801-0044CEF83EE8}" type="datetime1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9D-E47E-42B9-A308-A8C351653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88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A483-94CD-40DB-AF44-967AA65B5C7F}" type="datetime1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9D-E47E-42B9-A308-A8C351653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14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7CC47-6172-4281-A8FE-D0781FC36729}" type="datetime1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2B39D-E47E-42B9-A308-A8C351653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25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9D-E47E-42B9-A308-A8C351653059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441" y="911120"/>
            <a:ext cx="4467236" cy="4467236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70059" y="4446910"/>
            <a:ext cx="6858000" cy="1241822"/>
          </a:xfrm>
        </p:spPr>
        <p:txBody>
          <a:bodyPr>
            <a:normAutofit lnSpcReduction="10000"/>
          </a:bodyPr>
          <a:lstStyle/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2018/07/03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投資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程設科   陳宗霆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837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67" y="2150575"/>
            <a:ext cx="7694972" cy="3776499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9D-E47E-42B9-A308-A8C35165305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927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66" y="941705"/>
            <a:ext cx="5501814" cy="5306628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9D-E47E-42B9-A308-A8C35165305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096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Kafka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架構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311" y="1825625"/>
            <a:ext cx="5833377" cy="4351338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9D-E47E-42B9-A308-A8C35165305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595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Kafka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成員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2178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Producer 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  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產生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Message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並送到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Kafka</a:t>
            </a:r>
          </a:p>
          <a:p>
            <a:pPr marL="0" indent="0">
              <a:buNone/>
            </a:pP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Consumer</a:t>
            </a:r>
          </a:p>
          <a:p>
            <a:pPr marL="0" indent="0">
              <a:buNone/>
            </a:pP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  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消費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Kafka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上的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Message</a:t>
            </a:r>
          </a:p>
          <a:p>
            <a:pPr marL="0" indent="0">
              <a:buNone/>
            </a:pP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Broker</a:t>
            </a:r>
          </a:p>
          <a:p>
            <a:pPr marL="0" indent="0">
              <a:buNone/>
            </a:pP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    Kafka Server,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每台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Server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都會有一個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broker id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9D-E47E-42B9-A308-A8C35165305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214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Topic 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主題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通常對應到業務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9D-E47E-42B9-A308-A8C351653059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內容版面配置區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8" t="25138" r="14117" b="25238"/>
          <a:stretch/>
        </p:blipFill>
        <p:spPr>
          <a:xfrm>
            <a:off x="1334502" y="2787265"/>
            <a:ext cx="6081985" cy="312879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334502" y="5916573"/>
            <a:ext cx="201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DB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異動 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LOG</a:t>
            </a:r>
            <a:endParaRPr lang="zh-TW" altLang="en-US" sz="24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41953" y="5895585"/>
            <a:ext cx="1731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使用者登入</a:t>
            </a:r>
            <a:endParaRPr lang="zh-TW" altLang="en-US" sz="24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772464" y="5891658"/>
            <a:ext cx="1135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APP1</a:t>
            </a:r>
            <a:endParaRPr lang="zh-TW" altLang="en-US" sz="24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4841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Partition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96361"/>
          </a:xfrm>
        </p:spPr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同個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topic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，分散在不同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partition</a:t>
            </a:r>
          </a:p>
          <a:p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9D-E47E-42B9-A308-A8C351653059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6" name="內容版面配置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03" y="2795354"/>
            <a:ext cx="6529485" cy="331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46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Offset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9D-E47E-42B9-A308-A8C351653059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內容版面配置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84" y="2115238"/>
            <a:ext cx="6343070" cy="407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85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Producer with Partition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9D-E47E-42B9-A308-A8C351653059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" name="內容版面配置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16" y="1448171"/>
            <a:ext cx="7173244" cy="479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92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Consumer Group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79" y="2025210"/>
            <a:ext cx="7231600" cy="3844648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9D-E47E-42B9-A308-A8C351653059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245" y="2299363"/>
            <a:ext cx="5609823" cy="339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21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實作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時間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!!!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建起你的 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kafka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cluster</a:t>
            </a:r>
          </a:p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9D-E47E-42B9-A308-A8C35165305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35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What is 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kafka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?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最初是</a:t>
            </a:r>
            <a:r>
              <a:rPr lang="zh-TW" altLang="en-US" dirty="0" smtClean="0"/>
              <a:t>由</a:t>
            </a:r>
            <a:r>
              <a:rPr lang="en-US" altLang="zh-TW" dirty="0" err="1" smtClean="0"/>
              <a:t>Linkedin</a:t>
            </a:r>
            <a:r>
              <a:rPr lang="zh-TW" altLang="en-US" dirty="0" smtClean="0"/>
              <a:t>開發的分散式消息系統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2011</a:t>
            </a:r>
            <a:r>
              <a:rPr lang="zh-TW" altLang="en-US" dirty="0" smtClean="0"/>
              <a:t> 年開源，並轉由</a:t>
            </a:r>
            <a:r>
              <a:rPr lang="en-US" altLang="zh-TW" dirty="0" smtClean="0"/>
              <a:t>Apache</a:t>
            </a:r>
            <a:r>
              <a:rPr lang="zh-TW" altLang="en-US" dirty="0" smtClean="0"/>
              <a:t>軟體基金會管理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主要功能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分散式系統的訊息處理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(Log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ETL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Stream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處理等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主要特性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高吞吐量、可擴展性、可複製、可容錯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9D-E47E-42B9-A308-A8C35165305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891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Docker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-compose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9D-E47E-42B9-A308-A8C351653059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24" y="1828800"/>
            <a:ext cx="6219365" cy="4921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6419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9D-E47E-42B9-A308-A8C351653059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6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0" r="15556"/>
          <a:stretch/>
        </p:blipFill>
        <p:spPr>
          <a:xfrm>
            <a:off x="4864401" y="2534742"/>
            <a:ext cx="1194200" cy="1317889"/>
          </a:xfrm>
          <a:prstGeom prst="rect">
            <a:avLst/>
          </a:prstGeom>
        </p:spPr>
      </p:pic>
      <p:pic>
        <p:nvPicPr>
          <p:cNvPr id="7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0" r="15556"/>
          <a:stretch/>
        </p:blipFill>
        <p:spPr>
          <a:xfrm>
            <a:off x="6215594" y="2534742"/>
            <a:ext cx="1174936" cy="1296630"/>
          </a:xfrm>
          <a:prstGeom prst="rect">
            <a:avLst/>
          </a:prstGeom>
        </p:spPr>
      </p:pic>
      <p:pic>
        <p:nvPicPr>
          <p:cNvPr id="8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0" r="15556"/>
          <a:stretch/>
        </p:blipFill>
        <p:spPr>
          <a:xfrm>
            <a:off x="7547100" y="2533230"/>
            <a:ext cx="1176306" cy="1298142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>
            <a:off x="5419287" y="3831372"/>
            <a:ext cx="0" cy="954371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6775476" y="3846037"/>
            <a:ext cx="0" cy="939706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8114367" y="3852631"/>
            <a:ext cx="0" cy="1016824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599889" y="3946558"/>
            <a:ext cx="81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2181</a:t>
            </a:r>
            <a:endParaRPr lang="zh-TW" altLang="en-US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104041" y="3962650"/>
            <a:ext cx="81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2182</a:t>
            </a:r>
            <a:endParaRPr lang="zh-TW" altLang="en-US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390530" y="3946558"/>
            <a:ext cx="81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2183</a:t>
            </a:r>
            <a:endParaRPr lang="zh-TW" altLang="en-US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1" name="直線接點 20"/>
          <p:cNvCxnSpPr/>
          <p:nvPr/>
        </p:nvCxnSpPr>
        <p:spPr>
          <a:xfrm>
            <a:off x="5419287" y="2126579"/>
            <a:ext cx="0" cy="408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5434499" y="2115238"/>
            <a:ext cx="2635352" cy="1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8069851" y="2115238"/>
            <a:ext cx="0" cy="406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6725696" y="2126579"/>
            <a:ext cx="0" cy="406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052927" y="1739785"/>
            <a:ext cx="24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2888,3888</a:t>
            </a:r>
            <a:endParaRPr lang="zh-TW" altLang="en-US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5551835" y="893131"/>
            <a:ext cx="2248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Zookeeper</a:t>
            </a:r>
            <a:endParaRPr lang="zh-TW" altLang="en-US" sz="32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4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0" r="15556"/>
          <a:stretch/>
        </p:blipFill>
        <p:spPr>
          <a:xfrm>
            <a:off x="588020" y="2563803"/>
            <a:ext cx="1194200" cy="1317889"/>
          </a:xfrm>
          <a:prstGeom prst="rect">
            <a:avLst/>
          </a:prstGeom>
        </p:spPr>
      </p:pic>
      <p:pic>
        <p:nvPicPr>
          <p:cNvPr id="65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0" r="15556"/>
          <a:stretch/>
        </p:blipFill>
        <p:spPr>
          <a:xfrm>
            <a:off x="1939213" y="2563803"/>
            <a:ext cx="1174936" cy="1296630"/>
          </a:xfrm>
          <a:prstGeom prst="rect">
            <a:avLst/>
          </a:prstGeom>
        </p:spPr>
      </p:pic>
      <p:pic>
        <p:nvPicPr>
          <p:cNvPr id="66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0" r="15556"/>
          <a:stretch/>
        </p:blipFill>
        <p:spPr>
          <a:xfrm>
            <a:off x="3270719" y="2562291"/>
            <a:ext cx="1176306" cy="1298142"/>
          </a:xfrm>
          <a:prstGeom prst="rect">
            <a:avLst/>
          </a:prstGeom>
        </p:spPr>
      </p:pic>
      <p:cxnSp>
        <p:nvCxnSpPr>
          <p:cNvPr id="67" name="直線單箭頭接點 66"/>
          <p:cNvCxnSpPr/>
          <p:nvPr/>
        </p:nvCxnSpPr>
        <p:spPr>
          <a:xfrm>
            <a:off x="1142906" y="3860433"/>
            <a:ext cx="0" cy="954371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>
            <a:off x="2499095" y="3875098"/>
            <a:ext cx="0" cy="939706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3837986" y="3881692"/>
            <a:ext cx="0" cy="1016824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323508" y="3975619"/>
            <a:ext cx="81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9092</a:t>
            </a:r>
            <a:endParaRPr lang="zh-TW" altLang="en-US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827660" y="3991711"/>
            <a:ext cx="81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9093</a:t>
            </a:r>
            <a:endParaRPr lang="zh-TW" altLang="en-US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114149" y="3975619"/>
            <a:ext cx="81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9094</a:t>
            </a:r>
            <a:endParaRPr lang="zh-TW" altLang="en-US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1776546" y="922192"/>
            <a:ext cx="1371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Kafka</a:t>
            </a:r>
            <a:endParaRPr lang="zh-TW" altLang="en-US" sz="32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3634803" y="5647766"/>
            <a:ext cx="1624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Client</a:t>
            </a:r>
            <a:endParaRPr lang="zh-TW" altLang="en-US" sz="36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4456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任務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確認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Kafka broker id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有正常註冊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透過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Kafka TOOL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建立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Connection</a:t>
            </a:r>
          </a:p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建立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TOPIC</a:t>
            </a:r>
          </a:p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建立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Message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9D-E47E-42B9-A308-A8C35165305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977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" y="2248694"/>
            <a:ext cx="7439025" cy="350520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9D-E47E-42B9-A308-A8C35165305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902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Recall  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Zookeeper</a:t>
            </a:r>
          </a:p>
          <a:p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Distributed file system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9D-E47E-42B9-A308-A8C351653059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279" y="1969921"/>
            <a:ext cx="2644920" cy="376007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60164" y="3870142"/>
            <a:ext cx="47427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主要功能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分散式系統的協調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統一命名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狀態同步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、集群管理、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系統配置管理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349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Recall  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Zookeeper</a:t>
            </a:r>
          </a:p>
          <a:p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9D-E47E-42B9-A308-A8C351653059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7" name="內容版面配置區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988" y="1384325"/>
            <a:ext cx="4273111" cy="439259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639134" y="3404349"/>
            <a:ext cx="2926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每個節點都是一個 </a:t>
            </a:r>
            <a:r>
              <a:rPr lang="en-US" altLang="zh-TW" sz="2400" b="1" dirty="0" err="1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znode</a:t>
            </a:r>
            <a:endParaRPr lang="zh-TW" altLang="en-US" sz="2400" b="1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455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Recall  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Zookeeper</a:t>
            </a:r>
          </a:p>
          <a:p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9D-E47E-42B9-A308-A8C351653059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652386" y="3143384"/>
            <a:ext cx="2303813" cy="2113808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/>
              <a:t>/zoo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4344366" y="1650240"/>
            <a:ext cx="4512623" cy="403761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400" b="1" dirty="0" err="1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</a:rPr>
              <a:t>CreateMode</a:t>
            </a:r>
            <a:r>
              <a:rPr lang="zh-TW" altLang="en-US" sz="2400" b="1" dirty="0" smtClean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</a:rPr>
              <a:t>類型</a:t>
            </a:r>
            <a:endParaRPr lang="en-US" altLang="zh-TW" sz="2400" b="1" dirty="0" smtClean="0">
              <a:solidFill>
                <a:schemeClr val="accent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400" dirty="0" smtClean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Ephemeral</a:t>
            </a:r>
            <a:r>
              <a:rPr lang="en-US" altLang="zh-TW" sz="2400" dirty="0" smtClean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2400" dirty="0" smtClean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</a:rPr>
              <a:t>臨時節點</a:t>
            </a:r>
            <a:endParaRPr lang="en-US" altLang="zh-TW" sz="2400" dirty="0" smtClean="0">
              <a:solidFill>
                <a:sysClr val="windowText" lastClr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400" dirty="0" smtClean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Persistent</a:t>
            </a:r>
            <a:r>
              <a:rPr lang="zh-TW" altLang="en-US" sz="2400" dirty="0" smtClean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</a:rPr>
              <a:t> 永久節點</a:t>
            </a:r>
            <a:endParaRPr lang="en-US" altLang="zh-TW" sz="2400" dirty="0" smtClean="0">
              <a:solidFill>
                <a:sysClr val="windowText" lastClr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400" dirty="0" smtClean="0">
              <a:solidFill>
                <a:sysClr val="windowText" lastClr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Session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關閉後是否保留</a:t>
            </a:r>
            <a:endParaRPr lang="en-US" altLang="zh-TW" sz="20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順序節點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自動加編號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&lt; path 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&gt;01</a:t>
            </a:r>
            <a:r>
              <a:rPr lang="zh-TW" altLang="en-US" sz="2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2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&lt; path 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&gt;02</a:t>
            </a:r>
          </a:p>
          <a:p>
            <a:endParaRPr lang="en-US" altLang="zh-TW" sz="2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sz="20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603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Recall  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Zookeeper</a:t>
            </a:r>
          </a:p>
          <a:p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9D-E47E-42B9-A308-A8C351653059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46" y="3035112"/>
            <a:ext cx="7888077" cy="319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848298" y="2441885"/>
            <a:ext cx="80973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觀察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模式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Watches</a:t>
            </a:r>
            <a:r>
              <a:rPr lang="zh-CN" altLang="en-US" sz="2000" dirty="0" smtClean="0">
                <a:latin typeface="微軟正黑體" pitchFamily="34" charset="-120"/>
                <a:ea typeface="微軟正黑體" pitchFamily="34" charset="-120"/>
              </a:rPr>
              <a:t> 可以</a:t>
            </a:r>
            <a:r>
              <a:rPr lang="zh-CN" altLang="en-US" sz="2000" dirty="0"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en-US" altLang="zh-CN" sz="2000" dirty="0">
                <a:latin typeface="微軟正黑體" pitchFamily="34" charset="-120"/>
                <a:ea typeface="微軟正黑體" pitchFamily="34" charset="-120"/>
              </a:rPr>
              <a:t>client</a:t>
            </a:r>
            <a:r>
              <a:rPr lang="zh-CN" altLang="en-US" sz="2000" dirty="0">
                <a:latin typeface="微軟正黑體" pitchFamily="34" charset="-120"/>
                <a:ea typeface="微軟正黑體" pitchFamily="34" charset="-120"/>
              </a:rPr>
              <a:t>端在某一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個</a:t>
            </a:r>
            <a:r>
              <a:rPr lang="en-US" altLang="zh-CN" sz="2000" dirty="0" err="1">
                <a:latin typeface="微軟正黑體" pitchFamily="34" charset="-120"/>
                <a:ea typeface="微軟正黑體" pitchFamily="34" charset="-120"/>
              </a:rPr>
              <a:t>znode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發生變化時得到通知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570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Kafka 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v.s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. Zookeeper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62" y="1466461"/>
            <a:ext cx="8030823" cy="5391539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9D-E47E-42B9-A308-A8C35165305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343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Kafka 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v.s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. Zookeeper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Broker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註冊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Topic 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註冊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Partition 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註冊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9D-E47E-42B9-A308-A8C351653059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30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What is 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kafka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?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8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Apache Kafka® is a distributed streaming platform. 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7030A0"/>
                </a:solidFill>
              </a:rPr>
              <a:t>Publish and subscribe </a:t>
            </a:r>
            <a:r>
              <a:rPr lang="en-US" altLang="zh-TW" dirty="0"/>
              <a:t>to streams of records, similar to a message queue or enterprise messaging system. </a:t>
            </a:r>
          </a:p>
          <a:p>
            <a:r>
              <a:rPr lang="en-US" altLang="zh-TW" dirty="0"/>
              <a:t>Store streams of records in a </a:t>
            </a:r>
            <a:r>
              <a:rPr lang="en-US" altLang="zh-TW" dirty="0">
                <a:solidFill>
                  <a:srgbClr val="7030A0"/>
                </a:solidFill>
              </a:rPr>
              <a:t>fault-tolerant</a:t>
            </a:r>
            <a:r>
              <a:rPr lang="en-US" altLang="zh-TW" dirty="0"/>
              <a:t> durable way. </a:t>
            </a:r>
          </a:p>
          <a:p>
            <a:r>
              <a:rPr lang="en-US" altLang="zh-TW" dirty="0"/>
              <a:t>Process streams of records </a:t>
            </a:r>
            <a:r>
              <a:rPr lang="en-US" altLang="zh-TW" dirty="0">
                <a:solidFill>
                  <a:srgbClr val="7030A0"/>
                </a:solidFill>
              </a:rPr>
              <a:t>as they occur</a:t>
            </a:r>
            <a:r>
              <a:rPr lang="en-US" altLang="zh-TW" dirty="0"/>
              <a:t>.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9D-E47E-42B9-A308-A8C35165305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704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Kafka 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v.s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. Zookeeper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Producer Load Balance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9D-E47E-42B9-A308-A8C35165305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249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Kafka 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v.s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. Zookeeper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Consumer Group ID</a:t>
            </a: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Consumer 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LoadBalance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Consumer offset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9D-E47E-42B9-A308-A8C351653059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065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Consumer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讀取資料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High Level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Consumer</a:t>
            </a:r>
          </a:p>
          <a:p>
            <a:pPr marL="457200" lvl="1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使用系統紀錄的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offset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Low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Level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Consumer</a:t>
            </a:r>
          </a:p>
          <a:p>
            <a:pPr marL="457200" lvl="1" indent="0"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指定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offset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9D-E47E-42B9-A308-A8C351653059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663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Kafka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的持久性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被讀取過的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offset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Message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不會立刻刪除，是根據保留時間、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Partition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大小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!!!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藉此規避了數據遺失風險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~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9D-E47E-42B9-A308-A8C351653059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730" y="3148034"/>
            <a:ext cx="5282540" cy="3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76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性能優化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Message set</a:t>
            </a:r>
          </a:p>
          <a:p>
            <a:pPr marL="457200" lvl="1" indent="0"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為了避免過多零碎的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I/O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 Message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可批量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處理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457200" lvl="1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zero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copy</a:t>
            </a: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數據壓縮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    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9D-E47E-42B9-A308-A8C351653059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978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Consumer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Pull or push?</a:t>
            </a:r>
          </a:p>
          <a:p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Kafka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pull, why?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9D-E47E-42B9-A308-A8C351653059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408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Kafka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的保證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Producer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發到特定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partition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的消息，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offset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會依序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消費者除非指定，收到的消息也會相同順序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因為有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repicate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，可以允許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N-1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服務器遺失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9D-E47E-42B9-A308-A8C351653059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5635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Thank you for listening </a:t>
            </a:r>
            <a:r>
              <a:rPr lang="en-US" altLang="zh-TW" dirty="0" smtClean="0">
                <a:sym typeface="Wingdings" pitchFamily="2" charset="2"/>
              </a:rPr>
              <a:t></a:t>
            </a:r>
            <a:endParaRPr lang="zh-TW" alt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Kafka Part2</a:t>
            </a:r>
            <a:r>
              <a:rPr lang="zh-TW" altLang="en-US" dirty="0" smtClean="0"/>
              <a:t>就等到</a:t>
            </a:r>
            <a:r>
              <a:rPr lang="en-US" altLang="zh-TW" dirty="0" smtClean="0"/>
              <a:t>Spark Streaming</a:t>
            </a:r>
            <a:r>
              <a:rPr lang="zh-TW" altLang="en-US" dirty="0" smtClean="0"/>
              <a:t>後囉</a:t>
            </a:r>
            <a:r>
              <a:rPr lang="en-US" altLang="zh-TW" dirty="0" smtClean="0"/>
              <a:t>!!!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F430-A7D2-48CE-9D4B-88A313033612}" type="slidenum">
              <a:rPr lang="zh-TW" altLang="en-US" sz="1800" smtClean="0"/>
              <a:t>37</a:t>
            </a:fld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8365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66" y="941705"/>
            <a:ext cx="5501814" cy="5306628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9D-E47E-42B9-A308-A8C35165305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26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Message Queue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7" t="8791" r="17088" b="8450"/>
          <a:stretch/>
        </p:blipFill>
        <p:spPr>
          <a:xfrm>
            <a:off x="859219" y="3505364"/>
            <a:ext cx="1600201" cy="1529255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9D-E47E-42B9-A308-A8C351653059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7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7" t="8791" r="17088" b="8450"/>
          <a:stretch/>
        </p:blipFill>
        <p:spPr>
          <a:xfrm>
            <a:off x="6457950" y="3442302"/>
            <a:ext cx="1600201" cy="1529255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991254" y="2683710"/>
            <a:ext cx="1336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Side A</a:t>
            </a:r>
            <a:endParaRPr lang="zh-TW" altLang="en-US" sz="3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722021" y="2683710"/>
            <a:ext cx="1336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Side B</a:t>
            </a:r>
            <a:endParaRPr lang="zh-TW" altLang="en-US" sz="3200" dirty="0"/>
          </a:p>
        </p:txBody>
      </p:sp>
      <p:sp>
        <p:nvSpPr>
          <p:cNvPr id="13" name="左-右雙向箭號 12"/>
          <p:cNvSpPr/>
          <p:nvPr/>
        </p:nvSpPr>
        <p:spPr>
          <a:xfrm>
            <a:off x="2937312" y="4108394"/>
            <a:ext cx="3042746" cy="197069"/>
          </a:xfrm>
          <a:prstGeom prst="left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814984" y="1933327"/>
            <a:ext cx="4462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建一條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連線，用於傳遞訊息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59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Message Queue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7" t="8791" r="17088" b="8450"/>
          <a:stretch/>
        </p:blipFill>
        <p:spPr>
          <a:xfrm>
            <a:off x="859219" y="3505364"/>
            <a:ext cx="1600201" cy="1529255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9D-E47E-42B9-A308-A8C351653059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7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7" t="8791" r="17088" b="8450"/>
          <a:stretch/>
        </p:blipFill>
        <p:spPr>
          <a:xfrm>
            <a:off x="6457950" y="3442302"/>
            <a:ext cx="1600201" cy="1529255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991254" y="2683710"/>
            <a:ext cx="1336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Side A</a:t>
            </a:r>
            <a:endParaRPr lang="zh-TW" altLang="en-US" sz="3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722021" y="2683710"/>
            <a:ext cx="1336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Side B</a:t>
            </a:r>
            <a:endParaRPr lang="zh-TW" altLang="en-US" sz="3200" dirty="0"/>
          </a:p>
        </p:txBody>
      </p:sp>
      <p:sp>
        <p:nvSpPr>
          <p:cNvPr id="13" name="左-右雙向箭號 12"/>
          <p:cNvSpPr/>
          <p:nvPr/>
        </p:nvSpPr>
        <p:spPr>
          <a:xfrm>
            <a:off x="2937312" y="4108394"/>
            <a:ext cx="3042746" cy="197069"/>
          </a:xfrm>
          <a:prstGeom prst="left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814984" y="1933327"/>
            <a:ext cx="4462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建一條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連線，用於傳遞訊息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4392" y="5311443"/>
            <a:ext cx="77062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訊息</a:t>
            </a:r>
            <a:r>
              <a:rPr lang="zh-TW" altLang="en-US" sz="2800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頻繁 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=&gt;</a:t>
            </a:r>
            <a:r>
              <a:rPr lang="zh-TW" altLang="en-US" sz="2800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800" dirty="0" smtClean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</a:rPr>
              <a:t>連線放不掉  </a:t>
            </a:r>
            <a:endParaRPr lang="en-US" altLang="zh-TW" sz="2800" dirty="0" smtClean="0">
              <a:solidFill>
                <a:schemeClr val="accent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=&gt;</a:t>
            </a:r>
            <a:r>
              <a:rPr lang="en-US" altLang="zh-TW" sz="2800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800" dirty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當系統擴大，連線數量終究碰到上限</a:t>
            </a:r>
          </a:p>
        </p:txBody>
      </p:sp>
    </p:spTree>
    <p:extLst>
      <p:ext uri="{BB962C8B-B14F-4D97-AF65-F5344CB8AC3E}">
        <p14:creationId xmlns:p14="http://schemas.microsoft.com/office/powerpoint/2010/main" val="407566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Message Queue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7" t="8791" r="17088" b="8450"/>
          <a:stretch/>
        </p:blipFill>
        <p:spPr>
          <a:xfrm>
            <a:off x="859219" y="3505364"/>
            <a:ext cx="1600201" cy="1529255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9D-E47E-42B9-A308-A8C351653059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7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7" t="8791" r="17088" b="8450"/>
          <a:stretch/>
        </p:blipFill>
        <p:spPr>
          <a:xfrm>
            <a:off x="6457950" y="3442302"/>
            <a:ext cx="1600201" cy="1529255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991254" y="2683710"/>
            <a:ext cx="1336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Side A</a:t>
            </a:r>
            <a:endParaRPr lang="zh-TW" altLang="en-US" sz="3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722021" y="2683710"/>
            <a:ext cx="1336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Side B</a:t>
            </a:r>
            <a:endParaRPr lang="zh-TW" altLang="en-US" sz="3200" dirty="0"/>
          </a:p>
        </p:txBody>
      </p:sp>
      <p:sp>
        <p:nvSpPr>
          <p:cNvPr id="13" name="左-右雙向箭號 12"/>
          <p:cNvSpPr/>
          <p:nvPr/>
        </p:nvSpPr>
        <p:spPr>
          <a:xfrm>
            <a:off x="2937312" y="4108394"/>
            <a:ext cx="3042746" cy="197069"/>
          </a:xfrm>
          <a:prstGeom prst="left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814984" y="1933327"/>
            <a:ext cx="6709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改用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API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溝通 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雖然稍慢，但沒連線問題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!)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386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Message Queue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7" t="8791" r="17088" b="8450"/>
          <a:stretch/>
        </p:blipFill>
        <p:spPr>
          <a:xfrm>
            <a:off x="859219" y="3505364"/>
            <a:ext cx="1600201" cy="1529255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9D-E47E-42B9-A308-A8C351653059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7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7" t="8791" r="17088" b="8450"/>
          <a:stretch/>
        </p:blipFill>
        <p:spPr>
          <a:xfrm>
            <a:off x="6457950" y="3442302"/>
            <a:ext cx="1600201" cy="1529255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991254" y="2683710"/>
            <a:ext cx="1336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Side A</a:t>
            </a:r>
            <a:endParaRPr lang="zh-TW" altLang="en-US" sz="3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722021" y="2683710"/>
            <a:ext cx="1336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Side B</a:t>
            </a:r>
            <a:endParaRPr lang="zh-TW" altLang="en-US" sz="3200" dirty="0"/>
          </a:p>
        </p:txBody>
      </p:sp>
      <p:sp>
        <p:nvSpPr>
          <p:cNvPr id="13" name="左-右雙向箭號 12"/>
          <p:cNvSpPr/>
          <p:nvPr/>
        </p:nvSpPr>
        <p:spPr>
          <a:xfrm>
            <a:off x="2937312" y="4108394"/>
            <a:ext cx="3042746" cy="197069"/>
          </a:xfrm>
          <a:prstGeom prst="left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814984" y="1933327"/>
            <a:ext cx="4462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改用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API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溝通</a:t>
            </a:r>
          </a:p>
        </p:txBody>
      </p:sp>
      <p:sp>
        <p:nvSpPr>
          <p:cNvPr id="10" name="矩形 9"/>
          <p:cNvSpPr/>
          <p:nvPr/>
        </p:nvSpPr>
        <p:spPr>
          <a:xfrm>
            <a:off x="754392" y="5311443"/>
            <a:ext cx="77062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Response 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很久才回來 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=&gt;</a:t>
            </a:r>
            <a:r>
              <a:rPr lang="zh-TW" altLang="en-US" sz="2800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 不管</a:t>
            </a:r>
            <a:r>
              <a:rPr lang="en-US" altLang="zh-TW" sz="2800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Response (</a:t>
            </a:r>
            <a:r>
              <a:rPr lang="zh-TW" altLang="en-US" sz="2800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en-US" altLang="zh-TW" sz="2800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multithread</a:t>
            </a:r>
            <a:r>
              <a:rPr lang="zh-TW" altLang="en-US" sz="2800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 發</a:t>
            </a:r>
            <a:r>
              <a:rPr lang="en-US" altLang="zh-TW" sz="2800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Request)</a:t>
            </a:r>
            <a:r>
              <a:rPr lang="zh-TW" altLang="en-US" sz="2800" dirty="0" smtClean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endParaRPr lang="en-US" altLang="zh-TW" sz="2800" dirty="0" smtClean="0">
              <a:solidFill>
                <a:schemeClr val="accent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=&gt;</a:t>
            </a:r>
            <a:r>
              <a:rPr lang="en-US" altLang="zh-TW" sz="2800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800" dirty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資料順序出問題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3594538" y="3702487"/>
            <a:ext cx="155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API Request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594538" y="4392852"/>
            <a:ext cx="155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Response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6710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Message </a:t>
            </a:r>
            <a:r>
              <a:rPr lang="en-US" altLang="zh-TW" dirty="0" smtClean="0"/>
              <a:t>Queue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7" t="8791" r="17088" b="8450"/>
          <a:stretch/>
        </p:blipFill>
        <p:spPr>
          <a:xfrm>
            <a:off x="865622" y="3670273"/>
            <a:ext cx="1600201" cy="1529255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B39D-E47E-42B9-A308-A8C351653059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7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7" t="8791" r="17088" b="8450"/>
          <a:stretch/>
        </p:blipFill>
        <p:spPr>
          <a:xfrm>
            <a:off x="6457950" y="2238703"/>
            <a:ext cx="1600201" cy="1529255"/>
          </a:xfrm>
          <a:prstGeom prst="rect">
            <a:avLst/>
          </a:prstGeom>
        </p:spPr>
      </p:pic>
      <p:pic>
        <p:nvPicPr>
          <p:cNvPr id="13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7" t="8791" r="17088" b="8450"/>
          <a:stretch/>
        </p:blipFill>
        <p:spPr>
          <a:xfrm>
            <a:off x="6484222" y="3731179"/>
            <a:ext cx="1600201" cy="1529255"/>
          </a:xfrm>
          <a:prstGeom prst="rect">
            <a:avLst/>
          </a:prstGeom>
        </p:spPr>
      </p:pic>
      <p:pic>
        <p:nvPicPr>
          <p:cNvPr id="19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7" t="8791" r="17088" b="8450"/>
          <a:stretch/>
        </p:blipFill>
        <p:spPr>
          <a:xfrm>
            <a:off x="6457950" y="5160593"/>
            <a:ext cx="1600201" cy="1529255"/>
          </a:xfrm>
          <a:prstGeom prst="rect">
            <a:avLst/>
          </a:prstGeom>
        </p:spPr>
      </p:pic>
      <p:sp>
        <p:nvSpPr>
          <p:cNvPr id="24" name="文字方塊 23"/>
          <p:cNvSpPr txBox="1"/>
          <p:nvPr/>
        </p:nvSpPr>
        <p:spPr>
          <a:xfrm>
            <a:off x="1017526" y="2801467"/>
            <a:ext cx="1336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Side A</a:t>
            </a:r>
            <a:endParaRPr lang="zh-TW" altLang="en-US" sz="32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748293" y="1669693"/>
            <a:ext cx="1336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Side B</a:t>
            </a:r>
            <a:endParaRPr lang="zh-TW" altLang="en-US" sz="32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44391" y="1792803"/>
            <a:ext cx="4577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如果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Loading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都在 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Side B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9" name="左-右雙向箭號 28"/>
          <p:cNvSpPr/>
          <p:nvPr/>
        </p:nvSpPr>
        <p:spPr>
          <a:xfrm rot="20470649">
            <a:off x="2953649" y="3287050"/>
            <a:ext cx="3042746" cy="197069"/>
          </a:xfrm>
          <a:prstGeom prst="left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左-右雙向箭號 29"/>
          <p:cNvSpPr/>
          <p:nvPr/>
        </p:nvSpPr>
        <p:spPr>
          <a:xfrm>
            <a:off x="3013378" y="4336365"/>
            <a:ext cx="3042746" cy="197069"/>
          </a:xfrm>
          <a:prstGeom prst="left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左-右雙向箭號 30"/>
          <p:cNvSpPr/>
          <p:nvPr/>
        </p:nvSpPr>
        <p:spPr>
          <a:xfrm rot="1103245">
            <a:off x="2940512" y="5299741"/>
            <a:ext cx="3042746" cy="197069"/>
          </a:xfrm>
          <a:prstGeom prst="left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446729" y="6009994"/>
            <a:ext cx="45624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資料相依性、資料順序 被破壞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了</a:t>
            </a:r>
            <a:endParaRPr lang="en-US" altLang="zh-TW" sz="24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4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同時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Load Balance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問題</a:t>
            </a:r>
            <a:endParaRPr lang="zh-TW" altLang="en-US" sz="24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560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738</TotalTime>
  <Words>1367</Words>
  <Application>Microsoft Office PowerPoint</Application>
  <PresentationFormat>如螢幕大小 (4:3)</PresentationFormat>
  <Paragraphs>253</Paragraphs>
  <Slides>37</Slides>
  <Notes>13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38" baseType="lpstr">
      <vt:lpstr>Office 佈景主題</vt:lpstr>
      <vt:lpstr> </vt:lpstr>
      <vt:lpstr>What is kafka?</vt:lpstr>
      <vt:lpstr>What is kafka?</vt:lpstr>
      <vt:lpstr>PowerPoint 簡報</vt:lpstr>
      <vt:lpstr>Why Message Queue</vt:lpstr>
      <vt:lpstr>Why Message Queue</vt:lpstr>
      <vt:lpstr>Why Message Queue</vt:lpstr>
      <vt:lpstr>Why Message Queue</vt:lpstr>
      <vt:lpstr>Why Message Queue</vt:lpstr>
      <vt:lpstr>PowerPoint 簡報</vt:lpstr>
      <vt:lpstr>PowerPoint 簡報</vt:lpstr>
      <vt:lpstr>Kafka 架構</vt:lpstr>
      <vt:lpstr>Kafka 成員</vt:lpstr>
      <vt:lpstr>Topic (主題)</vt:lpstr>
      <vt:lpstr>Partition</vt:lpstr>
      <vt:lpstr>Offset</vt:lpstr>
      <vt:lpstr>Producer with Partition</vt:lpstr>
      <vt:lpstr>Consumer Group</vt:lpstr>
      <vt:lpstr>實作時間!!!</vt:lpstr>
      <vt:lpstr>Docker-compose</vt:lpstr>
      <vt:lpstr>PowerPoint 簡報</vt:lpstr>
      <vt:lpstr>任務</vt:lpstr>
      <vt:lpstr>PowerPoint 簡報</vt:lpstr>
      <vt:lpstr>Recall  </vt:lpstr>
      <vt:lpstr>Recall  </vt:lpstr>
      <vt:lpstr>Recall  </vt:lpstr>
      <vt:lpstr>Recall  </vt:lpstr>
      <vt:lpstr>Kafka v.s. Zookeeper</vt:lpstr>
      <vt:lpstr>Kafka v.s. Zookeeper</vt:lpstr>
      <vt:lpstr>Kafka v.s. Zookeeper</vt:lpstr>
      <vt:lpstr>Kafka v.s. Zookeeper</vt:lpstr>
      <vt:lpstr>Consumer 讀取資料</vt:lpstr>
      <vt:lpstr>Kafka的持久性</vt:lpstr>
      <vt:lpstr>性能優化</vt:lpstr>
      <vt:lpstr>Consumer</vt:lpstr>
      <vt:lpstr>Kafka的保證</vt:lpstr>
      <vt:lpstr>Thank you for listening 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陳宗霆</dc:creator>
  <cp:lastModifiedBy>陳宗霆</cp:lastModifiedBy>
  <cp:revision>39</cp:revision>
  <dcterms:created xsi:type="dcterms:W3CDTF">2018-03-31T02:15:53Z</dcterms:created>
  <dcterms:modified xsi:type="dcterms:W3CDTF">2018-07-03T07:26:13Z</dcterms:modified>
</cp:coreProperties>
</file>