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8"/>
  </p:notesMasterIdLst>
  <p:sldIdLst>
    <p:sldId id="292" r:id="rId2"/>
    <p:sldId id="293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57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D9103-AF8A-4108-A759-6F50FCA32C1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CFCB-9D51-4959-99A9-F61FB0970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17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假設我有一個會煮晚餐給大家一起吃的室友，只要有他在就會吃他煮的晚餐，而我想要預測我當天可能會吃到的東西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62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這邊我們先以符號，簡化一下我們的模型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524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這是因為我們的模型有著很短期的記憶，只會參考前一步的結果，所以它不會參考更早之前的資訊，以避免這類錯誤。為了解決這個問題，我們需要在模型中加入更多內容。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224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上圖中，我們新增的關鍵是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記憶／遺忘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and forgetting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）路徑，用於幫助模型能記住幾個循環前發生的事情。為了解釋記憶部分的運作原理，我們需要先認識幾個新的符號。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05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這時讀者可能會發現在結合了預測和回憶之後，我們不一定會直接將這組結果當作最終的預測。所以模型中最後還加上了一個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篩選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）路徑，將一部分的預測結果保留在模型中。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於是在上圖中我們可以看到，每當新預測，也就是一組預測結果（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possibilities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）產生時，我們會將它和過去的回憶結合，並將從中選出特定幾項作為該次循環的預測結果。在這個循環中，每條路徑中的機制都是透過神經網路學習，包括何時該遺忘或將回憶刪除。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4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最後在完成整個模型前，我們還需要加上另一組閘門。新增的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忽視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）路徑可以幫助我們篩選掉初步的預測結果。這項機制是故意的，讓近期內不是很相關的結果先被忽視，避免它們影響之後的路徑。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081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回到一開始提到的寫童書的例子，並為了簡單起見，我們可以假設整個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模型已經被訓練完畢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454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我們的故事到目前為止是「珍看見小點（句號），道格⋯⋯」。「道格」成了目前故事裡的最後一個字，而且不意外地，前一次的預測結果包含了「道格、珍、小點」等名字。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第一步是先做出預測。由於「道格」是故事裡的最後一個字，這個步驟可以判斷接下來出現「看見」的機率很高，也會判斷短期內不該再出現「道格」。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9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在這個簡單的例子裡，我們可以不用考慮忽視路徑，於是這組結果會進一步通過回憶路徑。同樣地，為了簡單起見，我們就當作這個模型裡還沒有任何回憶，所以預測結果又直接進到了篩選路徑。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1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由於篩選機制已經學習了「在前一個單字是名字的狀況下，接下來的結果只能是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或句號」這項規則，於是「非道格」這項預測就被擋掉了，剩下「看見」成為最終預測。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接著利用這個結果，開始下一個預測循環。在新的循環裡，「看見」同時是新資訊和舊預測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5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由於「看見」才剛出現，我們預測下個字應該是「道格、珍、小點」其中之一。同樣地，在這個簡單的例子裡我們可以先跳過忽視路徑，並讓這三個預測進入下個路徑。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7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在訓練之前，觀察到室友煮晚餐的內容是有順序的。所以我們可以訓練一個新的模型，重要關鍵的線索就是昨天吃得是什麼</a:t>
            </a:r>
            <a:r>
              <a:rPr lang="en-US" altLang="zh-TW" dirty="0" smtClean="0"/>
              <a:t>?</a:t>
            </a:r>
            <a:r>
              <a:rPr lang="zh-TW" altLang="en-US" dirty="0" smtClean="0"/>
              <a:t> 這個時候考慮一個新的問題，假如其中一天我不在家，我就沒辦法知道昨天晚上室友煮什麼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716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這時遺忘閘門的思路是：「嘿，既然前一個單字是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，根據經驗我可以將回憶中的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忘掉，保留名字就好。」於是這條路經將前一次預測（看見、非道格）中的「看見」給忘了，並接著將「非道格」加入了初步的預測結果（道格、珍、小點）當中。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535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篩選閘門已經知道當「看見」是前一個單字時，下個出現的單字應該是一個名字，所以它讓「珍」和「小點」雙雙通過。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在最後的預測結果中，我們得到了 「珍」和「小點」，但沒有「道格」。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這個循環成功避免了先前「道格看見道格」的錯誤，並展示了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模型如何藉著回顧兩個、三個甚至更多循環前的結果，以作出更合理的預測。不過話說回來，其實先前的基礎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也能回顧幾個循環前的結果，只是沒有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這麼多。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可以成功回顧更多循環前的結果。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827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序列性的特徵，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也很擅長將語音轉換為文字。由於語音指示隨著時間變化的訊號，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可以利用這些訊號預測文字，並根據文字出現的次序更好地判斷接下來的文字。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也因此擅長於任何和時間有關的資訊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這個時候，我們可以利用昨天的預測結果</a:t>
            </a:r>
            <a:r>
              <a:rPr lang="en-US" altLang="zh-TW" dirty="0" smtClean="0"/>
              <a:t>!</a:t>
            </a:r>
            <a:r>
              <a:rPr lang="zh-TW" altLang="en-US" dirty="0" smtClean="0"/>
              <a:t> 所以這樣的模型不只可以利用昨天實際吃什麼，也能利用過的預測結果來做預測。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54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在進到神經網路的架構之前，這邊要介紹如何把資料轉變成向量，其中一種叫作</a:t>
            </a:r>
            <a:r>
              <a:rPr lang="en-US" altLang="zh-TW" dirty="0" smtClean="0"/>
              <a:t>one-hot(</a:t>
            </a:r>
            <a:r>
              <a:rPr lang="zh-TW" altLang="en-US" dirty="0" smtClean="0"/>
              <a:t>獨熱</a:t>
            </a:r>
            <a:r>
              <a:rPr lang="en-US" altLang="zh-TW" dirty="0" smtClean="0"/>
              <a:t>)</a:t>
            </a:r>
            <a:r>
              <a:rPr lang="zh-TW" altLang="en-US" dirty="0" smtClean="0"/>
              <a:t>編碼，簡單暴力，但是浪費資源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32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利用向量，開始建構我們的網路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37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這個模型說明了即使我們在缺少新資訊的情形，依舊能夠完成預測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27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比如兩個禮拜不在宿舍，卻仍然能知道晚餐的內容，這樣利用以前的資訊的網路就被我們稱作</a:t>
            </a:r>
            <a:r>
              <a:rPr lang="en-US" altLang="zh-TW" dirty="0" smtClean="0"/>
              <a:t>RNN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9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這樣的</a:t>
            </a:r>
            <a:r>
              <a:rPr lang="en-US" altLang="zh-TW" dirty="0" smtClean="0"/>
              <a:t>RNN</a:t>
            </a:r>
            <a:r>
              <a:rPr lang="zh-TW" altLang="en-US" dirty="0" smtClean="0"/>
              <a:t>太過簡單，遇到稍為複雜一點的例子，就會發生問題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2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一樣用獨熱編碼，代入我們的</a:t>
            </a:r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CFCB-9D51-4959-99A9-F61FB097090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0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8C914-348C-3143-A2A8-2704A00DB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8B1CC2-452D-E040-A95C-686B22932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E4D39BB-569E-4441-B9A2-B1506C2C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CFD0578-70E3-D84E-9611-B500E52E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C5524CC-67DF-9F49-BF55-D4BC0066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8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9BF11-FC4B-3845-872B-0737B206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0D0D5876-5C57-2440-8E9A-A406D7F4A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E999E0A-6757-7443-9E9C-F4092BF7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E181FA34-CFE0-A149-806C-2D0942AE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8E643AF-6F3A-BF4B-98CA-53C91C11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98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CAFB65-1002-C642-A69D-B4892F93E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807146FE-CBD0-DE48-9CBF-F666512E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4D37A7A-9756-484F-A3FD-09D0F8A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B0FA7C46-8CA4-1C46-80DD-F1982CE3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3E390716-1F55-1742-AB63-39953B0D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85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FD36-E8D1-114B-AE5E-8D9B7698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C7FCA-3AF7-624C-9A0D-6B8C48D1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0B4FDE3-0769-3343-B6A6-5EE8A25F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E4B0825A-AB27-3D4D-B5B3-FABEEB53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91066C5-8F7C-2145-85D9-808D7519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56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D1505-1E99-5744-A8F3-DCA94E83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D908272B-F6AD-BF45-844F-F34F8745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A3D7257-2DC6-6742-AA32-A96C70F8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E68F1B2-4CB7-7F40-AF4A-2173421F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611C1F2-73D1-B040-8AA8-459C1866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408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FE641-01F7-AF45-830C-D5AB7439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F7623-8359-BC4A-8ADB-E21C003AD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07767E-2655-C14C-A7F0-A58033571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87833A1-176F-E24C-A194-8349AF9A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6B046652-02A5-6743-9EB0-D29BB74D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A48DF2BC-690D-254C-87B9-6704318F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594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0A5C6-1CCB-9446-9A85-1D987E15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13697AF-C853-B34D-9CFA-B094422C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AC4B9A-6DAA-5E44-A0D8-0347428F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F9A72526-E12E-A546-9DF1-9EA74D759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E0DF83-6AF9-0A4B-A215-6C5C35B2A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FE08AAF9-0223-8B40-BB3D-D5A865D5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97526AC0-E3BA-6D45-9C9E-971BE0D3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DB9F72BF-8255-8E46-AEB9-780F72D5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840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4B7FA-97B2-C14D-9862-5ED63D7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8CD0074-AF78-6044-802D-EA83EC9B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C750C4FB-1DCF-F44A-B185-13811F11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B863A40-E727-9148-81D9-25B6F00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1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4B0ED21F-42AF-9149-AA4C-B8F43052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6180C8BA-31A6-3F43-B2C4-7DB53DAA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9F13581-CBCF-1E4E-869B-A4DE2041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132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CD0DE-D5BE-0E41-AEDD-9D8A213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48860-83FB-B940-B1BE-9D79C0E0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830FF5D-5539-3345-9C98-30C404ABD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1D3D04A0-BBEA-1349-BDDA-F24B5E67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BF7B5DE-98AD-D846-AECC-8E94CD34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DF86151A-58D1-8347-83B2-964EA53A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34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0E1AE-F503-E944-9AF1-62C7DDDE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367772BE-DAD0-844F-A8D0-36B10D4D2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08CC355-0A23-B444-BADC-A7772A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456E1DC3-5D51-6142-82D6-22BD9331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6890A67-1462-764D-8E41-8DE27DBA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0CC0EAA-6232-DB4E-A4A5-65F268B5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54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3C76643F-52B8-8E45-B9CA-8DB76DFD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0DEA4E7D-DCBB-8342-8994-DF227EF6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A706225-0DE3-004F-AC52-AF9AD57E0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2521-5659-8B46-BBE5-BAA1BB266AA0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C85E6BD-F7F9-134A-9932-7F28BB74C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50A7958-AEDD-7A46-8BB2-21644DA6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44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rohrer.github.io/how_rnns_lstm_work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s://brohrer.mcknote.com/zh-Hant/how_machine_learning_works/how_rnns_lstm_wor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predict-sentiment-movie-reviews-using-deep-learning/" TargetMode="External"/><Relationship Id="rId4" Type="http://schemas.openxmlformats.org/officeDocument/2006/relationships/hyperlink" Target="http://ai.stanford.edu/~amaas/data/sentime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F535C-BBB1-8743-8725-B68646100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t" dirty="0">
                <a:ea typeface="Lantinghei TC Extralight" panose="03000509000000000000" pitchFamily="66" charset="-120"/>
              </a:rPr>
              <a:t>RNN</a:t>
            </a:r>
            <a:r>
              <a:rPr kumimoji="1" lang="zh-Hant" altLang="en-US" dirty="0"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ea typeface="Lantinghei TC Extralight" panose="03000509000000000000" pitchFamily="66" charset="-120"/>
              </a:rPr>
              <a:t>&amp;</a:t>
            </a:r>
            <a:r>
              <a:rPr kumimoji="1" lang="zh-Hant" altLang="en-US" dirty="0"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ea typeface="Lantinghei TC Extralight" panose="03000509000000000000" pitchFamily="66" charset="-120"/>
              </a:rPr>
              <a:t>LSTM</a:t>
            </a:r>
            <a:r>
              <a:rPr kumimoji="1" lang="zh-Hant" altLang="en-US" dirty="0">
                <a:ea typeface="Lantinghei TC Extralight" panose="03000509000000000000" pitchFamily="66" charset="-120"/>
              </a:rPr>
              <a:t> </a:t>
            </a:r>
            <a:r>
              <a:rPr kumimoji="1" lang="zh-CN" altLang="en-US" dirty="0">
                <a:ea typeface="Lantinghei TC Extralight" panose="03000509000000000000" pitchFamily="66" charset="-120"/>
              </a:rPr>
              <a:t>介紹</a:t>
            </a:r>
            <a:endParaRPr kumimoji="1" lang="zh-TW" altLang="en-US" dirty="0">
              <a:ea typeface="Lantinghei TC Extralight" panose="03000509000000000000" pitchFamily="66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FB4458-5588-7640-8836-0768912D6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Lantinghei TC Extralight" panose="03000509000000000000" pitchFamily="66" charset="-120"/>
              </a:rPr>
              <a:t>201</a:t>
            </a:r>
            <a:r>
              <a:rPr lang="en-US" altLang="zh-Hant" dirty="0">
                <a:latin typeface="+mj-lt"/>
                <a:ea typeface="Lantinghei TC Extralight" panose="03000509000000000000" pitchFamily="66" charset="-120"/>
              </a:rPr>
              <a:t>80516</a:t>
            </a:r>
            <a:endParaRPr lang="en-US" altLang="zh-TW" dirty="0">
              <a:latin typeface="+mj-lt"/>
              <a:ea typeface="Lantinghei TC Extralight" panose="03000509000000000000" pitchFamily="66" charset="-120"/>
            </a:endParaRPr>
          </a:p>
          <a:p>
            <a:r>
              <a:rPr lang="zh-TW" altLang="en-US" dirty="0">
                <a:latin typeface="+mj-lt"/>
                <a:ea typeface="Lantinghei TC Extralight" panose="03000509000000000000" pitchFamily="66" charset="-120"/>
              </a:rPr>
              <a:t>投資程設科 張至偉</a:t>
            </a:r>
            <a:endParaRPr kumimoji="1" lang="zh-TW" altLang="en-US" dirty="0">
              <a:latin typeface="+mj-lt"/>
              <a:ea typeface="Lantinghei TC Extralight" panose="03000509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7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884DFD9-41DC-5241-809F-6AC81B5C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DC92CD7-775A-F44D-ABE7-1DACBCF92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4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B2CC05B-E5CB-1D4D-AC7A-94A73067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585C2E-1DCB-064F-8B1E-10063BCB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A5C99F4-0A34-BF4C-9603-81F48E64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1C0F34-BEA7-6C47-B219-170414FE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2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DE4811F-B665-934C-98AB-9522390D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AEA9FA-7823-8749-895F-4B4F0E30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1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E0F1E22-E921-134A-B45E-A22FAF83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2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F77DCB6-CB43-0442-9CFC-5614EF18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7ABD0-0172-8D4C-BE5E-9B218507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</a:t>
            </a:r>
            <a:r>
              <a:rPr kumimoji="1" lang="en-US" altLang="zh-Hant" dirty="0"/>
              <a:t>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5920E-02F4-BB4F-8CC9-3BA760CB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</a:t>
            </a:r>
            <a:r>
              <a:rPr kumimoji="1" lang="en-US" altLang="zh-Hant" dirty="0"/>
              <a:t>art</a:t>
            </a:r>
            <a:r>
              <a:rPr kumimoji="1" lang="zh-Hant" altLang="en-US" dirty="0"/>
              <a:t> </a:t>
            </a:r>
            <a:r>
              <a:rPr kumimoji="1" lang="en-US" altLang="zh-Hant" dirty="0"/>
              <a:t>1</a:t>
            </a:r>
          </a:p>
          <a:p>
            <a:pPr lvl="1"/>
            <a:r>
              <a:rPr kumimoji="1" lang="en-US" altLang="zh-TW" dirty="0">
                <a:hlinkClick r:id="rId2"/>
              </a:rPr>
              <a:t>How Recurrent Neural Networks and Long Short-Term Memory Work</a:t>
            </a:r>
            <a:endParaRPr kumimoji="1" lang="en-US" altLang="zh-TW" dirty="0"/>
          </a:p>
          <a:p>
            <a:pPr lvl="1"/>
            <a:endParaRPr kumimoji="1" lang="en-US" altLang="zh-Hant" dirty="0">
              <a:latin typeface="Lantinghei TC Extralight" panose="03000509000000000000" pitchFamily="66" charset="-120"/>
              <a:ea typeface="Lantinghei TC Extralight" panose="03000509000000000000" pitchFamily="66" charset="-120"/>
            </a:endParaRPr>
          </a:p>
          <a:p>
            <a:pPr lvl="1"/>
            <a:r>
              <a:rPr kumimoji="1" lang="zh-CN" altLang="en-US" dirty="0">
                <a:ea typeface="Lantinghei TC Extralight" panose="03000509000000000000" pitchFamily="66" charset="-120"/>
              </a:rPr>
              <a:t>投影片原作者</a:t>
            </a:r>
            <a:r>
              <a:rPr kumimoji="1" lang="zh-Hant" altLang="en-US" dirty="0"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ea typeface="Lantinghei TC Extralight" panose="03000509000000000000" pitchFamily="66" charset="-120"/>
              </a:rPr>
              <a:t>Brandon Rohrer</a:t>
            </a:r>
            <a:r>
              <a:rPr kumimoji="1" lang="zh-Hant" altLang="en-US" dirty="0"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ea typeface="Lantinghei TC Extralight" panose="03000509000000000000" pitchFamily="66" charset="-120"/>
              </a:rPr>
              <a:t>-</a:t>
            </a:r>
            <a:r>
              <a:rPr kumimoji="1" lang="zh-Hant" altLang="en-US" dirty="0"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ea typeface="Lantinghei TC Extralight" panose="03000509000000000000" pitchFamily="66" charset="-120"/>
              </a:rPr>
              <a:t>Facebook</a:t>
            </a:r>
            <a:r>
              <a:rPr kumimoji="1" lang="zh-Hant" altLang="en-US" dirty="0">
                <a:ea typeface="Lantinghei TC Extralight" panose="03000509000000000000" pitchFamily="66" charset="-120"/>
              </a:rPr>
              <a:t> 資料科學家</a:t>
            </a:r>
            <a:endParaRPr kumimoji="1" lang="en-US" altLang="zh-TW" dirty="0">
              <a:ea typeface="Lantinghei TC Extralight" panose="03000509000000000000" pitchFamily="66" charset="-120"/>
            </a:endParaRPr>
          </a:p>
          <a:p>
            <a:endParaRPr kumimoji="1" lang="en-US" altLang="zh-TW" dirty="0"/>
          </a:p>
          <a:p>
            <a:r>
              <a:rPr kumimoji="1" lang="en-US" altLang="zh-TW" dirty="0"/>
              <a:t>Part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</a:p>
          <a:p>
            <a:pPr lvl="1"/>
            <a:r>
              <a:rPr kumimoji="1" lang="zh-TW" altLang="en-US" dirty="0">
                <a:ea typeface="Lantinghei TC Extralight" panose="03000509000000000000" pitchFamily="66" charset="-120"/>
              </a:rPr>
              <a:t>情緒分析 </a:t>
            </a:r>
            <a:r>
              <a:rPr kumimoji="1" lang="en-US" altLang="zh-TW" dirty="0">
                <a:ea typeface="Lantinghei TC Extralight" panose="03000509000000000000" pitchFamily="66" charset="-120"/>
              </a:rPr>
              <a:t>- </a:t>
            </a:r>
            <a:r>
              <a:rPr kumimoji="1" lang="zh-TW" altLang="en-US" dirty="0">
                <a:ea typeface="Lantinghei TC Extralight" panose="03000509000000000000" pitchFamily="66" charset="-120"/>
              </a:rPr>
              <a:t>史丹佛 </a:t>
            </a:r>
            <a:r>
              <a:rPr kumimoji="1" lang="en" altLang="zh-TW" dirty="0">
                <a:ea typeface="Lantinghei TC Extralight" panose="03000509000000000000" pitchFamily="66" charset="-120"/>
              </a:rPr>
              <a:t>IMDb </a:t>
            </a:r>
            <a:r>
              <a:rPr kumimoji="1" lang="zh-TW" altLang="en-US" dirty="0">
                <a:ea typeface="Lantinghei TC Extralight" panose="03000509000000000000" pitchFamily="66" charset="-120"/>
              </a:rPr>
              <a:t>影評資料集</a:t>
            </a:r>
          </a:p>
        </p:txBody>
      </p:sp>
    </p:spTree>
    <p:extLst>
      <p:ext uri="{BB962C8B-B14F-4D97-AF65-F5344CB8AC3E}">
        <p14:creationId xmlns:p14="http://schemas.microsoft.com/office/powerpoint/2010/main" val="308474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495C7F-F515-8742-8FC5-80DC72C3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4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B2A1EB-70CA-CC4E-A092-19353D9B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B2ACF0-0BDC-844B-986F-74B35433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40FAC7-B837-EF4E-9664-A227045A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4CBE44-1D0E-8046-B148-914E6713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9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2C79D6-162B-6F4B-935A-3AD2E03C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6F8343-D5E9-9648-935C-4CBA1A7D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04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81FC7F-166A-AF4E-AEF1-AEAF2F84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4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642B62-543B-274D-ABCC-7455A844A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0249FDF-1763-4D41-BE85-3C7495873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C11ACC-ECC0-4646-887C-DF396484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50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19EFD3A-58D9-7F48-848B-2533C1D0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38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6C14589-36E3-E149-BC7B-1C45A5D0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62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A1C9788-DD3B-904F-AED0-15E15495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7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B0E1E4-1764-A645-BADA-EAEBFD85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30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3B921C-FB50-FC41-BE59-70AF73A1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5C69AAD-DCA8-1949-82F5-76867566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61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B6073-EE95-5143-B5E5-8E2EDAE6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9BA88-29AA-FD42-989C-43663D51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hlinkClick r:id="rId2"/>
              </a:rPr>
              <a:t>遞歸神經網路（</a:t>
            </a:r>
            <a:r>
              <a:rPr kumimoji="1" lang="en" altLang="zh-TW" dirty="0">
                <a:hlinkClick r:id="rId2"/>
              </a:rPr>
              <a:t>RNN</a:t>
            </a:r>
            <a:r>
              <a:rPr kumimoji="1" lang="zh-TW" altLang="en" dirty="0">
                <a:hlinkClick r:id="rId2"/>
              </a:rPr>
              <a:t>）</a:t>
            </a:r>
            <a:r>
              <a:rPr kumimoji="1" lang="zh-TW" altLang="en-US" dirty="0">
                <a:hlinkClick r:id="rId2"/>
              </a:rPr>
              <a:t>和長短期記憶模型（</a:t>
            </a:r>
            <a:r>
              <a:rPr kumimoji="1" lang="en" altLang="zh-TW" dirty="0">
                <a:hlinkClick r:id="rId2"/>
              </a:rPr>
              <a:t>LSTM</a:t>
            </a:r>
            <a:r>
              <a:rPr kumimoji="1" lang="zh-TW" altLang="en" dirty="0">
                <a:hlinkClick r:id="rId2"/>
              </a:rPr>
              <a:t>）</a:t>
            </a:r>
            <a:r>
              <a:rPr kumimoji="1" lang="zh-TW" altLang="en-US" dirty="0">
                <a:hlinkClick r:id="rId2"/>
              </a:rPr>
              <a:t>的運作原理</a:t>
            </a:r>
            <a:endParaRPr kumimoji="1" lang="en-US" altLang="zh-TW" dirty="0"/>
          </a:p>
          <a:p>
            <a:endParaRPr kumimoji="1" lang="en" altLang="zh-TW" dirty="0">
              <a:hlinkClick r:id="rId3"/>
            </a:endParaRPr>
          </a:p>
          <a:p>
            <a:r>
              <a:rPr kumimoji="1" lang="en" altLang="zh-TW" dirty="0">
                <a:hlinkClick r:id="rId3"/>
              </a:rPr>
              <a:t>Understanding LSTM Networks</a:t>
            </a:r>
            <a:endParaRPr kumimoji="1" lang="en" altLang="zh-TW" dirty="0"/>
          </a:p>
          <a:p>
            <a:endParaRPr kumimoji="1" lang="en" altLang="zh-TW" dirty="0">
              <a:hlinkClick r:id="rId4"/>
            </a:endParaRPr>
          </a:p>
          <a:p>
            <a:r>
              <a:rPr kumimoji="1" lang="en" altLang="zh-TW" dirty="0">
                <a:hlinkClick r:id="rId4"/>
              </a:rPr>
              <a:t>Large Movie Review Dataset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>
                <a:hlinkClick r:id="rId5"/>
              </a:rPr>
              <a:t>Predict Sentiment From Movie Reviews Using Deep Learning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15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A1C0865C-1304-1348-A557-3E7B38A0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" y="0"/>
            <a:ext cx="12189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64A2020-C0CE-4A4D-8C6A-50D77DD4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6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ED985C7-FF7F-6846-820F-BA4E9B77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CE6B39-247E-5B43-A7FF-19BE8D62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9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3AF907C-8244-5B41-A588-7B1481EA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CB9CE0-779C-A947-804F-407918E7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4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1195</Words>
  <Application>Microsoft Office PowerPoint</Application>
  <PresentationFormat>寬螢幕</PresentationFormat>
  <Paragraphs>73</Paragraphs>
  <Slides>36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Lantinghei TC Extralight</vt:lpstr>
      <vt:lpstr>新細明體</vt:lpstr>
      <vt:lpstr>Arial</vt:lpstr>
      <vt:lpstr>Calibri</vt:lpstr>
      <vt:lpstr>Calibri Light</vt:lpstr>
      <vt:lpstr>Office 佈景主題</vt:lpstr>
      <vt:lpstr>RNN &amp; LSTM 介紹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張至偉</dc:creator>
  <cp:lastModifiedBy>張至偉</cp:lastModifiedBy>
  <cp:revision>57</cp:revision>
  <dcterms:created xsi:type="dcterms:W3CDTF">2018-05-12T08:21:28Z</dcterms:created>
  <dcterms:modified xsi:type="dcterms:W3CDTF">2018-05-15T01:23:29Z</dcterms:modified>
</cp:coreProperties>
</file>