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57" r:id="rId4"/>
    <p:sldId id="269" r:id="rId5"/>
    <p:sldId id="272" r:id="rId6"/>
    <p:sldId id="273" r:id="rId7"/>
    <p:sldId id="259" r:id="rId8"/>
    <p:sldId id="267" r:id="rId9"/>
    <p:sldId id="268" r:id="rId10"/>
    <p:sldId id="277" r:id="rId11"/>
    <p:sldId id="266" r:id="rId12"/>
    <p:sldId id="264" r:id="rId13"/>
    <p:sldId id="276" r:id="rId14"/>
    <p:sldId id="265" r:id="rId15"/>
    <p:sldId id="260" r:id="rId16"/>
    <p:sldId id="261" r:id="rId17"/>
    <p:sldId id="262" r:id="rId18"/>
    <p:sldId id="275" r:id="rId19"/>
    <p:sldId id="274" r:id="rId20"/>
    <p:sldId id="263" r:id="rId21"/>
    <p:sldId id="278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4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AEE15-6271-403E-99B8-6FDA8542CA81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2FA8A-388E-4414-BFC6-AA5DB379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3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Object</a:t>
            </a:r>
            <a:r>
              <a:rPr lang="en-US" altLang="zh-TW" baseline="0" dirty="0" smtClean="0"/>
              <a:t> Localization</a:t>
            </a:r>
            <a:r>
              <a:rPr lang="zh-TW" altLang="en-US" baseline="0" dirty="0" smtClean="0"/>
              <a:t>標示出物件出來； </a:t>
            </a:r>
            <a:r>
              <a:rPr lang="en-US" altLang="zh-TW" baseline="0" dirty="0" smtClean="0"/>
              <a:t>Feature Extraction</a:t>
            </a:r>
            <a:r>
              <a:rPr lang="zh-TW" altLang="en-US" baseline="0" dirty="0" smtClean="0"/>
              <a:t>特徵擷取；</a:t>
            </a:r>
            <a:r>
              <a:rPr lang="en-US" altLang="zh-TW" baseline="0" dirty="0" smtClean="0"/>
              <a:t>Image Classification</a:t>
            </a:r>
            <a:r>
              <a:rPr lang="zh-TW" altLang="en-US" baseline="0" dirty="0" smtClean="0"/>
              <a:t>影像分類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FA8A-388E-4414-BFC6-AA5DB3794E5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7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2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5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0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84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38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3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20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2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9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781B-B1FB-430E-86AE-EA0734DF2C56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DD43-3398-4B55-AF0C-F88DDE93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om.jp/notebooks/image_processing/yolo/notebook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v-tricks.com/object-detection/faster-r-cnn-yolo-ssd/" TargetMode="External"/><Relationship Id="rId7" Type="http://schemas.openxmlformats.org/officeDocument/2006/relationships/hyperlink" Target="https://blog.csdn.net/Jesse_Mx/article/details/53925356" TargetMode="External"/><Relationship Id="rId2" Type="http://schemas.openxmlformats.org/officeDocument/2006/relationships/hyperlink" Target="https://medium.com/@syshen/%E7%89%A9%E9%AB%94%E5%81%B5%E6%B8%AC-object-detection-740096ec45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yolo-you-only-look-once-real-time-object-detection-explained-492dc9230006" TargetMode="External"/><Relationship Id="rId5" Type="http://schemas.openxmlformats.org/officeDocument/2006/relationships/hyperlink" Target="https://blog.csdn.net/tangwei2014/article/details/50915317" TargetMode="External"/><Relationship Id="rId4" Type="http://schemas.openxmlformats.org/officeDocument/2006/relationships/hyperlink" Target="https://medium.com/@chenchoulo/yolo-%E4%BB%8B%E7%B4%B9-4307e79524f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YOLO Object Detection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2018.5.8</a:t>
            </a:r>
          </a:p>
          <a:p>
            <a:r>
              <a:rPr lang="zh-TW" altLang="en-US" dirty="0" smtClean="0"/>
              <a:t>投資程</a:t>
            </a:r>
            <a:r>
              <a:rPr lang="zh-TW" altLang="en-US" dirty="0"/>
              <a:t>設</a:t>
            </a:r>
            <a:r>
              <a:rPr lang="zh-TW" altLang="en-US" dirty="0" smtClean="0"/>
              <a:t>科 黃柏堯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7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機率 * </a:t>
            </a:r>
            <a:r>
              <a:rPr lang="en-US" altLang="zh-TW" dirty="0" err="1" smtClean="0"/>
              <a:t>bbox</a:t>
            </a:r>
            <a:r>
              <a:rPr lang="en-US" altLang="zh-TW" dirty="0" smtClean="0"/>
              <a:t> confidence = </a:t>
            </a:r>
            <a:r>
              <a:rPr lang="en-US" altLang="zh-TW" b="1" dirty="0" smtClean="0">
                <a:solidFill>
                  <a:schemeClr val="accent1"/>
                </a:solidFill>
              </a:rPr>
              <a:t>class-specific confidence score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最後每個</a:t>
            </a:r>
            <a:r>
              <a:rPr lang="en-US" altLang="zh-TW" dirty="0" smtClean="0"/>
              <a:t>bounding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box</a:t>
            </a:r>
            <a:r>
              <a:rPr lang="zh-TW" altLang="en-US" dirty="0" smtClean="0"/>
              <a:t>中取最大的</a:t>
            </a:r>
            <a:r>
              <a:rPr lang="en-US" altLang="zh-TW" b="1" dirty="0" smtClean="0">
                <a:solidFill>
                  <a:schemeClr val="accent1"/>
                </a:solidFill>
              </a:rPr>
              <a:t>class-specific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chemeClr val="accent1"/>
                </a:solidFill>
              </a:rPr>
              <a:t>confidence score</a:t>
            </a:r>
            <a:r>
              <a:rPr lang="zh-TW" altLang="en-US" dirty="0" smtClean="0"/>
              <a:t>，那這個</a:t>
            </a:r>
            <a:r>
              <a:rPr lang="en-US" altLang="zh-TW" dirty="0" smtClean="0"/>
              <a:t>bounding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box</a:t>
            </a:r>
            <a:r>
              <a:rPr lang="zh-TW" altLang="en-US" dirty="0" smtClean="0"/>
              <a:t>就是這個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對應的類別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93" y="2682736"/>
            <a:ext cx="9421813" cy="7589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82900" y="1825625"/>
            <a:ext cx="2476500" cy="4476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29100" y="2682736"/>
            <a:ext cx="3073400" cy="6573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肘形接點 11"/>
          <p:cNvCxnSpPr/>
          <p:nvPr/>
        </p:nvCxnSpPr>
        <p:spPr>
          <a:xfrm rot="16200000" flipH="1">
            <a:off x="4684782" y="2389118"/>
            <a:ext cx="409436" cy="177800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5093" y="2794000"/>
            <a:ext cx="2513807" cy="431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168400" y="1825625"/>
            <a:ext cx="1435100" cy="44767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肘形接點 15"/>
          <p:cNvCxnSpPr/>
          <p:nvPr/>
        </p:nvCxnSpPr>
        <p:spPr>
          <a:xfrm rot="16200000" flipH="1">
            <a:off x="1974850" y="2432049"/>
            <a:ext cx="520701" cy="203200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cdn-images-1.medium.com/max/1000/1*4YcPtqv9myJ1vypgb5wKn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33" y="876300"/>
            <a:ext cx="7963568" cy="499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33366" y="6195966"/>
            <a:ext cx="794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https://medium.com/@chenchoulo/yolo-%E4%BB%8B%E7%B4%B9-4307e79524fe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0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039144"/>
            <a:ext cx="9525000" cy="39243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24849" y="6127234"/>
            <a:ext cx="794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https://medium.com/@chenchoulo/yolo-%E4%BB%8B%E7%B4%B9-4307e79524fe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7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oss </a:t>
            </a:r>
            <a:r>
              <a:rPr lang="en-US" altLang="zh-TW" dirty="0"/>
              <a:t>f</a:t>
            </a:r>
            <a:r>
              <a:rPr lang="en-US" altLang="zh-TW" dirty="0" smtClean="0"/>
              <a:t>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loss function</a:t>
            </a:r>
            <a:r>
              <a:rPr lang="zh-TW" altLang="en-US" dirty="0"/>
              <a:t>為</a:t>
            </a:r>
            <a:r>
              <a:rPr lang="en-US" altLang="zh-TW" dirty="0"/>
              <a:t>sum-squared </a:t>
            </a:r>
            <a:r>
              <a:rPr lang="en-US" altLang="zh-TW" dirty="0" smtClean="0"/>
              <a:t>error-&gt; 1.bbox </a:t>
            </a:r>
            <a:r>
              <a:rPr lang="zh-TW" altLang="en-US" dirty="0" smtClean="0"/>
              <a:t>座標誤差 </a:t>
            </a:r>
            <a:r>
              <a:rPr lang="en-US" altLang="zh-TW" dirty="0" smtClean="0"/>
              <a:t>2. </a:t>
            </a:r>
            <a:r>
              <a:rPr lang="en-US" altLang="zh-TW" dirty="0" err="1" smtClean="0"/>
              <a:t>bbox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confidence </a:t>
            </a:r>
            <a:r>
              <a:rPr lang="zh-TW" altLang="en-US" dirty="0" smtClean="0"/>
              <a:t>損失 </a:t>
            </a:r>
            <a:r>
              <a:rPr lang="en-US" altLang="zh-TW" dirty="0" smtClean="0"/>
              <a:t>3.</a:t>
            </a:r>
            <a:r>
              <a:rPr lang="zh-TW" altLang="en-US" dirty="0" smtClean="0"/>
              <a:t>預測類別的誤差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sum-squared error is</a:t>
            </a:r>
            <a:r>
              <a:rPr lang="zh-TW" altLang="en-US" dirty="0" smtClean="0"/>
              <a:t> </a:t>
            </a:r>
            <a:r>
              <a:rPr lang="en-US" altLang="zh-TW" dirty="0" smtClean="0"/>
              <a:t>easy to optimize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而</a:t>
            </a:r>
            <a:r>
              <a:rPr lang="zh-TW" altLang="en-US" dirty="0"/>
              <a:t>在訓練過程中很多</a:t>
            </a:r>
            <a:r>
              <a:rPr lang="en-US" altLang="zh-TW" dirty="0"/>
              <a:t>grid cell</a:t>
            </a:r>
            <a:r>
              <a:rPr lang="zh-TW" altLang="en-US" dirty="0"/>
              <a:t>包含沒有任何</a:t>
            </a:r>
            <a:r>
              <a:rPr lang="en-US" altLang="zh-TW" dirty="0"/>
              <a:t>object</a:t>
            </a:r>
            <a:r>
              <a:rPr lang="zh-TW" altLang="en-US" dirty="0"/>
              <a:t>使得</a:t>
            </a:r>
            <a:r>
              <a:rPr lang="en-US" altLang="zh-TW" dirty="0"/>
              <a:t>conf. score</a:t>
            </a:r>
            <a:r>
              <a:rPr lang="zh-TW" altLang="en-US" dirty="0"/>
              <a:t>趨近</a:t>
            </a:r>
            <a:r>
              <a:rPr lang="en-US" altLang="zh-TW" smtClean="0"/>
              <a:t>0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增加</a:t>
            </a:r>
            <a:r>
              <a:rPr lang="zh-TW" altLang="en-US" dirty="0"/>
              <a:t>了</a:t>
            </a:r>
            <a:r>
              <a:rPr lang="en-US" altLang="zh-TW" dirty="0"/>
              <a:t>b-box </a:t>
            </a:r>
            <a:r>
              <a:rPr lang="en-US" altLang="zh-TW" dirty="0" err="1"/>
              <a:t>predition</a:t>
            </a:r>
            <a:r>
              <a:rPr lang="zh-TW" altLang="en-US" dirty="0"/>
              <a:t>的</a:t>
            </a:r>
            <a:r>
              <a:rPr lang="en-US" altLang="zh-TW" dirty="0"/>
              <a:t>loss</a:t>
            </a:r>
            <a:r>
              <a:rPr lang="zh-TW" altLang="en-US" dirty="0"/>
              <a:t>權重並且減少未包含物體的</a:t>
            </a:r>
            <a:r>
              <a:rPr lang="en-US" altLang="zh-TW" dirty="0"/>
              <a:t>conf. </a:t>
            </a:r>
            <a:r>
              <a:rPr lang="en-US" altLang="zh-TW" dirty="0" err="1"/>
              <a:t>predition</a:t>
            </a:r>
            <a:r>
              <a:rPr lang="zh-TW" altLang="en-US" dirty="0"/>
              <a:t>的</a:t>
            </a:r>
            <a:r>
              <a:rPr lang="en-US" altLang="zh-TW" dirty="0"/>
              <a:t>loss</a:t>
            </a:r>
            <a:r>
              <a:rPr lang="zh-TW" altLang="en-US" dirty="0"/>
              <a:t>權重，</a:t>
            </a:r>
            <a:r>
              <a:rPr lang="en-US" altLang="zh-TW" dirty="0"/>
              <a:t>let lambda-</a:t>
            </a:r>
            <a:r>
              <a:rPr lang="en-US" altLang="zh-TW" dirty="0" err="1"/>
              <a:t>coord</a:t>
            </a:r>
            <a:r>
              <a:rPr lang="en-US" altLang="zh-TW" dirty="0"/>
              <a:t> = 5 &amp; lambda-</a:t>
            </a:r>
            <a:r>
              <a:rPr lang="en-US" altLang="zh-TW" dirty="0" err="1"/>
              <a:t>noobj</a:t>
            </a:r>
            <a:r>
              <a:rPr lang="en-US" altLang="zh-TW" dirty="0"/>
              <a:t> = 0.5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781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缺</a:t>
            </a:r>
            <a:r>
              <a:rPr lang="zh-TW" altLang="en-US" dirty="0"/>
              <a:t>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311399"/>
            <a:ext cx="10515600" cy="3865563"/>
          </a:xfrm>
        </p:spPr>
        <p:txBody>
          <a:bodyPr/>
          <a:lstStyle/>
          <a:p>
            <a:r>
              <a:rPr lang="zh-TW" altLang="en-US" dirty="0" smtClean="0"/>
              <a:t>每個</a:t>
            </a:r>
            <a:r>
              <a:rPr lang="en-US" altLang="zh-TW" dirty="0" smtClean="0"/>
              <a:t>grid cell </a:t>
            </a:r>
            <a:r>
              <a:rPr lang="zh-TW" altLang="en-US" dirty="0" smtClean="0"/>
              <a:t>只預測兩個</a:t>
            </a:r>
            <a:r>
              <a:rPr lang="en-US" altLang="zh-TW" dirty="0" smtClean="0"/>
              <a:t>bounding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box</a:t>
            </a:r>
            <a:r>
              <a:rPr lang="zh-TW" altLang="en-US" dirty="0" smtClean="0"/>
              <a:t>和一個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，因此對相互靠很近的物體或小的群體會比較難辨識</a:t>
            </a:r>
            <a:endParaRPr lang="zh-TW" altLang="en-US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08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darknet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開源的神經網路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C, CUDA</a:t>
            </a:r>
          </a:p>
          <a:p>
            <a:endParaRPr lang="en-US" altLang="zh-TW" dirty="0"/>
          </a:p>
          <a:p>
            <a:r>
              <a:rPr lang="en-US" altLang="zh-TW" dirty="0" err="1" smtClean="0"/>
              <a:t>darkflow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82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hlinkClick r:id="rId2"/>
              </a:rPr>
              <a:t>object detection using YOLO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4057" y="1944914"/>
            <a:ext cx="361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darkflow</a:t>
            </a:r>
            <a:r>
              <a:rPr lang="en-US" altLang="zh-TW" dirty="0" smtClean="0"/>
              <a:t>-master/tiny-yolo-</a:t>
            </a:r>
            <a:r>
              <a:rPr lang="en-US" altLang="zh-TW" dirty="0" err="1" smtClean="0"/>
              <a:t>voc.ipynb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YOLO vs YOLOv2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9888"/>
            <a:ext cx="10515600" cy="42091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91000" y="610870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mAP</a:t>
            </a:r>
            <a:r>
              <a:rPr lang="en-US" altLang="zh-TW" dirty="0" smtClean="0"/>
              <a:t>: </a:t>
            </a:r>
            <a:r>
              <a:rPr lang="zh-TW" altLang="en-US" dirty="0" smtClean="0"/>
              <a:t>平均精準度均值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3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YOLOv2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Batch Normalization </a:t>
            </a:r>
          </a:p>
          <a:p>
            <a:endParaRPr lang="en-US" altLang="zh-TW" dirty="0"/>
          </a:p>
          <a:p>
            <a:r>
              <a:rPr lang="en-US" altLang="zh-TW" dirty="0" smtClean="0"/>
              <a:t>High Resolution Classifier </a:t>
            </a:r>
          </a:p>
          <a:p>
            <a:endParaRPr lang="en-US" altLang="zh-TW" dirty="0"/>
          </a:p>
          <a:p>
            <a:r>
              <a:rPr lang="en-US" altLang="zh-TW" dirty="0" smtClean="0"/>
              <a:t>Anchor boxes </a:t>
            </a:r>
          </a:p>
          <a:p>
            <a:endParaRPr lang="en-US" altLang="zh-TW" dirty="0"/>
          </a:p>
          <a:p>
            <a:r>
              <a:rPr lang="en-US" altLang="zh-TW" dirty="0" smtClean="0"/>
              <a:t>Dimension cluster </a:t>
            </a:r>
          </a:p>
          <a:p>
            <a:endParaRPr lang="en-US" altLang="zh-TW" dirty="0"/>
          </a:p>
          <a:p>
            <a:r>
              <a:rPr lang="en-US" altLang="zh-TW" dirty="0" smtClean="0"/>
              <a:t>Direct Location Prediction</a:t>
            </a:r>
          </a:p>
          <a:p>
            <a:endParaRPr lang="en-US" altLang="zh-TW" dirty="0"/>
          </a:p>
          <a:p>
            <a:r>
              <a:rPr lang="en-US" altLang="zh-TW" dirty="0" smtClean="0"/>
              <a:t>Multi-Scale Training</a:t>
            </a:r>
          </a:p>
          <a:p>
            <a:endParaRPr lang="zh-TW" altLang="en-US" dirty="0"/>
          </a:p>
        </p:txBody>
      </p:sp>
      <p:pic>
        <p:nvPicPr>
          <p:cNvPr id="3074" name="Picture 2" descr="https://cdn-images-1.medium.com/max/1200/0*pd0lpv3NsRwHUk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71" y="1156493"/>
            <a:ext cx="5891330" cy="31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766742" y="4394197"/>
            <a:ext cx="534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https://medium.com/@akarshzingade/logo-detection-using-yolov2-8cda5a68740e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442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</a:t>
            </a:r>
            <a:r>
              <a:rPr lang="zh-TW" altLang="en-US" dirty="0"/>
              <a:t>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187" y="1027906"/>
            <a:ext cx="7620000" cy="42291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49020" y="5252464"/>
            <a:ext cx="509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ERROR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ANALYSIS: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FAST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R-CNN vs YOLO</a:t>
            </a:r>
            <a:endParaRPr lang="zh-TW" altLang="en-US" sz="24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6311900"/>
            <a:ext cx="1109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https://medium.com/@syshen/%E7%89%A9%E9%AB%94%E5%81%B5%E6%B8%AC-object-detection-740096ec4540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9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R-CNN </a:t>
            </a:r>
            <a:r>
              <a:rPr lang="en-US" altLang="zh-TW" dirty="0" smtClean="0"/>
              <a:t>Review</a:t>
            </a:r>
            <a:endParaRPr lang="en-US" altLang="zh-TW" dirty="0" smtClean="0"/>
          </a:p>
          <a:p>
            <a:r>
              <a:rPr lang="en-US" altLang="zh-TW" dirty="0" smtClean="0"/>
              <a:t>YOLO</a:t>
            </a:r>
            <a:br>
              <a:rPr lang="en-US" altLang="zh-TW" dirty="0" smtClean="0"/>
            </a:br>
            <a:r>
              <a:rPr lang="en-US" altLang="zh-TW" dirty="0" smtClean="0"/>
              <a:t>-method</a:t>
            </a:r>
            <a:br>
              <a:rPr lang="en-US" altLang="zh-TW" dirty="0" smtClean="0"/>
            </a:br>
            <a:r>
              <a:rPr lang="en-US" altLang="zh-TW" dirty="0" smtClean="0"/>
              <a:t>-model</a:t>
            </a:r>
            <a:br>
              <a:rPr lang="en-US" altLang="zh-TW" dirty="0" smtClean="0"/>
            </a:br>
            <a:r>
              <a:rPr lang="en-US" altLang="zh-TW" dirty="0" smtClean="0"/>
              <a:t>-loss function</a:t>
            </a:r>
            <a:br>
              <a:rPr lang="en-US" altLang="zh-TW" dirty="0" smtClean="0"/>
            </a:br>
            <a:r>
              <a:rPr lang="zh-TW" altLang="en-US" dirty="0" smtClean="0"/>
              <a:t>缺點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darknet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實作</a:t>
            </a:r>
            <a:endParaRPr lang="en-US" altLang="zh-TW" dirty="0" smtClean="0"/>
          </a:p>
          <a:p>
            <a:r>
              <a:rPr lang="en-US" altLang="zh-TW" dirty="0" smtClean="0"/>
              <a:t>YOLOv2</a:t>
            </a:r>
          </a:p>
          <a:p>
            <a:r>
              <a:rPr lang="zh-TW" altLang="en-US" dirty="0" smtClean="0"/>
              <a:t>比</a:t>
            </a:r>
            <a:r>
              <a:rPr lang="zh-TW" altLang="en-US" dirty="0"/>
              <a:t>較</a:t>
            </a:r>
          </a:p>
        </p:txBody>
      </p:sp>
    </p:spTree>
    <p:extLst>
      <p:ext uri="{BB962C8B-B14F-4D97-AF65-F5344CB8AC3E}">
        <p14:creationId xmlns:p14="http://schemas.microsoft.com/office/powerpoint/2010/main" val="621160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05" y="1690688"/>
            <a:ext cx="7751989" cy="441603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428406" y="6295869"/>
            <a:ext cx="793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https://medium.com/@akarshzingade/logo-detection-using-yolov2-8cda5a68740e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04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</a:t>
            </a:r>
            <a:r>
              <a:rPr lang="zh-TW" altLang="en-US" dirty="0"/>
              <a:t>較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845" y="1240983"/>
            <a:ext cx="6862310" cy="482738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128856" y="6235908"/>
            <a:ext cx="793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https://medium.com/@akarshzingade/logo-detection-using-yolov2-8cda5a68740e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43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73943"/>
            <a:ext cx="10515600" cy="4203020"/>
          </a:xfrm>
        </p:spPr>
        <p:txBody>
          <a:bodyPr>
            <a:normAutofit/>
          </a:bodyPr>
          <a:lstStyle/>
          <a:p>
            <a:r>
              <a:rPr lang="zh-TW" altLang="en-US" b="1" dirty="0">
                <a:hlinkClick r:id="rId2"/>
              </a:rPr>
              <a:t>關於影像辨識，所有你應該知道的深度學習</a:t>
            </a:r>
            <a:r>
              <a:rPr lang="zh-TW" altLang="en-US" b="1" dirty="0" smtClean="0">
                <a:hlinkClick r:id="rId2"/>
              </a:rPr>
              <a:t>模型</a:t>
            </a:r>
            <a:endParaRPr lang="en-US" altLang="zh-TW" b="1" dirty="0" smtClean="0">
              <a:hlinkClick r:id="rId3"/>
            </a:endParaRPr>
          </a:p>
          <a:p>
            <a:r>
              <a:rPr lang="en-US" altLang="zh-TW" b="1" dirty="0" smtClean="0">
                <a:hlinkClick r:id="rId3"/>
              </a:rPr>
              <a:t>Zero </a:t>
            </a:r>
            <a:r>
              <a:rPr lang="en-US" altLang="zh-TW" b="1" dirty="0">
                <a:hlinkClick r:id="rId3"/>
              </a:rPr>
              <a:t>to Hero: Guide to Object Detection using Deep Learning: Faster </a:t>
            </a:r>
            <a:r>
              <a:rPr lang="en-US" altLang="zh-TW" b="1" dirty="0" smtClean="0">
                <a:hlinkClick r:id="rId3"/>
              </a:rPr>
              <a:t>R-CNN,YOLO,SSD</a:t>
            </a:r>
            <a:endParaRPr lang="en-US" altLang="zh-TW" dirty="0" smtClean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YOLO- You Only Look Once </a:t>
            </a:r>
            <a:r>
              <a:rPr lang="zh-TW" altLang="en-US" dirty="0" smtClean="0">
                <a:hlinkClick r:id="rId4"/>
              </a:rPr>
              <a:t>介紹</a:t>
            </a:r>
            <a:endParaRPr lang="en-US" altLang="zh-TW" dirty="0" smtClean="0"/>
          </a:p>
          <a:p>
            <a:r>
              <a:rPr lang="zh-TW" altLang="en-US" b="1" dirty="0">
                <a:hlinkClick r:id="rId5"/>
              </a:rPr>
              <a:t>论文阅读笔记：</a:t>
            </a:r>
            <a:r>
              <a:rPr lang="en-US" altLang="zh-TW" b="1" dirty="0">
                <a:hlinkClick r:id="rId5"/>
              </a:rPr>
              <a:t>You Only Look Once: Unified, Real-Time Object </a:t>
            </a:r>
            <a:r>
              <a:rPr lang="en-US" altLang="zh-TW" b="1" dirty="0" smtClean="0">
                <a:hlinkClick r:id="rId5"/>
              </a:rPr>
              <a:t>Detection</a:t>
            </a:r>
            <a:endParaRPr lang="en-US" altLang="zh-TW" b="1" dirty="0" smtClean="0"/>
          </a:p>
          <a:p>
            <a:r>
              <a:rPr lang="en-US" altLang="zh-TW" b="1" dirty="0">
                <a:hlinkClick r:id="rId6"/>
              </a:rPr>
              <a:t>YOLO — You only look once, real time object detection </a:t>
            </a:r>
            <a:r>
              <a:rPr lang="en-US" altLang="zh-TW" b="1" dirty="0" smtClean="0">
                <a:hlinkClick r:id="rId6"/>
              </a:rPr>
              <a:t>explained</a:t>
            </a:r>
            <a:endParaRPr lang="en-US" altLang="zh-TW" dirty="0" smtClean="0"/>
          </a:p>
          <a:p>
            <a:r>
              <a:rPr lang="en-US" altLang="zh-TW" b="1" dirty="0">
                <a:hlinkClick r:id="rId7"/>
              </a:rPr>
              <a:t>YOLOv2 </a:t>
            </a:r>
            <a:r>
              <a:rPr lang="zh-TW" altLang="en-US" b="1" dirty="0">
                <a:hlinkClick r:id="rId7"/>
              </a:rPr>
              <a:t>论文笔记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0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典型的物件偵測主要分三個部分</a:t>
            </a:r>
            <a:r>
              <a:rPr lang="en-US" altLang="zh-TW" dirty="0" smtClean="0"/>
              <a:t>: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zh-TW" altLang="en-US" dirty="0" smtClean="0"/>
              <a:t>   </a:t>
            </a:r>
            <a:r>
              <a:rPr lang="en-US" altLang="zh-TW" sz="2400" dirty="0"/>
              <a:t>Object Detection = Object Localization + Feature Extraction + Image Classification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54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R-CNN</a:t>
            </a:r>
            <a:r>
              <a:rPr lang="zh-TW" altLang="en-US" dirty="0"/>
              <a:t> </a:t>
            </a:r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47800" y="198147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R-CNN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711" y="2350810"/>
            <a:ext cx="8518389" cy="350808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46692" y="6043559"/>
            <a:ext cx="1109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https://medium.com/@syshen/%E7%89%A9%E9%AB%94%E5%81%B5%E6%B8%AC-object-detection-740096ec4540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R-CNN</a:t>
            </a:r>
            <a:r>
              <a:rPr lang="zh-TW" altLang="en-US" dirty="0"/>
              <a:t> </a:t>
            </a:r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9400" y="2171700"/>
            <a:ext cx="12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Fast R-CNN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2189431"/>
            <a:ext cx="7456487" cy="309694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111500" y="5600451"/>
            <a:ext cx="655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</a:t>
            </a:r>
            <a:r>
              <a:rPr lang="en-US" altLang="zh-TW" dirty="0" smtClean="0"/>
              <a:t>ROI:  Region </a:t>
            </a:r>
            <a:r>
              <a:rPr lang="en-US" altLang="zh-TW" dirty="0"/>
              <a:t>O</a:t>
            </a:r>
            <a:r>
              <a:rPr lang="en-US" altLang="zh-TW" dirty="0" smtClean="0"/>
              <a:t>f Interest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region proposal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r>
              <a:rPr lang="zh-TW" altLang="en-US" dirty="0" smtClean="0"/>
              <a:t>上的位置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1950" y="6052457"/>
            <a:ext cx="11144963" cy="37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https://medium.com/@syshen/%E7%89%A9%E9%AB%94%E5%81%B5%E6%B8%AC-object-detection-740096ec4540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1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R-CNN</a:t>
            </a:r>
            <a:r>
              <a:rPr lang="zh-TW" altLang="en-US" dirty="0"/>
              <a:t> </a:t>
            </a:r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35100" y="2082800"/>
            <a:ext cx="14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Faster R-CNN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44244"/>
            <a:ext cx="8249668" cy="259238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57221" y="5631543"/>
            <a:ext cx="552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https://blog.csdn.net/xyfengbo/article/details/70227173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14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YOLO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將物件偵測視為一個單一的回歸問題，</a:t>
            </a:r>
            <a:r>
              <a:rPr lang="en-US" altLang="zh-TW" dirty="0" smtClean="0"/>
              <a:t>input-&gt;output</a:t>
            </a:r>
            <a:r>
              <a:rPr lang="zh-TW" altLang="en-US" dirty="0" smtClean="0"/>
              <a:t>只用一個</a:t>
            </a:r>
            <a:r>
              <a:rPr lang="en-US" altLang="zh-TW" dirty="0" smtClean="0"/>
              <a:t>CNN</a:t>
            </a:r>
            <a:r>
              <a:rPr lang="zh-TW" altLang="en-US" dirty="0" smtClean="0"/>
              <a:t>來實現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YOLO </a:t>
            </a:r>
            <a:r>
              <a:rPr lang="zh-TW" altLang="en-US" dirty="0" smtClean="0"/>
              <a:t>在訓練與使用階段時皆是針對整張影像，因此對背景的偵測效果較佳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5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將一個圖像分為</a:t>
            </a:r>
            <a:r>
              <a:rPr lang="en-US" altLang="zh-TW" dirty="0" smtClean="0"/>
              <a:t>S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S</a:t>
            </a:r>
            <a:r>
              <a:rPr lang="zh-TW" altLang="en-US" dirty="0" smtClean="0"/>
              <a:t>個</a:t>
            </a:r>
            <a:r>
              <a:rPr lang="en-US" altLang="zh-TW" dirty="0" smtClean="0"/>
              <a:t>grid cell(</a:t>
            </a:r>
            <a:r>
              <a:rPr lang="zh-TW" altLang="en-US" dirty="0" smtClean="0"/>
              <a:t>網格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，若某物件中心落在網格中則此網格預測這個物件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每個</a:t>
            </a:r>
            <a:r>
              <a:rPr lang="en-US" altLang="zh-TW" dirty="0" smtClean="0"/>
              <a:t>grid cell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B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bounding box(</a:t>
            </a:r>
            <a:r>
              <a:rPr lang="zh-TW" altLang="en-US" dirty="0" smtClean="0"/>
              <a:t>目標窗口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，每個窗口要回歸自身位置外，還要預測一個</a:t>
            </a:r>
            <a:r>
              <a:rPr lang="en-US" altLang="zh-TW" dirty="0" smtClean="0"/>
              <a:t>confidence</a:t>
            </a:r>
            <a:r>
              <a:rPr lang="zh-TW" altLang="en-US" dirty="0" smtClean="0"/>
              <a:t>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*confidence</a:t>
            </a:r>
            <a:r>
              <a:rPr lang="zh-TW" altLang="en-US" dirty="0" smtClean="0">
                <a:solidFill>
                  <a:schemeClr val="accent1"/>
                </a:solidFill>
              </a:rPr>
              <a:t>值</a:t>
            </a:r>
            <a:r>
              <a:rPr lang="en-US" altLang="zh-TW" dirty="0" smtClean="0">
                <a:solidFill>
                  <a:schemeClr val="accent1"/>
                </a:solidFill>
              </a:rPr>
              <a:t>:</a:t>
            </a:r>
          </a:p>
          <a:p>
            <a:endParaRPr lang="en-US" altLang="zh-TW" dirty="0"/>
          </a:p>
          <a:p>
            <a:r>
              <a:rPr lang="en-US" altLang="zh-TW" dirty="0"/>
              <a:t>(x, y, w, h, conf.)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48820" y="6311900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IOU:</a:t>
            </a:r>
            <a:r>
              <a:rPr lang="zh-TW" altLang="en-US" dirty="0" smtClean="0"/>
              <a:t>交併比 ，真實目標窗口與預測窗口之交集</a:t>
            </a:r>
            <a:r>
              <a:rPr lang="en-US" altLang="zh-TW" dirty="0" smtClean="0"/>
              <a:t>/</a:t>
            </a:r>
            <a:r>
              <a:rPr lang="zh-TW" altLang="en-US" dirty="0" smtClean="0"/>
              <a:t>真</a:t>
            </a:r>
            <a:r>
              <a:rPr lang="zh-TW" altLang="en-US" dirty="0"/>
              <a:t>實</a:t>
            </a:r>
            <a:r>
              <a:rPr lang="zh-TW" altLang="en-US" dirty="0" smtClean="0"/>
              <a:t>目標窗口與預測窗口之聯集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29" y="4001294"/>
            <a:ext cx="3587071" cy="74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每個</a:t>
            </a:r>
            <a:r>
              <a:rPr lang="en-US" altLang="zh-TW" dirty="0" smtClean="0"/>
              <a:t>grid</a:t>
            </a:r>
            <a:r>
              <a:rPr lang="zh-TW" altLang="en-US" dirty="0" smtClean="0"/>
              <a:t> 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還要預測一個類別</a:t>
            </a:r>
            <a:r>
              <a:rPr lang="zh-TW" altLang="en-US" dirty="0"/>
              <a:t>機率</a:t>
            </a:r>
            <a:r>
              <a:rPr lang="en-US" altLang="zh-TW" dirty="0" smtClean="0"/>
              <a:t>C</a:t>
            </a:r>
          </a:p>
          <a:p>
            <a:endParaRPr lang="en-US" altLang="zh-TW" dirty="0"/>
          </a:p>
          <a:p>
            <a:r>
              <a:rPr lang="zh-TW" altLang="en-US" dirty="0" smtClean="0"/>
              <a:t>輸出維度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S X S X (5*B+C)  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1800" i="1" dirty="0" smtClean="0"/>
              <a:t>*YOLO</a:t>
            </a:r>
            <a:r>
              <a:rPr lang="zh-TW" altLang="en-US" sz="1800" i="1" dirty="0" smtClean="0"/>
              <a:t>透過</a:t>
            </a:r>
            <a:r>
              <a:rPr lang="en-US" altLang="zh-TW" sz="1800" i="1" dirty="0" smtClean="0"/>
              <a:t>PASCAL VOC </a:t>
            </a:r>
            <a:r>
              <a:rPr lang="zh-TW" altLang="en-US" sz="1800" i="1" dirty="0" smtClean="0"/>
              <a:t>訓練參數</a:t>
            </a:r>
            <a:r>
              <a:rPr lang="en-US" altLang="zh-TW" sz="1800" i="1" dirty="0" smtClean="0"/>
              <a:t>, </a:t>
            </a:r>
            <a:r>
              <a:rPr lang="zh-TW" altLang="en-US" sz="1800" i="1" dirty="0" smtClean="0"/>
              <a:t>取</a:t>
            </a:r>
            <a:r>
              <a:rPr lang="en-US" altLang="zh-TW" sz="1800" i="1" dirty="0" smtClean="0"/>
              <a:t>S=7, B=2, C</a:t>
            </a:r>
            <a:r>
              <a:rPr lang="zh-TW" altLang="en-US" sz="1800" i="1" dirty="0" smtClean="0"/>
              <a:t>有</a:t>
            </a:r>
            <a:r>
              <a:rPr lang="en-US" altLang="zh-TW" sz="1800" i="1" dirty="0" smtClean="0"/>
              <a:t>20</a:t>
            </a:r>
            <a:r>
              <a:rPr lang="zh-TW" altLang="en-US" sz="1800" i="1" dirty="0" smtClean="0"/>
              <a:t>類</a:t>
            </a:r>
            <a:r>
              <a:rPr lang="en-US" altLang="zh-TW" sz="1800" i="1" dirty="0" smtClean="0"/>
              <a:t>, </a:t>
            </a:r>
            <a:r>
              <a:rPr lang="zh-TW" altLang="en-US" sz="1800" i="1" dirty="0" smtClean="0"/>
              <a:t>所以輸出維度為</a:t>
            </a:r>
            <a:r>
              <a:rPr lang="en-US" altLang="zh-TW" sz="1800" i="1" dirty="0" smtClean="0"/>
              <a:t>7</a:t>
            </a:r>
            <a:r>
              <a:rPr lang="zh-TW" altLang="en-US" sz="1800" i="1" dirty="0" smtClean="0"/>
              <a:t> </a:t>
            </a:r>
            <a:r>
              <a:rPr lang="en-US" altLang="zh-TW" sz="1800" i="1" dirty="0" smtClean="0"/>
              <a:t>X</a:t>
            </a:r>
            <a:r>
              <a:rPr lang="zh-TW" altLang="en-US" sz="1800" i="1" dirty="0" smtClean="0"/>
              <a:t> </a:t>
            </a:r>
            <a:r>
              <a:rPr lang="en-US" altLang="zh-TW" sz="1800" i="1" dirty="0" smtClean="0"/>
              <a:t>7</a:t>
            </a:r>
            <a:r>
              <a:rPr lang="zh-TW" altLang="en-US" sz="1800" i="1" dirty="0" smtClean="0"/>
              <a:t> </a:t>
            </a:r>
            <a:r>
              <a:rPr lang="en-US" altLang="zh-TW" sz="1800" i="1" dirty="0" smtClean="0"/>
              <a:t>X</a:t>
            </a:r>
            <a:r>
              <a:rPr lang="zh-TW" altLang="en-US" sz="1800" i="1" dirty="0" smtClean="0"/>
              <a:t> </a:t>
            </a:r>
            <a:r>
              <a:rPr lang="en-US" altLang="zh-TW" sz="1800" i="1" dirty="0" smtClean="0"/>
              <a:t>30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7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18785</TotalTime>
  <Words>570</Words>
  <Application>Microsoft Office PowerPoint</Application>
  <PresentationFormat>寬螢幕</PresentationFormat>
  <Paragraphs>104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YOLO Object Detection</vt:lpstr>
      <vt:lpstr>Outline</vt:lpstr>
      <vt:lpstr>PowerPoint 簡報</vt:lpstr>
      <vt:lpstr>R-CNN Review</vt:lpstr>
      <vt:lpstr>R-CNN Review</vt:lpstr>
      <vt:lpstr>R-CNN Review</vt:lpstr>
      <vt:lpstr>YOLO</vt:lpstr>
      <vt:lpstr>method</vt:lpstr>
      <vt:lpstr>method</vt:lpstr>
      <vt:lpstr>method</vt:lpstr>
      <vt:lpstr>PowerPoint 簡報</vt:lpstr>
      <vt:lpstr>model</vt:lpstr>
      <vt:lpstr>loss function</vt:lpstr>
      <vt:lpstr>缺點</vt:lpstr>
      <vt:lpstr>darknet</vt:lpstr>
      <vt:lpstr>實作</vt:lpstr>
      <vt:lpstr>YOLO vs YOLOv2</vt:lpstr>
      <vt:lpstr>YOLOv2</vt:lpstr>
      <vt:lpstr>比較</vt:lpstr>
      <vt:lpstr>比較</vt:lpstr>
      <vt:lpstr>比較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Object Detection</dc:title>
  <dc:creator>top1</dc:creator>
  <cp:lastModifiedBy>top1</cp:lastModifiedBy>
  <cp:revision>77</cp:revision>
  <dcterms:created xsi:type="dcterms:W3CDTF">2018-04-12T01:56:47Z</dcterms:created>
  <dcterms:modified xsi:type="dcterms:W3CDTF">2018-05-08T05:27:55Z</dcterms:modified>
</cp:coreProperties>
</file>