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7" r:id="rId4"/>
    <p:sldId id="258" r:id="rId5"/>
    <p:sldId id="261" r:id="rId6"/>
    <p:sldId id="259" r:id="rId7"/>
    <p:sldId id="265" r:id="rId8"/>
    <p:sldId id="277" r:id="rId9"/>
    <p:sldId id="275" r:id="rId10"/>
    <p:sldId id="260" r:id="rId11"/>
    <p:sldId id="262" r:id="rId12"/>
    <p:sldId id="266" r:id="rId13"/>
    <p:sldId id="267" r:id="rId14"/>
    <p:sldId id="278" r:id="rId15"/>
    <p:sldId id="263" r:id="rId16"/>
    <p:sldId id="268" r:id="rId17"/>
    <p:sldId id="269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7870"/>
  </p:normalViewPr>
  <p:slideViewPr>
    <p:cSldViewPr snapToGrid="0" snapToObjects="1">
      <p:cViewPr varScale="1">
        <p:scale>
          <a:sx n="77" d="100"/>
          <a:sy n="7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32E21-3189-A742-AA4A-6A82D35338A8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8C2EF-DBDC-D64E-A550-C374D868F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62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對於每間企業而言，顧客的喜好及購買行為一直都是企業關注的議題。而投放的行銷是否有效益，顧客會不會以購買表示支持，也是企業經營的重要生存關鍵。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在科技化的時代，人們習慣用網路瀏覽來探索商品，因此每間企業都努力的在網站上吸引顧客的眼球，期待顧客的買單，但顧客究竟會不會買單，傳統上我們只能事後得知。因此我們就在想，有沒有辦法透過模型進而預測顧客的購買行為呢？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8C2EF-DBDC-D64E-A550-C374D868FB1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61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註：申購定期定額基金只會顯示最早申購及轉換的時點，若後面月份只是持續扣款則不會出現在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TBN_WM_TXN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資料表當中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8C2EF-DBDC-D64E-A550-C374D868FB1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230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產品權重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各產品預測結果的 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f1_score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總和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8C2EF-DBDC-D64E-A550-C374D868FB1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45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註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CUST_START_DT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TXN_DT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CC_RECENT_DT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LN_RECENT_DT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WM_RECENT_DT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FX_RECENT_DT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日期有經過重新編碼，該數字仍具備日期的順序性與相對性，如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假設起始日為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2019.1.1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編碼為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2019.1.31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則編碼為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。本次資料集起始時間為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9448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8C2EF-DBDC-D64E-A550-C374D868FB1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231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0E8D4-D489-AE4A-86DC-B19FB873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1BEE90-7053-3A44-BA56-976A0E37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8736A-4E7E-724A-B2E1-FD270E70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CDB10-FD2F-3941-A93B-1185A01B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D36A5-9AD3-CC46-831F-E5A571ED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5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826F6-51A0-9240-95EF-71F84CE2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3AB496-0F76-D54F-8E23-490203B1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7790D3-3530-7946-8A23-D2314205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F4246-1F1E-1A4D-91A7-D10090F3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FED45-AA3D-9F47-9422-948142A3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36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B06E8F-A5AA-0A43-92DD-77D1C8139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CFD6F4-5281-444A-B1D9-D398BCB6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D18373-C3FC-DC4A-9947-33001A88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F5C7D-6784-E048-B872-55EC7D3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58B1AF-130D-F247-9833-153E8C58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856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79A07-CFED-5543-A04D-7DEF6DD0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E3F4-B7E9-5947-9B33-4D7C3B9C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731754-0CD1-AC4C-A0C0-52525298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5630AE-0738-4840-8DE2-05EEA45E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46A0CA-A1D3-7D41-8AC0-A074F0BA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0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86AA2-973B-E640-B050-0824AF50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83700-2E64-0749-9616-F7E1C13B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C2C3A4-DD4C-B942-81FF-690AE0A5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74295-E3A8-7B4A-B22E-5A0EBBAB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D6F24-F25B-CE40-8F26-F8DDE1E9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313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D4A20-75F2-E141-A659-4ED4FBCE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5608E-760E-0C4A-AF66-BA4411E5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7A304-E5ED-014C-B98F-6F4B5736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E1BF9-78F5-F84A-A320-FA68954A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046351-D004-154D-BE4E-BBBA0C08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E2FE21-0349-CD45-B965-49A5BA63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54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CDEAC-CDFC-EE40-832A-33505B8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D8DF07-0C08-3947-B6F9-3931AB8DD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4369E2-D868-8C44-9B2C-C4E91B410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93A2F0-32C5-3A41-A2EA-21C21D6B4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C5BE95-02A9-A249-9954-E1206E5AF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D767AD-8B85-854E-A217-39B4FC0F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8C812C-617E-5E4E-AC1D-08CC228E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3C8D31-BB3B-C243-9FD9-5DFB4906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D8318-9148-8847-88CE-22FDB462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5F30B7-7127-394E-8599-B4039D48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236793-2AFD-4D4D-ABC7-4427CCB6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EAF27D-4BAB-EC4B-9F81-EAF9D2B8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65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265B66-9826-BB47-B843-A24EA64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108609-1139-C749-B06B-E57089A5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61B49-B4B6-254C-91F4-E2E2A982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99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76B41-D74D-7C4D-8C9F-7AA18765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99648-3A31-B141-AC6A-FD27EACB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D88112-2806-7841-99BA-DB45613D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410A2-3AEF-BD4A-9560-B2446A39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8B61A7-D8F5-8F46-A156-4896E2B7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714698-4BE5-5B4D-915B-A466508C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4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3731A-8B87-CE49-87BB-48196F72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E55B61-176E-7C4C-B5E7-1F6447280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96BA18-8A0A-7F45-8FAC-03982F90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6B451-B94B-E541-BB86-F6B3ED5D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DFF633-CBE3-B64E-BB43-D38895C0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256AB0-20E2-2349-A9A0-5F07D8C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11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FC7664-4747-244F-A903-C1D9C3D2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ADB98C-B25F-B14F-955B-9297CC36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78A09C-F67D-8C4C-9471-6211F682A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E24B-B8D1-D949-89AA-914F19E3D196}" type="datetimeFigureOut">
              <a:rPr kumimoji="1" lang="zh-TW" altLang="en-US" smtClean="0"/>
              <a:t>2019/3/12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5BF38-9514-454B-AA99-B622DE35B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C5629-095C-324F-BAFA-2822CCCD3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D50D-3A93-6B42-B8C1-FC58511E89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39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8888/STUDY_GROUP/tree/master/20180605%20Network%20Embed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.uestc.edu.cn/wp-content/uploads/seminar/Introduction%20to%20Network%20Embedding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8C09F-5432-774A-9CA8-2274802CA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金融商品推薦競賽案例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861FEE-FC53-CF43-88F6-67569F702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latin typeface="+mn-ea"/>
              </a:rPr>
              <a:t>20190315</a:t>
            </a:r>
            <a:r>
              <a:rPr kumimoji="1" lang="zh-TW" altLang="en-US" dirty="0">
                <a:latin typeface="+mn-ea"/>
              </a:rPr>
              <a:t> 張至偉</a:t>
            </a:r>
          </a:p>
        </p:txBody>
      </p:sp>
    </p:spTree>
    <p:extLst>
      <p:ext uri="{BB962C8B-B14F-4D97-AF65-F5344CB8AC3E}">
        <p14:creationId xmlns:p14="http://schemas.microsoft.com/office/powerpoint/2010/main" val="417876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68270-FF55-F64C-9A1F-BBAF191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500C43-BD5C-2040-A610-13C59EC5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起日：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9448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(9447+001)</a:t>
            </a:r>
          </a:p>
          <a:p>
            <a:pPr lvl="1"/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迄日：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9567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(9447+120)</a:t>
            </a:r>
          </a:p>
          <a:p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目標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起日：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9568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(9447+121)</a:t>
            </a:r>
          </a:p>
          <a:p>
            <a:pPr lvl="1"/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迄日：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9598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(9447+150)</a:t>
            </a: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可怎麼切割資料來做訓練呢？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練習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kumimoji="1" lang="zh-TW" altLang="en-US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29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0B30E-EA3F-5E44-8C16-9FA1E533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使用者行為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23F8F-C90B-AF4D-9323-489B3A58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TBN_CUST_BEHAVIOR.csv</a:t>
            </a:r>
            <a:endParaRPr kumimoji="1" lang="en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有什麼辦法可以把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的特徵抽取出來？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BE10AF-1E8D-8646-9782-7AF6FA47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0318"/>
            <a:ext cx="12192000" cy="8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0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FE2A8-D346-4F4A-BDDD-C3766138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ea"/>
              </a:rPr>
              <a:t>Network</a:t>
            </a:r>
            <a:r>
              <a:rPr kumimoji="1" lang="zh-TW" altLang="en-US" dirty="0">
                <a:latin typeface="+mj-ea"/>
              </a:rPr>
              <a:t> </a:t>
            </a:r>
            <a:r>
              <a:rPr kumimoji="1" lang="en-US" altLang="zh-TW" dirty="0">
                <a:latin typeface="+mj-ea"/>
              </a:rPr>
              <a:t>Embedding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A20166-0CD0-4745-B34E-C8B75177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參考嘉祐的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讀書會報告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6CE68B-BDB1-4744-80C7-0EE08143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2493759"/>
            <a:ext cx="8121650" cy="378952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E25EF9-B358-AB43-BDB6-801CF6911965}"/>
              </a:ext>
            </a:extLst>
          </p:cNvPr>
          <p:cNvSpPr txBox="1"/>
          <p:nvPr/>
        </p:nvSpPr>
        <p:spPr>
          <a:xfrm>
            <a:off x="9048829" y="6283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hlinkClick r:id="rId4"/>
              </a:rPr>
              <a:t>圖片來源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89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87091-5D3A-7040-80C4-2920720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Network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Embedding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5B0BC-8869-A84B-AF5D-AA6C82E0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DeepWalk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隨機撒下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個機器人，設定行走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步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node_12,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node_61,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node_37</a:t>
            </a:r>
          </a:p>
          <a:p>
            <a:pPr lvl="2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node_25,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node_03,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node_40</a:t>
            </a:r>
          </a:p>
          <a:p>
            <a:pPr lvl="2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node_05,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node_48,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node_29</a:t>
            </a:r>
          </a:p>
          <a:p>
            <a:pPr lvl="2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A2F553-C7EB-F34B-87FD-E08CEC13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22" y="4582088"/>
            <a:ext cx="2851259" cy="1729812"/>
          </a:xfrm>
          <a:prstGeom prst="rect">
            <a:avLst/>
          </a:prstGeom>
        </p:spPr>
      </p:pic>
      <p:sp>
        <p:nvSpPr>
          <p:cNvPr id="4" name="圓角矩形 3">
            <a:extLst>
              <a:ext uri="{FF2B5EF4-FFF2-40B4-BE49-F238E27FC236}">
                <a16:creationId xmlns:a16="http://schemas.microsoft.com/office/drawing/2014/main" id="{C8AADCF2-B57E-F24D-9EF9-B6A02FC67FDD}"/>
              </a:ext>
            </a:extLst>
          </p:cNvPr>
          <p:cNvSpPr/>
          <p:nvPr/>
        </p:nvSpPr>
        <p:spPr>
          <a:xfrm>
            <a:off x="5054876" y="4861619"/>
            <a:ext cx="1977656" cy="1084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path_1</a:t>
            </a:r>
          </a:p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path_2</a:t>
            </a:r>
          </a:p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path_3</a:t>
            </a:r>
          </a:p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endParaRPr kumimoji="1"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CFEC41E0-3CEA-F742-8FF0-E94AD6461591}"/>
              </a:ext>
            </a:extLst>
          </p:cNvPr>
          <p:cNvSpPr/>
          <p:nvPr/>
        </p:nvSpPr>
        <p:spPr>
          <a:xfrm>
            <a:off x="4353127" y="5250567"/>
            <a:ext cx="425303" cy="39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47A42109-0DDD-B941-B5E9-017A7804D0D0}"/>
              </a:ext>
            </a:extLst>
          </p:cNvPr>
          <p:cNvSpPr/>
          <p:nvPr/>
        </p:nvSpPr>
        <p:spPr>
          <a:xfrm>
            <a:off x="8010727" y="4861618"/>
            <a:ext cx="1977656" cy="10845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word2vec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C980FA3D-62C5-E542-A173-BC9E301B5E6A}"/>
              </a:ext>
            </a:extLst>
          </p:cNvPr>
          <p:cNvSpPr/>
          <p:nvPr/>
        </p:nvSpPr>
        <p:spPr>
          <a:xfrm>
            <a:off x="7308978" y="5207452"/>
            <a:ext cx="425303" cy="39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67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87091-5D3A-7040-80C4-2920720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Network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Embedding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5B0BC-8869-A84B-AF5D-AA6C82E0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訓練完的模型如何使用？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輸入：屬於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Graph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的任一節點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維的一維向量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(n=100)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C8AADCF2-B57E-F24D-9EF9-B6A02FC67FDD}"/>
              </a:ext>
            </a:extLst>
          </p:cNvPr>
          <p:cNvSpPr/>
          <p:nvPr/>
        </p:nvSpPr>
        <p:spPr>
          <a:xfrm>
            <a:off x="4900479" y="4001294"/>
            <a:ext cx="2254102" cy="1468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word2vec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CFEC41E0-3CEA-F742-8FF0-E94AD6461591}"/>
              </a:ext>
            </a:extLst>
          </p:cNvPr>
          <p:cNvSpPr/>
          <p:nvPr/>
        </p:nvSpPr>
        <p:spPr>
          <a:xfrm>
            <a:off x="4148819" y="4514322"/>
            <a:ext cx="425303" cy="39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47A42109-0DDD-B941-B5E9-017A7804D0D0}"/>
              </a:ext>
            </a:extLst>
          </p:cNvPr>
          <p:cNvSpPr/>
          <p:nvPr/>
        </p:nvSpPr>
        <p:spPr>
          <a:xfrm>
            <a:off x="8143728" y="3976523"/>
            <a:ext cx="2729317" cy="14684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[x1,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x2,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x100]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C980FA3D-62C5-E542-A173-BC9E301B5E6A}"/>
              </a:ext>
            </a:extLst>
          </p:cNvPr>
          <p:cNvSpPr/>
          <p:nvPr/>
        </p:nvSpPr>
        <p:spPr>
          <a:xfrm>
            <a:off x="7436503" y="4514322"/>
            <a:ext cx="425303" cy="39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36A93005-3B05-C146-B17C-E553A70E9ECA}"/>
              </a:ext>
            </a:extLst>
          </p:cNvPr>
          <p:cNvSpPr/>
          <p:nvPr/>
        </p:nvSpPr>
        <p:spPr>
          <a:xfrm>
            <a:off x="1441577" y="4001294"/>
            <a:ext cx="2380885" cy="14684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kumimoji="1"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iougkjr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13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172A-1E44-194B-A53A-3F5764F9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word2vec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0682B0-1F14-C84C-8CFF-C408CAB1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FF0000"/>
                </a:solidFill>
                <a:latin typeface="+mn-ea"/>
              </a:rPr>
              <a:t>練習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</a:rPr>
              <a:t>2</a:t>
            </a:r>
          </a:p>
          <a:p>
            <a:pPr lvl="1"/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格式整理如下圖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訓練一個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word2vec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E3125B-0187-714D-89A0-A3CF35ED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621266"/>
            <a:ext cx="10744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1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B772B-03EA-AE4E-9D52-152A6747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72FAE-03AA-1046-A595-8DA322B6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我們需要一個</a:t>
            </a:r>
            <a:r>
              <a:rPr kumimoji="1" lang="zh-CN" altLang="en-US" dirty="0">
                <a:solidFill>
                  <a:srgbClr val="7030A0"/>
                </a:solidFill>
              </a:rPr>
              <a:t>假設</a:t>
            </a:r>
            <a:r>
              <a:rPr kumimoji="1" lang="zh-TW" altLang="en-US" dirty="0"/>
              <a:t> </a:t>
            </a:r>
            <a:r>
              <a:rPr kumimoji="1" lang="en-US" altLang="zh-TW" dirty="0"/>
              <a:t>...</a:t>
            </a:r>
          </a:p>
          <a:p>
            <a:endParaRPr kumimoji="1" lang="en-US" altLang="zh-TW" dirty="0"/>
          </a:p>
          <a:p>
            <a:pPr lvl="1"/>
            <a:r>
              <a:rPr kumimoji="1" lang="zh-TW" altLang="en-US" dirty="0"/>
              <a:t>當月使用者的向量 </a:t>
            </a:r>
            <a:r>
              <a:rPr kumimoji="1" lang="en-US" altLang="zh-TW" dirty="0"/>
              <a:t>=</a:t>
            </a:r>
            <a:r>
              <a:rPr kumimoji="1" lang="zh-TW" altLang="en-US" dirty="0"/>
              <a:t> 當月該使用者行為向量的加總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CN" altLang="en-US" dirty="0"/>
              <a:t>有了資料，有了答案，可以開始訓練分類器了！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67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99982-F593-694F-9968-9F3BAD5E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訓練並且評估模型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6BD4A-DAE6-614F-8509-6ABCDF8F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練習 </a:t>
            </a:r>
            <a:r>
              <a:rPr kumimoji="1" lang="en-US" altLang="zh-TW" dirty="0">
                <a:solidFill>
                  <a:srgbClr val="FF0000"/>
                </a:solidFill>
              </a:rPr>
              <a:t>3-1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 err="1"/>
              <a:t>train_with_evaluation.py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完成</a:t>
            </a:r>
            <a:r>
              <a:rPr kumimoji="1" lang="zh-TW" altLang="en-US" dirty="0"/>
              <a:t> </a:t>
            </a:r>
            <a:r>
              <a:rPr kumimoji="1" lang="en-US" altLang="zh-TW" dirty="0"/>
              <a:t>evaluation</a:t>
            </a:r>
            <a:r>
              <a:rPr kumimoji="1" lang="zh-TW" altLang="en-US" dirty="0"/>
              <a:t> 函式</a:t>
            </a:r>
            <a:endParaRPr kumimoji="1" lang="en-US" altLang="zh-TW" dirty="0"/>
          </a:p>
          <a:p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FF0000"/>
                </a:solidFill>
              </a:rPr>
              <a:t>練習 </a:t>
            </a:r>
            <a:r>
              <a:rPr kumimoji="1" lang="en-US" altLang="zh-TW" dirty="0">
                <a:solidFill>
                  <a:srgbClr val="FF0000"/>
                </a:solidFill>
              </a:rPr>
              <a:t>3-2</a:t>
            </a:r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試著新增另一個分類模型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045820-641C-FC40-AD22-75504CF88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5" t="25363" r="6692"/>
          <a:stretch/>
        </p:blipFill>
        <p:spPr>
          <a:xfrm>
            <a:off x="6217920" y="1825625"/>
            <a:ext cx="2975957" cy="25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0A56D-7EB8-3C4D-8DAC-F4CD820A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Grid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B7868-791C-B44D-A701-8CECF2BB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+mn-ea"/>
              </a:rPr>
              <a:t>調參數，窮舉所有參數的組合</a:t>
            </a:r>
            <a:endParaRPr kumimoji="1" lang="en-US" altLang="zh-TW">
              <a:latin typeface="+mn-ea"/>
            </a:endParaRPr>
          </a:p>
          <a:p>
            <a:pPr lvl="1"/>
            <a:r>
              <a:rPr kumimoji="1" lang="zh-TW" altLang="en-US">
                <a:latin typeface="+mn-ea"/>
              </a:rPr>
              <a:t>假如</a:t>
            </a:r>
            <a:r>
              <a:rPr kumimoji="1" lang="zh-TW" altLang="en-US" dirty="0">
                <a:latin typeface="+mn-ea"/>
              </a:rPr>
              <a:t>在 </a:t>
            </a:r>
            <a:r>
              <a:rPr kumimoji="1" lang="en-US" altLang="zh-TW" dirty="0">
                <a:latin typeface="+mn-ea"/>
              </a:rPr>
              <a:t>random</a:t>
            </a:r>
            <a:r>
              <a:rPr kumimoji="1" lang="zh-TW" altLang="en-US" dirty="0">
                <a:latin typeface="+mn-ea"/>
              </a:rPr>
              <a:t> </a:t>
            </a:r>
            <a:r>
              <a:rPr kumimoji="1" lang="en-US" altLang="zh-TW" dirty="0">
                <a:latin typeface="+mn-ea"/>
              </a:rPr>
              <a:t>forest</a:t>
            </a:r>
            <a:r>
              <a:rPr kumimoji="1" lang="zh-TW" altLang="en-US" dirty="0">
                <a:latin typeface="+mn-ea"/>
              </a:rPr>
              <a:t> 想要測試 </a:t>
            </a:r>
            <a:r>
              <a:rPr kumimoji="1" lang="en-US" altLang="zh-TW" dirty="0" err="1">
                <a:latin typeface="Andale Mono" panose="020B0509000000000004" pitchFamily="49" charset="0"/>
              </a:rPr>
              <a:t>max_depth</a:t>
            </a:r>
            <a:r>
              <a:rPr kumimoji="1" lang="en-US" altLang="zh-TW" dirty="0">
                <a:latin typeface="Andale Mono" panose="020B0509000000000004" pitchFamily="49" charset="0"/>
              </a:rPr>
              <a:t>=3</a:t>
            </a:r>
            <a:r>
              <a:rPr kumimoji="1" lang="zh-TW" altLang="en-US" dirty="0">
                <a:latin typeface="Andale Mono" panose="020B0509000000000004" pitchFamily="49" charset="0"/>
              </a:rPr>
              <a:t> </a:t>
            </a:r>
            <a:r>
              <a:rPr kumimoji="1" lang="en-US" altLang="zh-TW" dirty="0">
                <a:latin typeface="Andale Mono" panose="020B0509000000000004" pitchFamily="49" charset="0"/>
              </a:rPr>
              <a:t>or</a:t>
            </a:r>
            <a:r>
              <a:rPr kumimoji="1" lang="zh-TW" altLang="en-US" dirty="0">
                <a:latin typeface="Andale Mono" panose="020B0509000000000004" pitchFamily="49" charset="0"/>
              </a:rPr>
              <a:t> </a:t>
            </a:r>
            <a:r>
              <a:rPr kumimoji="1" lang="en-US" altLang="zh-TW" dirty="0">
                <a:latin typeface="Andale Mono" panose="020B0509000000000004" pitchFamily="49" charset="0"/>
              </a:rPr>
              <a:t>5</a:t>
            </a:r>
            <a:r>
              <a:rPr kumimoji="1" lang="zh-TW" altLang="en-US" dirty="0">
                <a:latin typeface="Andale Mono" panose="020B0509000000000004" pitchFamily="49" charset="0"/>
              </a:rPr>
              <a:t> </a:t>
            </a:r>
            <a:r>
              <a:rPr kumimoji="1" lang="en-US" altLang="zh-TW" dirty="0">
                <a:latin typeface="Andale Mono" panose="020B0509000000000004" pitchFamily="49" charset="0"/>
              </a:rPr>
              <a:t>or</a:t>
            </a:r>
            <a:r>
              <a:rPr kumimoji="1" lang="zh-TW" altLang="en-US" dirty="0">
                <a:latin typeface="Andale Mono" panose="020B0509000000000004" pitchFamily="49" charset="0"/>
              </a:rPr>
              <a:t> </a:t>
            </a:r>
            <a:r>
              <a:rPr kumimoji="1" lang="en-US" altLang="zh-TW" dirty="0">
                <a:latin typeface="Andale Mono" panose="020B0509000000000004" pitchFamily="49" charset="0"/>
              </a:rPr>
              <a:t>7</a:t>
            </a:r>
            <a:endParaRPr kumimoji="1" lang="en-US" altLang="zh-TW" dirty="0">
              <a:latin typeface="+mn-ea"/>
            </a:endParaRPr>
          </a:p>
          <a:p>
            <a:pPr lvl="1"/>
            <a:endParaRPr kumimoji="1" lang="en-US" altLang="zh-TW" dirty="0">
              <a:latin typeface="+mn-ea"/>
            </a:endParaRPr>
          </a:p>
          <a:p>
            <a:pPr lvl="1"/>
            <a:endParaRPr kumimoji="1" lang="en-US" altLang="zh-TW" dirty="0">
              <a:latin typeface="+mn-ea"/>
            </a:endParaRPr>
          </a:p>
          <a:p>
            <a:pPr lvl="1"/>
            <a:endParaRPr kumimoji="1" lang="en-US" altLang="zh-TW" dirty="0">
              <a:latin typeface="+mn-ea"/>
            </a:endParaRPr>
          </a:p>
          <a:p>
            <a:pPr lvl="1"/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除了上述參數之外，還想要測試</a:t>
            </a:r>
            <a:r>
              <a:rPr kumimoji="1" lang="zh-TW" altLang="en-US" dirty="0">
                <a:latin typeface="+mn-ea"/>
              </a:rPr>
              <a:t> </a:t>
            </a:r>
            <a:r>
              <a:rPr lang="en" altLang="zh-TW" dirty="0">
                <a:latin typeface="Andale Mono" panose="020B0509000000000004" pitchFamily="49" charset="0"/>
              </a:rPr>
              <a:t>criterion</a:t>
            </a:r>
            <a:r>
              <a:rPr lang="en-US" altLang="zh-TW" dirty="0">
                <a:latin typeface="Andale Mono" panose="020B0509000000000004" pitchFamily="49" charset="0"/>
              </a:rPr>
              <a:t>="</a:t>
            </a:r>
            <a:r>
              <a:rPr lang="en" altLang="zh-TW" dirty="0" err="1">
                <a:latin typeface="Andale Mono" panose="020B0509000000000004" pitchFamily="49" charset="0"/>
              </a:rPr>
              <a:t>gini</a:t>
            </a:r>
            <a:r>
              <a:rPr lang="en-US" altLang="zh-TW" dirty="0">
                <a:latin typeface="Andale Mono" panose="020B0509000000000004" pitchFamily="49" charset="0"/>
              </a:rPr>
              <a:t>"</a:t>
            </a:r>
            <a:r>
              <a:rPr lang="zh-TW" altLang="en-US" dirty="0">
                <a:latin typeface="Andale Mono" panose="020B0509000000000004" pitchFamily="49" charset="0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or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Andale Mono" panose="020B0509000000000004" pitchFamily="49" charset="0"/>
              </a:rPr>
              <a:t>"</a:t>
            </a:r>
            <a:r>
              <a:rPr lang="en" altLang="zh-TW" dirty="0">
                <a:latin typeface="+mn-ea"/>
              </a:rPr>
              <a:t>entropy</a:t>
            </a:r>
            <a:r>
              <a:rPr lang="en-US" altLang="zh-TW" dirty="0">
                <a:latin typeface="Andale Mono" panose="020B0509000000000004" pitchFamily="49" charset="0"/>
              </a:rPr>
              <a:t>"</a:t>
            </a:r>
            <a:endParaRPr kumimoji="1"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C18B0F-15E8-E54E-94B1-F4E063DD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07" y="3176501"/>
            <a:ext cx="2540000" cy="57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B51FCD-FD08-6A45-B9CD-FDF6B378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07" y="4603469"/>
            <a:ext cx="2992436" cy="12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88ECC-D03F-3948-9103-84F36382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Voting Classifier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CDE08-A8CD-1E42-9B33-B98D00DA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使用多個分類器模型，讓模型投票出最後的結果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pPr lvl="1"/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輸出：</a:t>
            </a:r>
            <a:r>
              <a:rPr kumimoji="1" lang="zh-CN" altLang="en-US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kumimoji="1" lang="en-US" altLang="zh-TW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kumimoji="1" lang="en-US" altLang="zh-CN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如果平手的話，則依據</a:t>
            </a:r>
            <a:r>
              <a:rPr kumimoji="1"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類別的排序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輸出：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  <a:p>
            <a:pPr lvl="1"/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輸出：</a:t>
            </a:r>
            <a:r>
              <a:rPr kumimoji="1" lang="zh-CN" altLang="en-US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類別</a:t>
            </a:r>
            <a:r>
              <a:rPr kumimoji="1" lang="en-US" altLang="zh-TW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kumimoji="1" lang="en-US" altLang="zh-CN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01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B8BCF-66D9-E142-9458-B9D78B95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6C593-1E55-594A-BD6C-E01C375F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比賽介紹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使用者行為向量化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分類器模型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評估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GridSearch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Voting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92803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B8095-CAE7-484B-8047-EBAA54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A17F4-E1E9-8648-BFF4-F47AC889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資料集切割的方式合理嗎？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使用者的向量的假設合理嗎？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當月使用者的向量 </a:t>
            </a:r>
            <a:r>
              <a:rPr kumimoji="1" lang="en-US" altLang="zh-TW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kumimoji="1" lang="zh-TW" altLang="en-US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當月該使用者行為向量的加總</a:t>
            </a:r>
            <a:endParaRPr kumimoji="1" lang="en-US" altLang="zh-TW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其他特徵要怎麼加入？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93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D900E-5F40-7E4A-ACEB-2424C97C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競賽說明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B5EAB-C4C3-1B44-906E-0F2FDF5B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本次比賽提供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顧客在玉山官網上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120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天的瀏覽行為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、基本屬性及交易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申請的去識別化行為資料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希望結合群眾智慧，預測顧客在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之後的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與玉山有哪些金融商品的往來。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99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01235-FD43-3C4E-81AD-0847DEAD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預測商品說明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4ACFF-7743-714E-A96C-0E68C352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CC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信用卡</a:t>
            </a:r>
            <a:r>
              <a:rPr lang="zh-TW" altLang="e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預測顧客是否申辦信用卡，不論後續是否核卡成功。</a:t>
            </a:r>
          </a:p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FX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外匯</a:t>
            </a:r>
            <a:r>
              <a:rPr lang="zh-TW" altLang="e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預測顧客是否以台幣購買外幣。</a:t>
            </a:r>
          </a:p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LN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信貸</a:t>
            </a:r>
            <a:r>
              <a:rPr lang="zh-TW" altLang="e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預測顧客是否進件，不論後續是否申貸成功。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WM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信託類產品</a:t>
            </a:r>
            <a:r>
              <a:rPr lang="zh-TW" altLang="e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預測顧客是否以單筆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定期定額的方式，進行信託類產品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包括基金、債券、股票、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ETF…)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的申購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轉換。</a:t>
            </a:r>
          </a:p>
        </p:txBody>
      </p:sp>
    </p:spTree>
    <p:extLst>
      <p:ext uri="{BB962C8B-B14F-4D97-AF65-F5344CB8AC3E}">
        <p14:creationId xmlns:p14="http://schemas.microsoft.com/office/powerpoint/2010/main" val="24767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CFBBE-C7AA-EE4C-B6B4-F7AF5B68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預測商品說明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DC8E37-7B1F-E24F-B067-1D64B4AB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預測顧客：</a:t>
            </a:r>
            <a:r>
              <a:rPr lang="en-US" altLang="zh-TW" sz="2800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USER_XX</a:t>
            </a:r>
          </a:p>
          <a:p>
            <a:pPr lvl="1"/>
            <a:r>
              <a:rPr lang="en-US" altLang="zh-TW" sz="2800" dirty="0">
                <a:latin typeface="Andale Mono" panose="020B0509000000000004" pitchFamily="49" charset="0"/>
                <a:ea typeface="Nanum Gothic" panose="020D0604000000000000" pitchFamily="34" charset="-127"/>
              </a:rPr>
              <a:t>CC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信用卡申辦 </a:t>
            </a:r>
            <a:r>
              <a:rPr lang="en-US" altLang="zh-TW" sz="2800" dirty="0">
                <a:solidFill>
                  <a:srgbClr val="FF0000"/>
                </a:solidFill>
                <a:latin typeface="Andale Mono" panose="020B0509000000000004" pitchFamily="49" charset="0"/>
                <a:ea typeface="Microsoft JhengHei" panose="020B0604030504040204" pitchFamily="34" charset="-120"/>
              </a:rPr>
              <a:t>1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次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Andale Mono" panose="020B0509000000000004" pitchFamily="49" charset="0"/>
                <a:ea typeface="Nanum Gothic" panose="020D0604000000000000" pitchFamily="34" charset="-127"/>
              </a:rPr>
              <a:t>FX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外匯交易 </a:t>
            </a:r>
            <a:r>
              <a:rPr lang="en-US" altLang="zh-TW" sz="2800" dirty="0">
                <a:solidFill>
                  <a:srgbClr val="FF0000"/>
                </a:solidFill>
                <a:latin typeface="Andale Mono" panose="020B0509000000000004" pitchFamily="49" charset="0"/>
                <a:ea typeface="Microsoft JhengHei" panose="020B0604030504040204" pitchFamily="34" charset="-120"/>
              </a:rPr>
              <a:t>2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次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Andale Mono" panose="020B0509000000000004" pitchFamily="49" charset="0"/>
                <a:ea typeface="Nanum Gothic" panose="020D0604000000000000" pitchFamily="34" charset="-127"/>
              </a:rPr>
              <a:t>LN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信貸申請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Andale Mono" panose="020B0509000000000004" pitchFamily="49" charset="0"/>
                <a:ea typeface="Nanum Gothic" panose="020D0604000000000000" pitchFamily="34" charset="-127"/>
              </a:rPr>
              <a:t>WM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信託交易 </a:t>
            </a:r>
            <a:r>
              <a:rPr lang="en-US" altLang="zh-TW" sz="2800" dirty="0">
                <a:solidFill>
                  <a:srgbClr val="FF0000"/>
                </a:solidFill>
                <a:latin typeface="Andale Mono" panose="020B0509000000000004" pitchFamily="49" charset="0"/>
                <a:ea typeface="Microsoft JhengHei" panose="020B0604030504040204" pitchFamily="34" charset="-120"/>
              </a:rPr>
              <a:t>3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次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該筆預測資料應為：</a:t>
            </a:r>
            <a:r>
              <a:rPr lang="en-US" altLang="zh-TW" sz="2800" dirty="0">
                <a:latin typeface="Andale Mono" panose="020B0509000000000004" pitchFamily="49" charset="0"/>
              </a:rPr>
              <a:t>"</a:t>
            </a:r>
            <a:r>
              <a:rPr lang="en-US" altLang="zh-TW" sz="2800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USER_XX</a:t>
            </a:r>
            <a:r>
              <a:rPr lang="en-US" altLang="zh-TW" sz="2800" dirty="0">
                <a:latin typeface="Andale Mono" panose="020B0509000000000004" pitchFamily="49" charset="0"/>
              </a:rPr>
              <a:t>"</a:t>
            </a:r>
            <a:r>
              <a:rPr lang="en-US" altLang="zh-TW" sz="2800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,1,1,0,1</a:t>
            </a:r>
            <a:endParaRPr kumimoji="1" lang="zh-TW" altLang="en-US" dirty="0">
              <a:latin typeface="Andale Mono" panose="020B0509000000000004" pitchFamily="49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1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637F5-2039-CB4D-8A25-86E7126C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評分方式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1C33E-AA96-7A4B-AA86-3653FEDF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產品權重：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CC =10</a:t>
            </a:r>
            <a:r>
              <a:rPr lang="zh-TW" altLang="en-US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信用卡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FX</a:t>
            </a:r>
            <a:r>
              <a:rPr lang="zh-TW" altLang="en-US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=1</a:t>
            </a:r>
            <a:r>
              <a:rPr lang="zh-TW" altLang="en-US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外匯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LN =20</a:t>
            </a:r>
            <a:r>
              <a:rPr lang="zh-TW" altLang="en-US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信貸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WM =20</a:t>
            </a:r>
            <a:r>
              <a:rPr lang="zh-TW" altLang="en-US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信託類產品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分數</a:t>
            </a:r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= CC_f1*</a:t>
            </a:r>
            <a:r>
              <a:rPr lang="en" altLang="zh-TW" dirty="0">
                <a:solidFill>
                  <a:srgbClr val="FF0000"/>
                </a:solidFill>
                <a:latin typeface="Andale Mono" panose="020B0509000000000004" pitchFamily="49" charset="0"/>
                <a:ea typeface="Microsoft JhengHei" panose="020B0604030504040204" pitchFamily="34" charset="-120"/>
              </a:rPr>
              <a:t>10</a:t>
            </a:r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+ FX_f1*</a:t>
            </a:r>
            <a:r>
              <a:rPr lang="en" altLang="zh-TW" dirty="0">
                <a:solidFill>
                  <a:srgbClr val="FF0000"/>
                </a:solidFill>
                <a:latin typeface="Andale Mono" panose="020B0509000000000004" pitchFamily="49" charset="0"/>
                <a:ea typeface="Microsoft JhengHei" panose="020B0604030504040204" pitchFamily="34" charset="-120"/>
              </a:rPr>
              <a:t>1</a:t>
            </a:r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+ LN_f1*</a:t>
            </a:r>
            <a:r>
              <a:rPr lang="en" altLang="zh-TW" dirty="0">
                <a:solidFill>
                  <a:srgbClr val="FF0000"/>
                </a:solidFill>
                <a:latin typeface="Andale Mono" panose="020B0509000000000004" pitchFamily="49" charset="0"/>
                <a:ea typeface="Microsoft JhengHei" panose="020B0604030504040204" pitchFamily="34" charset="-120"/>
              </a:rPr>
              <a:t>20</a:t>
            </a:r>
            <a:r>
              <a:rPr lang="en" altLang="zh-TW" dirty="0">
                <a:latin typeface="Andale Mono" panose="020B0509000000000004" pitchFamily="49" charset="0"/>
                <a:ea typeface="Microsoft JhengHei" panose="020B0604030504040204" pitchFamily="34" charset="-120"/>
              </a:rPr>
              <a:t> + WM_f1*</a:t>
            </a:r>
            <a:r>
              <a:rPr lang="en" altLang="zh-TW" dirty="0">
                <a:solidFill>
                  <a:srgbClr val="FF0000"/>
                </a:solidFill>
                <a:latin typeface="Andale Mono" panose="020B0509000000000004" pitchFamily="49" charset="0"/>
                <a:ea typeface="Microsoft JhengHei" panose="020B0604030504040204" pitchFamily="34" charset="-120"/>
              </a:rPr>
              <a:t>20</a:t>
            </a:r>
          </a:p>
          <a:p>
            <a:endParaRPr lang="en" altLang="zh-TW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B52A5-7171-084B-85C4-6B6E60F01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5" t="25363" r="6692"/>
          <a:stretch/>
        </p:blipFill>
        <p:spPr>
          <a:xfrm>
            <a:off x="7115694" y="1500923"/>
            <a:ext cx="2975957" cy="25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D4E13-2F58-4D41-9BB3-F905238C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0C413-21DA-CC41-AFA3-029F38C3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2487E0D3-033F-2C46-B8CD-CBC263AA4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002404"/>
              </p:ext>
            </p:extLst>
          </p:nvPr>
        </p:nvGraphicFramePr>
        <p:xfrm>
          <a:off x="1258157" y="3269774"/>
          <a:ext cx="96756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025">
                  <a:extLst>
                    <a:ext uri="{9D8B030D-6E8A-4147-A177-3AD203B41FA5}">
                      <a16:colId xmlns:a16="http://schemas.microsoft.com/office/drawing/2014/main" val="710485969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6896141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11946196"/>
                    </a:ext>
                  </a:extLst>
                </a:gridCol>
                <a:gridCol w="2811780">
                  <a:extLst>
                    <a:ext uri="{9D8B030D-6E8A-4147-A177-3AD203B41FA5}">
                      <a16:colId xmlns:a16="http://schemas.microsoft.com/office/drawing/2014/main" val="3067306812"/>
                    </a:ext>
                  </a:extLst>
                </a:gridCol>
              </a:tblGrid>
              <a:tr h="306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資料表名稱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2325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TBN_CUST_BEHAVIOR</a:t>
                      </a:r>
                    </a:p>
                    <a:p>
                      <a:pPr algn="l"/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顧客網頁瀏覽行為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2,209,864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筆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1219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VISITDATE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瀏覽日期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9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瀏覽網址</a:t>
                      </a:r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經過特殊處理</a:t>
                      </a:r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62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B167F509-4A11-224C-AF11-41FB536B6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135166"/>
              </p:ext>
            </p:extLst>
          </p:nvPr>
        </p:nvGraphicFramePr>
        <p:xfrm>
          <a:off x="1178443" y="297711"/>
          <a:ext cx="993476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025">
                  <a:extLst>
                    <a:ext uri="{9D8B030D-6E8A-4147-A177-3AD203B41FA5}">
                      <a16:colId xmlns:a16="http://schemas.microsoft.com/office/drawing/2014/main" val="710485969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689614171"/>
                    </a:ext>
                  </a:extLst>
                </a:gridCol>
                <a:gridCol w="2887980">
                  <a:extLst>
                    <a:ext uri="{9D8B030D-6E8A-4147-A177-3AD203B41FA5}">
                      <a16:colId xmlns:a16="http://schemas.microsoft.com/office/drawing/2014/main" val="2911946196"/>
                    </a:ext>
                  </a:extLst>
                </a:gridCol>
                <a:gridCol w="2811780">
                  <a:extLst>
                    <a:ext uri="{9D8B030D-6E8A-4147-A177-3AD203B41FA5}">
                      <a16:colId xmlns:a16="http://schemas.microsoft.com/office/drawing/2014/main" val="3067306812"/>
                    </a:ext>
                  </a:extLst>
                </a:gridCol>
              </a:tblGrid>
              <a:tr h="306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資料表名稱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23258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l"/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TBN_CIF</a:t>
                      </a:r>
                    </a:p>
                    <a:p>
                      <a:pPr algn="l"/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顧客基本屬性資料，僅</a:t>
                      </a:r>
                    </a:p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提供顧客目前最新狀態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187,679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筆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67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年齡</a:t>
                      </a:r>
                    </a:p>
                    <a:p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年齡會分成四個級距</a:t>
                      </a:r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5919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CHILDREN_CNT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子女數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90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CUST_START_DT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顧客與本行最早往來日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7002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EDU_CODE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教育程度代碼</a:t>
                      </a:r>
                    </a:p>
                    <a:p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如</a:t>
                      </a:r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大學、碩士</a:t>
                      </a:r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214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GENDER_CODE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性別代碼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716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INCOME_RANGE_CODE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年收入級距代碼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282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WORK_MTHS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工作月數</a:t>
                      </a:r>
                    </a:p>
                    <a:p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工作月數會分成</a:t>
                      </a:r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個級距</a:t>
                      </a:r>
                      <a:r>
                        <a:rPr lang="en-US" altLang="zh-TW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8577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TBN_RECENT_DT</a:t>
                      </a:r>
                    </a:p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顧客最近一次交易時間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此檔保留顧客於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9448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前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的最後交易日，此資訊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可用上述資料集更新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195,000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筆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顧客代碼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676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CC_RECENT_DT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最近一次申請信用卡時間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7862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LN_RECENT_DT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最近一次申貸時間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355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WM_RECENT_DT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最近一次信託類產品交易時間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952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FX_RECENT_DT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最近一次外匯交易時間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94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B167F509-4A11-224C-AF11-41FB536B6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442241"/>
              </p:ext>
            </p:extLst>
          </p:nvPr>
        </p:nvGraphicFramePr>
        <p:xfrm>
          <a:off x="1220973" y="127591"/>
          <a:ext cx="9845040" cy="65997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val="710485969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6896141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11946196"/>
                    </a:ext>
                  </a:extLst>
                </a:gridCol>
                <a:gridCol w="2811780">
                  <a:extLst>
                    <a:ext uri="{9D8B030D-6E8A-4147-A177-3AD203B41FA5}">
                      <a16:colId xmlns:a16="http://schemas.microsoft.com/office/drawing/2014/main" val="3067306812"/>
                    </a:ext>
                  </a:extLst>
                </a:gridCol>
              </a:tblGrid>
              <a:tr h="36596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資料表名稱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筆數</a:t>
                      </a:r>
                      <a:endParaRPr lang="zh-TW" altLang="en-US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欄位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23258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TBN_CC_APPLY</a:t>
                      </a:r>
                    </a:p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顧客信用卡核卡資料</a:t>
                      </a:r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54,393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筆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CUST_NO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顧客代碼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121930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TXN_DT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申請信用卡日期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974"/>
                  </a:ext>
                </a:extLst>
              </a:tr>
              <a:tr h="367200">
                <a:tc rowSpan="3">
                  <a:txBody>
                    <a:bodyPr/>
                    <a:lstStyle/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TBN_FX_TXN</a:t>
                      </a:r>
                    </a:p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顧客外匯交易資料</a:t>
                      </a:r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507,185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筆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CUST_NO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顧客代碼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67694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TXN_DT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交易日期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59197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FX_TXN_AMT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交易金額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90575"/>
                  </a:ext>
                </a:extLst>
              </a:tr>
              <a:tr h="367200">
                <a:tc rowSpan="4">
                  <a:txBody>
                    <a:bodyPr/>
                    <a:lstStyle/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TBN_LN_APPLY</a:t>
                      </a:r>
                    </a:p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顧客信貸申請資料</a:t>
                      </a:r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6,741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筆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CUST_NO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顧客代碼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87023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TXN_DT</a:t>
                      </a:r>
                      <a:endParaRPr lang="en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申貸日期</a:t>
                      </a:r>
                      <a:endParaRPr lang="zh-TW" altLang="en-US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64338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LN_AMT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申貸金額</a:t>
                      </a:r>
                      <a:endParaRPr lang="zh-TW" altLang="en-US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101945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LN_USE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申貸用途代碼</a:t>
                      </a:r>
                    </a:p>
                    <a:p>
                      <a:r>
                        <a:rPr lang="en-US" altLang="zh-TW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如</a:t>
                      </a:r>
                      <a:r>
                        <a:rPr lang="en-US" altLang="zh-TW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結婚、公司周轉金</a:t>
                      </a:r>
                      <a:r>
                        <a:rPr lang="en-US" altLang="zh-TW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en-US" altLang="zh-TW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590863"/>
                  </a:ext>
                </a:extLst>
              </a:tr>
              <a:tr h="367200">
                <a:tc rowSpan="5">
                  <a:txBody>
                    <a:bodyPr/>
                    <a:lstStyle/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TBN_WM_TXN</a:t>
                      </a:r>
                    </a:p>
                    <a:p>
                      <a:r>
                        <a:rPr lang="en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顧客信託類產品交易資料</a:t>
                      </a:r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en-US" altLang="zh-TW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36,763</a:t>
                      </a:r>
                      <a:r>
                        <a:rPr lang="zh-TW" altLang="en-US" sz="1800" kern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筆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CUST_NO</a:t>
                      </a:r>
                      <a:endParaRPr lang="en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顧客代碼</a:t>
                      </a:r>
                      <a:endParaRPr lang="zh-TW" altLang="en-US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50950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TXN_DT</a:t>
                      </a:r>
                      <a:endParaRPr lang="en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交易日期</a:t>
                      </a:r>
                      <a:endParaRPr lang="zh-TW" altLang="en-US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975199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CUST_RISK_CODE</a:t>
                      </a:r>
                      <a:endParaRPr lang="en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顧客風險屬性</a:t>
                      </a:r>
                    </a:p>
                    <a:p>
                      <a:r>
                        <a:rPr lang="en-US" altLang="zh-TW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顧客能夠承受的風險程度，</a:t>
                      </a:r>
                    </a:p>
                    <a:p>
                      <a:r>
                        <a:rPr lang="zh-TW" altLang="en-US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數值大小與程度無關</a:t>
                      </a:r>
                      <a:r>
                        <a:rPr lang="en-US" altLang="zh-TW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en-US" altLang="zh-TW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970975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INVEST_TYPE_CODE</a:t>
                      </a:r>
                      <a:endParaRPr lang="en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信託性質</a:t>
                      </a:r>
                    </a:p>
                    <a:p>
                      <a:r>
                        <a:rPr lang="en-US" altLang="zh-TW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如</a:t>
                      </a:r>
                      <a:r>
                        <a:rPr lang="en-US" altLang="zh-TW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單筆交易、定期定額</a:t>
                      </a:r>
                      <a:r>
                        <a:rPr lang="en-US" altLang="zh-TW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en-US" altLang="zh-TW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11099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WM_TXN_AMT</a:t>
                      </a:r>
                      <a:endParaRPr lang="en" b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交易金額</a:t>
                      </a:r>
                      <a:endParaRPr lang="zh-TW" altLang="en-US" b="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93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4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1286</Words>
  <Application>Microsoft Macintosh PowerPoint</Application>
  <PresentationFormat>寬螢幕</PresentationFormat>
  <Paragraphs>233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Microsoft JhengHei</vt:lpstr>
      <vt:lpstr>Microsoft JhengHei</vt:lpstr>
      <vt:lpstr>新細明體</vt:lpstr>
      <vt:lpstr>Nanum Gothic</vt:lpstr>
      <vt:lpstr>黑体</vt:lpstr>
      <vt:lpstr>Andale Mono</vt:lpstr>
      <vt:lpstr>Arial</vt:lpstr>
      <vt:lpstr>Calibri</vt:lpstr>
      <vt:lpstr>Office 佈景主題</vt:lpstr>
      <vt:lpstr>金融商品推薦競賽案例</vt:lpstr>
      <vt:lpstr>PowerPoint 簡報</vt:lpstr>
      <vt:lpstr>競賽說明</vt:lpstr>
      <vt:lpstr>預測商品說明</vt:lpstr>
      <vt:lpstr>預測商品說明</vt:lpstr>
      <vt:lpstr>評分方式</vt:lpstr>
      <vt:lpstr>資料集</vt:lpstr>
      <vt:lpstr>PowerPoint 簡報</vt:lpstr>
      <vt:lpstr>PowerPoint 簡報</vt:lpstr>
      <vt:lpstr>資料集</vt:lpstr>
      <vt:lpstr>使用者行為</vt:lpstr>
      <vt:lpstr>Network Embedding</vt:lpstr>
      <vt:lpstr>Network Embedding</vt:lpstr>
      <vt:lpstr>Network Embedding</vt:lpstr>
      <vt:lpstr>word2vec</vt:lpstr>
      <vt:lpstr>PowerPoint 簡報</vt:lpstr>
      <vt:lpstr>訓練並且評估模型</vt:lpstr>
      <vt:lpstr>Grid Search</vt:lpstr>
      <vt:lpstr>Voting Classifier</vt:lpstr>
      <vt:lpstr>討論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讀書會</dc:title>
  <dc:creator>張至偉</dc:creator>
  <cp:lastModifiedBy>張至偉</cp:lastModifiedBy>
  <cp:revision>88</cp:revision>
  <dcterms:created xsi:type="dcterms:W3CDTF">2019-03-03T06:59:31Z</dcterms:created>
  <dcterms:modified xsi:type="dcterms:W3CDTF">2019-03-12T07:42:38Z</dcterms:modified>
</cp:coreProperties>
</file>