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0" r:id="rId9"/>
    <p:sldId id="267" r:id="rId10"/>
    <p:sldId id="273" r:id="rId11"/>
    <p:sldId id="265" r:id="rId12"/>
    <p:sldId id="263" r:id="rId13"/>
    <p:sldId id="272" r:id="rId14"/>
    <p:sldId id="266" r:id="rId15"/>
    <p:sldId id="274" r:id="rId16"/>
    <p:sldId id="269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89988" autoAdjust="0"/>
  </p:normalViewPr>
  <p:slideViewPr>
    <p:cSldViewPr snapToGrid="0">
      <p:cViewPr varScale="1">
        <p:scale>
          <a:sx n="103" d="100"/>
          <a:sy n="103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115EE-A626-45B6-BDE3-98E5406AFCA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AE2D5-E18F-4327-9F62-12612E7A4C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52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介紹結構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E2D5-E18F-4327-9F62-12612E7A4C9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675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E2D5-E18F-4327-9F62-12612E7A4C9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346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講解內容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E2D5-E18F-4327-9F62-12612E7A4C9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98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B50C-FAF7-4DF3-8E9F-E00903AD91D4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4854-EA4C-4C1D-B3D6-3BF3AC3AD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3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B50C-FAF7-4DF3-8E9F-E00903AD91D4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4854-EA4C-4C1D-B3D6-3BF3AC3AD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55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B50C-FAF7-4DF3-8E9F-E00903AD91D4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4854-EA4C-4C1D-B3D6-3BF3AC3AD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69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B50C-FAF7-4DF3-8E9F-E00903AD91D4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4854-EA4C-4C1D-B3D6-3BF3AC3AD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61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B50C-FAF7-4DF3-8E9F-E00903AD91D4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4854-EA4C-4C1D-B3D6-3BF3AC3AD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B50C-FAF7-4DF3-8E9F-E00903AD91D4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4854-EA4C-4C1D-B3D6-3BF3AC3AD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66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B50C-FAF7-4DF3-8E9F-E00903AD91D4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4854-EA4C-4C1D-B3D6-3BF3AC3AD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70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B50C-FAF7-4DF3-8E9F-E00903AD91D4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4854-EA4C-4C1D-B3D6-3BF3AC3AD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81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B50C-FAF7-4DF3-8E9F-E00903AD91D4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4854-EA4C-4C1D-B3D6-3BF3AC3AD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60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B50C-FAF7-4DF3-8E9F-E00903AD91D4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4854-EA4C-4C1D-B3D6-3BF3AC3AD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80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B50C-FAF7-4DF3-8E9F-E00903AD91D4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4854-EA4C-4C1D-B3D6-3BF3AC3AD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19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2B50C-FAF7-4DF3-8E9F-E00903AD91D4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04854-EA4C-4C1D-B3D6-3BF3AC3AD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65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jaydenlin/%E7%82%BA%E4%BD%95-facebook-api-%E8%A6%81%E5%9B%9E%E5%82%B3%E7%84%A1%E7%AA%AE%E8%BF%B4%E5%9C%88-%E8%AB%87%E6%8D%B2%E5%9C%9F%E9%87%8D%E4%BE%86%E7%9A%84-json-hijacking-bc220617ceb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ookiecutter/cookiecutter#git" TargetMode="External"/><Relationship Id="rId13" Type="http://schemas.openxmlformats.org/officeDocument/2006/relationships/hyperlink" Target="https://github.com/cookiecutter/cookiecutter#elm" TargetMode="External"/><Relationship Id="rId18" Type="http://schemas.openxmlformats.org/officeDocument/2006/relationships/hyperlink" Target="https://github.com/cookiecutter/cookiecutter#latexxetex" TargetMode="External"/><Relationship Id="rId26" Type="http://schemas.openxmlformats.org/officeDocument/2006/relationships/hyperlink" Target="https://github.com/cookiecutter/cookiecutter#reproducible-science" TargetMode="External"/><Relationship Id="rId3" Type="http://schemas.openxmlformats.org/officeDocument/2006/relationships/hyperlink" Target="https://github.com/cookiecutter/cookiecutter#python" TargetMode="External"/><Relationship Id="rId21" Type="http://schemas.openxmlformats.org/officeDocument/2006/relationships/hyperlink" Target="https://github.com/cookiecutter/cookiecutter#html" TargetMode="External"/><Relationship Id="rId7" Type="http://schemas.openxmlformats.org/officeDocument/2006/relationships/hyperlink" Target="https://github.com/cookiecutter/cookiecutter#ansible" TargetMode="External"/><Relationship Id="rId12" Type="http://schemas.openxmlformats.org/officeDocument/2006/relationships/hyperlink" Target="https://github.com/cookiecutter/cookiecutter#common-lisp" TargetMode="External"/><Relationship Id="rId17" Type="http://schemas.openxmlformats.org/officeDocument/2006/relationships/hyperlink" Target="https://github.com/cookiecutter/cookiecutter#kotlin" TargetMode="External"/><Relationship Id="rId25" Type="http://schemas.openxmlformats.org/officeDocument/2006/relationships/hyperlink" Target="https://github.com/cookiecutter/cookiecutter#tornado" TargetMode="External"/><Relationship Id="rId2" Type="http://schemas.openxmlformats.org/officeDocument/2006/relationships/hyperlink" Target="https://github.com/cookiecutter/cookiecutter" TargetMode="External"/><Relationship Id="rId16" Type="http://schemas.openxmlformats.org/officeDocument/2006/relationships/hyperlink" Target="https://github.com/cookiecutter/cookiecutter#js" TargetMode="External"/><Relationship Id="rId20" Type="http://schemas.openxmlformats.org/officeDocument/2006/relationships/hyperlink" Target="https://github.com/cookiecutter/cookiecutter#berkshelf-vagra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ookiecutter/cookiecutter#cookiecutter-meta" TargetMode="External"/><Relationship Id="rId11" Type="http://schemas.openxmlformats.org/officeDocument/2006/relationships/hyperlink" Target="https://github.com/cookiecutter/cookiecutter#c-sharp" TargetMode="External"/><Relationship Id="rId24" Type="http://schemas.openxmlformats.org/officeDocument/2006/relationships/hyperlink" Target="https://github.com/cookiecutter/cookiecutter#data-science" TargetMode="External"/><Relationship Id="rId5" Type="http://schemas.openxmlformats.org/officeDocument/2006/relationships/hyperlink" Target="https://github.com/cookiecutter/cookiecutter#python-pyramid" TargetMode="External"/><Relationship Id="rId15" Type="http://schemas.openxmlformats.org/officeDocument/2006/relationships/hyperlink" Target="https://github.com/cookiecutter/cookiecutter#java" TargetMode="External"/><Relationship Id="rId23" Type="http://schemas.openxmlformats.org/officeDocument/2006/relationships/hyperlink" Target="https://github.com/cookiecutter/cookiecutter#6502-Assembly" TargetMode="External"/><Relationship Id="rId28" Type="http://schemas.openxmlformats.org/officeDocument/2006/relationships/image" Target="../media/image7.png"/><Relationship Id="rId10" Type="http://schemas.openxmlformats.org/officeDocument/2006/relationships/hyperlink" Target="https://github.com/cookiecutter/cookiecutter#c-1" TargetMode="External"/><Relationship Id="rId19" Type="http://schemas.openxmlformats.org/officeDocument/2006/relationships/hyperlink" Target="https://github.com/cookiecutter/cookiecutter#php" TargetMode="External"/><Relationship Id="rId4" Type="http://schemas.openxmlformats.org/officeDocument/2006/relationships/hyperlink" Target="https://github.com/cookiecutter/cookiecutter#python-django" TargetMode="External"/><Relationship Id="rId9" Type="http://schemas.openxmlformats.org/officeDocument/2006/relationships/hyperlink" Target="https://github.com/cookiecutter/cookiecutter#c" TargetMode="External"/><Relationship Id="rId14" Type="http://schemas.openxmlformats.org/officeDocument/2006/relationships/hyperlink" Target="https://github.com/cookiecutter/cookiecutter#golang" TargetMode="External"/><Relationship Id="rId22" Type="http://schemas.openxmlformats.org/officeDocument/2006/relationships/hyperlink" Target="https://github.com/cookiecutter/cookiecutter#scala" TargetMode="External"/><Relationship Id="rId27" Type="http://schemas.openxmlformats.org/officeDocument/2006/relationships/hyperlink" Target="https://github.com/cookiecutter/cookiecutter#continuous-deliver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okiecutter.readthedocs.io/en/latest/advanced/hooks.html" TargetMode="External"/><Relationship Id="rId2" Type="http://schemas.openxmlformats.org/officeDocument/2006/relationships/hyperlink" Target="https://cookiecutter.readthedocs.io/en/latest/advanced/copy_without_render.html#copy-without-rend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8888/STUDY_GROUP/tree/master/20180123%20FLASK" TargetMode="External"/><Relationship Id="rId2" Type="http://schemas.openxmlformats.org/officeDocument/2006/relationships/hyperlink" Target="https://github.com/s8888/STUDY_GROUP/tree/master/20171129%20Dock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8888/STUDY_GROUP/tree/master/20190225%20Flask%20Best%20Practice%2000" TargetMode="External"/><Relationship Id="rId4" Type="http://schemas.openxmlformats.org/officeDocument/2006/relationships/hyperlink" Target="https://github.com/s8888/STUDY_GROUP/tree/master/20190426%20Swagger%2COpenap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-restplus.readthedocs.io/en/stable/parsing.html" TargetMode="External"/><Relationship Id="rId2" Type="http://schemas.openxmlformats.org/officeDocument/2006/relationships/hyperlink" Target="https://flask-restplus.readthedocs.io/en/stable/marshall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Flask Best Practice 02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投資程式設計科 劉義瑋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83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and </a:t>
            </a:r>
            <a:r>
              <a:rPr lang="en-US" altLang="zh-TW" dirty="0" err="1"/>
              <a:t>RequestParser</a:t>
            </a:r>
            <a:r>
              <a:rPr lang="en-US" altLang="zh-TW" dirty="0"/>
              <a:t> </a:t>
            </a:r>
            <a:r>
              <a:rPr lang="en-US" altLang="zh-TW" dirty="0" smtClean="0"/>
              <a:t>– Hands 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01_fields.ipynb</a:t>
            </a:r>
          </a:p>
          <a:p>
            <a:r>
              <a:rPr lang="en-US" altLang="zh-TW" dirty="0" smtClean="0"/>
              <a:t>02_sample/app.py</a:t>
            </a:r>
          </a:p>
          <a:p>
            <a:r>
              <a:rPr lang="en-US" altLang="zh-TW" dirty="0" smtClean="0"/>
              <a:t>Practice with your app.py (answer: 02_sample_ans/)</a:t>
            </a:r>
          </a:p>
          <a:p>
            <a:pPr lvl="1"/>
            <a:r>
              <a:rPr lang="en-US" altLang="zh-TW" dirty="0"/>
              <a:t>Request (JSON &amp; form data)</a:t>
            </a:r>
          </a:p>
          <a:p>
            <a:pPr lvl="2"/>
            <a:r>
              <a:rPr lang="en-US" altLang="zh-TW" dirty="0"/>
              <a:t>type: [“IDB”, “IDR”,  “LF”, “LR”, “RF”, “RR”], required</a:t>
            </a:r>
          </a:p>
          <a:p>
            <a:pPr lvl="2"/>
            <a:r>
              <a:rPr lang="en-US" altLang="zh-TW" dirty="0"/>
              <a:t>base64_img: String, required</a:t>
            </a:r>
          </a:p>
          <a:p>
            <a:pPr lvl="2"/>
            <a:r>
              <a:rPr lang="en-US" altLang="zh-TW" dirty="0" err="1"/>
              <a:t>return_img</a:t>
            </a:r>
            <a:r>
              <a:rPr lang="en-US" altLang="zh-TW" dirty="0"/>
              <a:t>: Boolean, default=False</a:t>
            </a:r>
          </a:p>
          <a:p>
            <a:pPr lvl="1"/>
            <a:r>
              <a:rPr lang="en-US" altLang="zh-TW" dirty="0"/>
              <a:t>Response</a:t>
            </a:r>
          </a:p>
          <a:p>
            <a:pPr lvl="2"/>
            <a:r>
              <a:rPr lang="en-US" altLang="zh-TW" dirty="0" err="1"/>
              <a:t>returnCode</a:t>
            </a:r>
            <a:r>
              <a:rPr lang="en-US" altLang="zh-TW" dirty="0"/>
              <a:t>: </a:t>
            </a:r>
            <a:r>
              <a:rPr lang="en-US" altLang="zh-TW" dirty="0" err="1"/>
              <a:t>Int</a:t>
            </a:r>
            <a:endParaRPr lang="en-US" altLang="zh-TW" dirty="0"/>
          </a:p>
          <a:p>
            <a:pPr lvl="2"/>
            <a:r>
              <a:rPr lang="en-US" altLang="zh-TW" dirty="0"/>
              <a:t>result: Dictionary</a:t>
            </a:r>
          </a:p>
          <a:p>
            <a:pPr lvl="3"/>
            <a:r>
              <a:rPr lang="en-US" altLang="zh-TW" dirty="0"/>
              <a:t>type: String</a:t>
            </a:r>
          </a:p>
          <a:p>
            <a:pPr lvl="3"/>
            <a:r>
              <a:rPr lang="en-US" altLang="zh-TW" dirty="0"/>
              <a:t>result: Boolean</a:t>
            </a:r>
          </a:p>
          <a:p>
            <a:pPr lvl="3"/>
            <a:r>
              <a:rPr lang="en-US" altLang="zh-TW" dirty="0"/>
              <a:t>probability: Float</a:t>
            </a:r>
          </a:p>
          <a:p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zh-TW" altLang="en-US" dirty="0" smtClean="0"/>
              <a:t>不要直接回傳 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，務必包成</a:t>
            </a:r>
            <a:r>
              <a:rPr lang="en-US" altLang="zh-TW" dirty="0"/>
              <a:t> 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 物件</a:t>
            </a:r>
            <a:endParaRPr lang="en-US" altLang="zh-TW" dirty="0" smtClean="0">
              <a:hlinkClick r:id="rId2"/>
            </a:endParaRPr>
          </a:p>
          <a:p>
            <a:pPr lvl="1"/>
            <a:r>
              <a:rPr lang="zh-TW" altLang="en-US" dirty="0" smtClean="0">
                <a:hlinkClick r:id="rId2"/>
              </a:rPr>
              <a:t>為何 </a:t>
            </a:r>
            <a:r>
              <a:rPr lang="en-US" altLang="zh-TW" dirty="0">
                <a:hlinkClick r:id="rId2"/>
              </a:rPr>
              <a:t>Facebook API </a:t>
            </a:r>
            <a:r>
              <a:rPr lang="zh-TW" altLang="en-US" dirty="0">
                <a:hlinkClick r:id="rId2"/>
              </a:rPr>
              <a:t>要回傳無窮迴圈？ 談捲土重來的 </a:t>
            </a:r>
            <a:r>
              <a:rPr lang="en-US" altLang="zh-TW" dirty="0">
                <a:hlinkClick r:id="rId2"/>
              </a:rPr>
              <a:t>JSON Hijacking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6317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ogging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api</a:t>
            </a:r>
            <a:r>
              <a:rPr lang="en-US" altLang="zh-TW" dirty="0" smtClean="0"/>
              <a:t>-framework </a:t>
            </a:r>
            <a:r>
              <a:rPr lang="zh-TW" altLang="en-US" dirty="0" smtClean="0"/>
              <a:t>在建立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時就會初始一個共用的 </a:t>
            </a:r>
            <a:r>
              <a:rPr lang="en-US" altLang="zh-TW" dirty="0" smtClean="0"/>
              <a:t>logger</a:t>
            </a:r>
            <a:r>
              <a:rPr lang="zh-TW" altLang="en-US" dirty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app.logger</a:t>
            </a:r>
            <a:r>
              <a:rPr lang="zh-TW" altLang="en-US" dirty="0" smtClean="0"/>
              <a:t>，輸出格式比照 </a:t>
            </a:r>
            <a:r>
              <a:rPr lang="en-US" altLang="zh-TW" dirty="0" err="1" smtClean="0"/>
              <a:t>gunicorn</a:t>
            </a:r>
            <a:r>
              <a:rPr lang="en-US" altLang="zh-TW" dirty="0" smtClean="0"/>
              <a:t> log</a:t>
            </a:r>
            <a:r>
              <a:rPr lang="zh-TW" altLang="en-US" dirty="0" smtClean="0"/>
              <a:t>，若有需要可以自行更改 </a:t>
            </a:r>
            <a:r>
              <a:rPr lang="en-US" altLang="zh-TW" dirty="0" smtClean="0"/>
              <a:t>logger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formatter</a:t>
            </a:r>
            <a:endParaRPr lang="en-US" altLang="zh-TW" dirty="0" smtClean="0"/>
          </a:p>
          <a:p>
            <a:r>
              <a:rPr lang="en-US" altLang="zh-TW" dirty="0" smtClean="0"/>
              <a:t>03_log_sample</a:t>
            </a:r>
          </a:p>
          <a:p>
            <a:pPr lvl="1"/>
            <a:r>
              <a:rPr lang="zh-TW" altLang="en-US" dirty="0" smtClean="0"/>
              <a:t>處理業務邏輯的程式包成 </a:t>
            </a:r>
            <a:r>
              <a:rPr lang="en-US" altLang="zh-TW" dirty="0" smtClean="0"/>
              <a:t>package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class</a:t>
            </a:r>
            <a:endParaRPr lang="en-US" altLang="zh-TW" dirty="0" smtClean="0"/>
          </a:p>
          <a:p>
            <a:pPr lvl="1"/>
            <a:r>
              <a:rPr lang="zh-TW" altLang="en-US" dirty="0"/>
              <a:t>建</a:t>
            </a:r>
            <a:r>
              <a:rPr lang="zh-TW" altLang="en-US" dirty="0" smtClean="0"/>
              <a:t>構子增加 </a:t>
            </a:r>
            <a:r>
              <a:rPr lang="en-US" altLang="zh-TW" dirty="0" smtClean="0"/>
              <a:t>logger</a:t>
            </a:r>
            <a:r>
              <a:rPr lang="zh-TW" altLang="en-US" dirty="0" smtClean="0"/>
              <a:t> 參數，</a:t>
            </a:r>
            <a:r>
              <a:rPr lang="zh-TW" altLang="en-US" dirty="0" smtClean="0"/>
              <a:t>放入</a:t>
            </a:r>
            <a:r>
              <a:rPr lang="zh-TW" altLang="en-US" dirty="0"/>
              <a:t> </a:t>
            </a:r>
            <a:r>
              <a:rPr lang="en-US" altLang="zh-TW" dirty="0" err="1" smtClean="0"/>
              <a:t>app.logger</a:t>
            </a:r>
            <a:r>
              <a:rPr lang="zh-TW" altLang="en-US" dirty="0" smtClean="0"/>
              <a:t> 做為該物件的 </a:t>
            </a:r>
            <a:r>
              <a:rPr lang="en-US" altLang="zh-TW" dirty="0" smtClean="0"/>
              <a:t>logger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9" y="4338735"/>
            <a:ext cx="3953878" cy="231807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215" y="5081588"/>
            <a:ext cx="6934200" cy="10953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057596" y="3834466"/>
            <a:ext cx="10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</a:t>
            </a:r>
            <a:r>
              <a:rPr lang="en-US" altLang="zh-TW" dirty="0" smtClean="0"/>
              <a:t>ork.py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923133" y="462429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app.py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92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Deploy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Docker-compose</a:t>
            </a:r>
          </a:p>
          <a:p>
            <a:pPr lvl="1"/>
            <a:r>
              <a:rPr lang="en-US" altLang="zh-TW" dirty="0" smtClean="0"/>
              <a:t>Demo:</a:t>
            </a:r>
            <a:r>
              <a:rPr lang="zh-TW" altLang="en-US" dirty="0" smtClean="0"/>
              <a:t> </a:t>
            </a:r>
            <a:r>
              <a:rPr lang="en-US" altLang="zh-TW" dirty="0" smtClean="0"/>
              <a:t>04_docker-compose</a:t>
            </a:r>
          </a:p>
          <a:p>
            <a:pPr lvl="1"/>
            <a:r>
              <a:rPr lang="en-US" altLang="zh-TW" dirty="0"/>
              <a:t>docker-compose </a:t>
            </a:r>
            <a:r>
              <a:rPr lang="en-US" altLang="zh-TW" dirty="0" err="1"/>
              <a:t>config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檢視 </a:t>
            </a:r>
            <a:r>
              <a:rPr lang="en-US" altLang="zh-TW" dirty="0"/>
              <a:t>docker-compose </a:t>
            </a:r>
            <a:r>
              <a:rPr lang="zh-TW" altLang="en-US" dirty="0"/>
              <a:t>執行後帶入參數後的樣子</a:t>
            </a:r>
            <a:endParaRPr lang="en-US" altLang="zh-TW" dirty="0"/>
          </a:p>
          <a:p>
            <a:pPr lvl="1"/>
            <a:r>
              <a:rPr lang="zh-TW" altLang="en-US" dirty="0" smtClean="0"/>
              <a:t>三種設定參數的方法</a:t>
            </a:r>
            <a:endParaRPr lang="en-US" altLang="zh-TW" dirty="0"/>
          </a:p>
          <a:p>
            <a:pPr lvl="2"/>
            <a:r>
              <a:rPr lang="en-US" altLang="zh-TW" dirty="0" smtClean="0"/>
              <a:t>.</a:t>
            </a:r>
            <a:r>
              <a:rPr lang="en-US" altLang="zh-TW" dirty="0" err="1" smtClean="0"/>
              <a:t>env</a:t>
            </a:r>
            <a:endParaRPr lang="en-US" altLang="zh-TW" dirty="0" smtClean="0"/>
          </a:p>
          <a:p>
            <a:pPr lvl="2"/>
            <a:r>
              <a:rPr lang="en-US" altLang="zh-TW" dirty="0" err="1"/>
              <a:t>e</a:t>
            </a:r>
            <a:r>
              <a:rPr lang="en-US" altLang="zh-TW" dirty="0" err="1" smtClean="0"/>
              <a:t>nv_file</a:t>
            </a:r>
            <a:endParaRPr lang="en-US" altLang="zh-TW" dirty="0" smtClean="0"/>
          </a:p>
          <a:p>
            <a:pPr lvl="2"/>
            <a:r>
              <a:rPr lang="en-US" altLang="zh-TW" dirty="0"/>
              <a:t>e</a:t>
            </a:r>
            <a:r>
              <a:rPr lang="en-US" altLang="zh-TW" dirty="0" smtClean="0"/>
              <a:t>nvironment</a:t>
            </a:r>
            <a:endParaRPr lang="en-US" altLang="zh-TW" dirty="0" smtClean="0"/>
          </a:p>
          <a:p>
            <a:r>
              <a:rPr lang="en-US" altLang="zh-TW" dirty="0" smtClean="0"/>
              <a:t>Deploy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host</a:t>
            </a:r>
          </a:p>
          <a:p>
            <a:pPr lvl="1"/>
            <a:r>
              <a:rPr lang="zh-TW" altLang="en-US" dirty="0" smtClean="0"/>
              <a:t>無 </a:t>
            </a:r>
            <a:r>
              <a:rPr lang="en-US" altLang="zh-TW" dirty="0" err="1" smtClean="0"/>
              <a:t>nginx</a:t>
            </a:r>
            <a:r>
              <a:rPr lang="en-US" altLang="zh-TW" dirty="0" smtClean="0"/>
              <a:t> proxy </a:t>
            </a:r>
            <a:r>
              <a:rPr lang="zh-TW" altLang="en-US" dirty="0" smtClean="0"/>
              <a:t>版本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~/</a:t>
            </a:r>
            <a:r>
              <a:rPr lang="en-US" altLang="zh-TW" dirty="0"/>
              <a:t>work/{</a:t>
            </a:r>
            <a:r>
              <a:rPr lang="en-US" altLang="zh-TW" dirty="0" err="1"/>
              <a:t>project_name</a:t>
            </a:r>
            <a:r>
              <a:rPr lang="en-US" altLang="zh-TW" dirty="0" smtClean="0"/>
              <a:t>}/deploy/</a:t>
            </a:r>
            <a:r>
              <a:rPr lang="en-US" altLang="zh-TW" dirty="0"/>
              <a:t>{</a:t>
            </a:r>
            <a:r>
              <a:rPr lang="en-US" altLang="zh-TW" dirty="0" err="1"/>
              <a:t>project_name</a:t>
            </a:r>
            <a:r>
              <a:rPr lang="en-US" altLang="zh-TW" dirty="0"/>
              <a:t>}</a:t>
            </a:r>
          </a:p>
          <a:p>
            <a:pPr lvl="3"/>
            <a:r>
              <a:rPr lang="en-US" altLang="zh-TW" dirty="0" smtClean="0"/>
              <a:t>b</a:t>
            </a:r>
            <a:r>
              <a:rPr lang="en-US" altLang="zh-TW" dirty="0" smtClean="0"/>
              <a:t>ash up.sh</a:t>
            </a:r>
          </a:p>
          <a:p>
            <a:pPr lvl="1"/>
            <a:r>
              <a:rPr lang="zh-TW" altLang="en-US" dirty="0" smtClean="0"/>
              <a:t>有</a:t>
            </a:r>
            <a:r>
              <a:rPr lang="en-US" altLang="zh-TW" dirty="0" err="1"/>
              <a:t>nginx</a:t>
            </a:r>
            <a:r>
              <a:rPr lang="en-US" altLang="zh-TW" dirty="0"/>
              <a:t> proxy </a:t>
            </a:r>
            <a:r>
              <a:rPr lang="zh-TW" altLang="en-US" dirty="0" smtClean="0"/>
              <a:t>版本，</a:t>
            </a:r>
            <a:r>
              <a:rPr lang="en-US" altLang="zh-TW" dirty="0" smtClean="0"/>
              <a:t>log </a:t>
            </a:r>
            <a:r>
              <a:rPr lang="zh-TW" altLang="en-US" dirty="0" smtClean="0"/>
              <a:t>會多壓上 </a:t>
            </a:r>
            <a:r>
              <a:rPr lang="en-US" altLang="zh-TW" dirty="0" smtClean="0"/>
              <a:t>unique ID</a:t>
            </a:r>
            <a:r>
              <a:rPr lang="zh-TW" altLang="en-US" dirty="0" smtClean="0"/>
              <a:t>，有額外的</a:t>
            </a:r>
            <a:r>
              <a:rPr lang="en-US" altLang="zh-TW" dirty="0"/>
              <a:t> </a:t>
            </a:r>
            <a:r>
              <a:rPr lang="en-US" altLang="zh-TW" dirty="0" err="1" smtClean="0"/>
              <a:t>nginx</a:t>
            </a:r>
            <a:r>
              <a:rPr lang="en-US" altLang="zh-TW" dirty="0" smtClean="0"/>
              <a:t> log</a:t>
            </a:r>
            <a:endParaRPr lang="en-US" altLang="zh-TW" dirty="0" smtClean="0"/>
          </a:p>
          <a:p>
            <a:pPr lvl="2"/>
            <a:r>
              <a:rPr lang="en-US" altLang="zh-TW" dirty="0"/>
              <a:t>~/work/{</a:t>
            </a:r>
            <a:r>
              <a:rPr lang="en-US" altLang="zh-TW" dirty="0" err="1"/>
              <a:t>project_name</a:t>
            </a:r>
            <a:r>
              <a:rPr lang="en-US" altLang="zh-TW" dirty="0"/>
              <a:t>}/</a:t>
            </a:r>
            <a:r>
              <a:rPr lang="en-US" altLang="zh-TW" dirty="0" smtClean="0"/>
              <a:t>deploy/{</a:t>
            </a:r>
            <a:r>
              <a:rPr lang="en-US" altLang="zh-TW" dirty="0" err="1"/>
              <a:t>project_name</a:t>
            </a:r>
            <a:r>
              <a:rPr lang="en-US" altLang="zh-TW" dirty="0" smtClean="0"/>
              <a:t>}_</a:t>
            </a:r>
            <a:r>
              <a:rPr lang="en-US" altLang="zh-TW" dirty="0" err="1" smtClean="0"/>
              <a:t>nginx</a:t>
            </a:r>
            <a:endParaRPr lang="en-US" altLang="zh-TW" dirty="0"/>
          </a:p>
          <a:p>
            <a:pPr lvl="3"/>
            <a:r>
              <a:rPr lang="en-US" altLang="zh-TW" dirty="0"/>
              <a:t>bash up.sh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8245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FAQ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690688"/>
            <a:ext cx="10991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27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Cookiecutter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模板</a:t>
            </a:r>
            <a:r>
              <a:rPr lang="zh-TW" altLang="en-US" dirty="0" smtClean="0"/>
              <a:t>工具</a:t>
            </a:r>
            <a:endParaRPr lang="en-US" altLang="zh-TW" dirty="0" smtClean="0">
              <a:hlinkClick r:id="rId2"/>
            </a:endParaRPr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://github.com/cookiecutter/cookiecutter</a:t>
            </a:r>
            <a:endParaRPr lang="en-US" altLang="zh-TW" dirty="0" smtClean="0"/>
          </a:p>
          <a:p>
            <a:r>
              <a:rPr lang="en-US" altLang="zh-TW" b="1" dirty="0" smtClean="0"/>
              <a:t>Categories </a:t>
            </a:r>
            <a:r>
              <a:rPr lang="en-US" altLang="zh-TW" b="1" dirty="0"/>
              <a:t>of </a:t>
            </a:r>
            <a:r>
              <a:rPr lang="en-US" altLang="zh-TW" b="1" dirty="0" err="1"/>
              <a:t>Cookiecutters</a:t>
            </a:r>
            <a:endParaRPr lang="en-US" altLang="zh-TW" b="1" dirty="0"/>
          </a:p>
          <a:p>
            <a:pPr lvl="1"/>
            <a:r>
              <a:rPr lang="en-US" altLang="zh-TW" dirty="0">
                <a:hlinkClick r:id="rId3"/>
              </a:rPr>
              <a:t>Python</a:t>
            </a:r>
            <a:r>
              <a:rPr lang="en-US" altLang="zh-TW" dirty="0"/>
              <a:t> | </a:t>
            </a:r>
            <a:r>
              <a:rPr lang="en-US" altLang="zh-TW" dirty="0">
                <a:hlinkClick r:id="rId4"/>
              </a:rPr>
              <a:t>Python-Django</a:t>
            </a:r>
            <a:r>
              <a:rPr lang="en-US" altLang="zh-TW" dirty="0"/>
              <a:t> | </a:t>
            </a:r>
            <a:r>
              <a:rPr lang="en-US" altLang="zh-TW" dirty="0">
                <a:hlinkClick r:id="rId5"/>
              </a:rPr>
              <a:t>Python-Pyramid</a:t>
            </a:r>
            <a:r>
              <a:rPr lang="en-US" altLang="zh-TW" dirty="0"/>
              <a:t> | </a:t>
            </a:r>
            <a:r>
              <a:rPr lang="en-US" altLang="zh-TW" dirty="0" smtClean="0">
                <a:hlinkClick r:id="rId6"/>
              </a:rPr>
              <a:t>Cookiecutter (meta</a:t>
            </a:r>
            <a:r>
              <a:rPr lang="en-US" altLang="zh-TW" dirty="0">
                <a:hlinkClick r:id="rId6"/>
              </a:rPr>
              <a:t>)</a:t>
            </a:r>
            <a:r>
              <a:rPr lang="en-US" altLang="zh-TW" dirty="0"/>
              <a:t> </a:t>
            </a:r>
            <a:r>
              <a:rPr lang="en-US" altLang="zh-TW" dirty="0" smtClean="0"/>
              <a:t>|</a:t>
            </a:r>
            <a:r>
              <a:rPr lang="en-US" altLang="zh-TW" dirty="0"/>
              <a:t> </a:t>
            </a:r>
            <a:r>
              <a:rPr lang="en-US" altLang="zh-TW" dirty="0" err="1">
                <a:hlinkClick r:id="rId7"/>
              </a:rPr>
              <a:t>Ansible</a:t>
            </a:r>
            <a:r>
              <a:rPr lang="en-US" altLang="zh-TW" dirty="0"/>
              <a:t> | </a:t>
            </a:r>
            <a:r>
              <a:rPr lang="en-US" altLang="zh-TW" dirty="0" err="1">
                <a:hlinkClick r:id="rId8"/>
              </a:rPr>
              <a:t>Git</a:t>
            </a:r>
            <a:r>
              <a:rPr lang="en-US" altLang="zh-TW" dirty="0"/>
              <a:t> | </a:t>
            </a:r>
            <a:r>
              <a:rPr lang="en-US" altLang="zh-TW" dirty="0">
                <a:hlinkClick r:id="rId9"/>
              </a:rPr>
              <a:t>C</a:t>
            </a:r>
            <a:r>
              <a:rPr lang="en-US" altLang="zh-TW" dirty="0"/>
              <a:t> | </a:t>
            </a:r>
            <a:r>
              <a:rPr lang="en-US" altLang="zh-TW" dirty="0">
                <a:hlinkClick r:id="rId10"/>
              </a:rPr>
              <a:t>C++</a:t>
            </a:r>
            <a:r>
              <a:rPr lang="en-US" altLang="zh-TW" dirty="0"/>
              <a:t> | </a:t>
            </a:r>
            <a:r>
              <a:rPr lang="en-US" altLang="zh-TW" dirty="0">
                <a:hlinkClick r:id="rId11"/>
              </a:rPr>
              <a:t>C#</a:t>
            </a:r>
            <a:r>
              <a:rPr lang="en-US" altLang="zh-TW" dirty="0"/>
              <a:t> | </a:t>
            </a:r>
            <a:r>
              <a:rPr lang="en-US" altLang="zh-TW" dirty="0">
                <a:hlinkClick r:id="rId12"/>
              </a:rPr>
              <a:t>Common Lisp</a:t>
            </a:r>
            <a:r>
              <a:rPr lang="en-US" altLang="zh-TW" dirty="0"/>
              <a:t> | </a:t>
            </a:r>
            <a:r>
              <a:rPr lang="en-US" altLang="zh-TW" dirty="0">
                <a:hlinkClick r:id="rId13"/>
              </a:rPr>
              <a:t>Elm</a:t>
            </a:r>
            <a:r>
              <a:rPr lang="en-US" altLang="zh-TW" dirty="0"/>
              <a:t> | </a:t>
            </a:r>
            <a:r>
              <a:rPr lang="en-US" altLang="zh-TW" dirty="0" err="1">
                <a:hlinkClick r:id="rId14"/>
              </a:rPr>
              <a:t>Golang</a:t>
            </a:r>
            <a:r>
              <a:rPr lang="en-US" altLang="zh-TW" dirty="0"/>
              <a:t> | </a:t>
            </a:r>
            <a:r>
              <a:rPr lang="en-US" altLang="zh-TW" dirty="0">
                <a:hlinkClick r:id="rId15"/>
              </a:rPr>
              <a:t>Java</a:t>
            </a:r>
            <a:r>
              <a:rPr lang="en-US" altLang="zh-TW" dirty="0"/>
              <a:t> | </a:t>
            </a:r>
            <a:r>
              <a:rPr lang="en-US" altLang="zh-TW" dirty="0">
                <a:hlinkClick r:id="rId16"/>
              </a:rPr>
              <a:t>JS</a:t>
            </a:r>
            <a:r>
              <a:rPr lang="en-US" altLang="zh-TW" dirty="0"/>
              <a:t> | </a:t>
            </a:r>
            <a:r>
              <a:rPr lang="en-US" altLang="zh-TW" dirty="0" err="1">
                <a:hlinkClick r:id="rId17"/>
              </a:rPr>
              <a:t>Kotlin</a:t>
            </a:r>
            <a:r>
              <a:rPr lang="en-US" altLang="zh-TW" dirty="0"/>
              <a:t> | </a:t>
            </a:r>
            <a:r>
              <a:rPr lang="en-US" altLang="zh-TW" dirty="0" err="1">
                <a:hlinkClick r:id="rId18"/>
              </a:rPr>
              <a:t>LaTeX</a:t>
            </a:r>
            <a:r>
              <a:rPr lang="en-US" altLang="zh-TW" dirty="0">
                <a:hlinkClick r:id="rId18"/>
              </a:rPr>
              <a:t>/</a:t>
            </a:r>
            <a:r>
              <a:rPr lang="en-US" altLang="zh-TW" dirty="0" err="1">
                <a:hlinkClick r:id="rId18"/>
              </a:rPr>
              <a:t>XeTeX</a:t>
            </a:r>
            <a:r>
              <a:rPr lang="en-US" altLang="zh-TW" dirty="0"/>
              <a:t> | </a:t>
            </a:r>
            <a:r>
              <a:rPr lang="en-US" altLang="zh-TW" dirty="0">
                <a:hlinkClick r:id="rId19"/>
              </a:rPr>
              <a:t>PHP</a:t>
            </a:r>
            <a:r>
              <a:rPr lang="en-US" altLang="zh-TW" dirty="0"/>
              <a:t> | </a:t>
            </a:r>
            <a:r>
              <a:rPr lang="en-US" altLang="zh-TW" dirty="0" err="1">
                <a:hlinkClick r:id="rId20"/>
              </a:rPr>
              <a:t>Berkshelf</a:t>
            </a:r>
            <a:r>
              <a:rPr lang="en-US" altLang="zh-TW" dirty="0">
                <a:hlinkClick r:id="rId20"/>
              </a:rPr>
              <a:t>-Vagrant</a:t>
            </a:r>
            <a:r>
              <a:rPr lang="en-US" altLang="zh-TW" dirty="0"/>
              <a:t> | </a:t>
            </a:r>
            <a:r>
              <a:rPr lang="en-US" altLang="zh-TW" dirty="0">
                <a:hlinkClick r:id="rId21"/>
              </a:rPr>
              <a:t>HTML</a:t>
            </a:r>
            <a:r>
              <a:rPr lang="en-US" altLang="zh-TW" dirty="0"/>
              <a:t> | </a:t>
            </a:r>
            <a:r>
              <a:rPr lang="en-US" altLang="zh-TW" dirty="0">
                <a:hlinkClick r:id="rId22"/>
              </a:rPr>
              <a:t>Scala</a:t>
            </a:r>
            <a:r>
              <a:rPr lang="en-US" altLang="zh-TW" dirty="0"/>
              <a:t> | </a:t>
            </a:r>
            <a:r>
              <a:rPr lang="en-US" altLang="zh-TW" dirty="0">
                <a:hlinkClick r:id="rId23"/>
              </a:rPr>
              <a:t>6502 Assembly</a:t>
            </a:r>
            <a:r>
              <a:rPr lang="en-US" altLang="zh-TW" dirty="0"/>
              <a:t> | </a:t>
            </a:r>
            <a:r>
              <a:rPr lang="en-US" altLang="zh-TW" dirty="0">
                <a:hlinkClick r:id="rId24"/>
              </a:rPr>
              <a:t>Data Science</a:t>
            </a:r>
            <a:r>
              <a:rPr lang="en-US" altLang="zh-TW" dirty="0"/>
              <a:t> | </a:t>
            </a:r>
            <a:r>
              <a:rPr lang="en-US" altLang="zh-TW" dirty="0">
                <a:hlinkClick r:id="rId25"/>
              </a:rPr>
              <a:t>Tornado</a:t>
            </a:r>
            <a:r>
              <a:rPr lang="en-US" altLang="zh-TW" dirty="0"/>
              <a:t> | </a:t>
            </a:r>
            <a:r>
              <a:rPr lang="en-US" altLang="zh-TW" dirty="0">
                <a:hlinkClick r:id="rId26"/>
              </a:rPr>
              <a:t>Reproducible Science</a:t>
            </a:r>
            <a:r>
              <a:rPr lang="en-US" altLang="zh-TW" dirty="0"/>
              <a:t> | </a:t>
            </a:r>
            <a:r>
              <a:rPr lang="en-US" altLang="zh-TW" dirty="0">
                <a:hlinkClick r:id="rId27"/>
              </a:rPr>
              <a:t>Continuous </a:t>
            </a:r>
            <a:r>
              <a:rPr lang="en-US" altLang="zh-TW" dirty="0" smtClean="0">
                <a:hlinkClick r:id="rId27"/>
              </a:rPr>
              <a:t>Delivery</a:t>
            </a:r>
            <a:endParaRPr lang="en-US" altLang="zh-TW" dirty="0"/>
          </a:p>
        </p:txBody>
      </p:sp>
      <p:pic>
        <p:nvPicPr>
          <p:cNvPr id="1026" name="Picture 2" descr="Cookiecutter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3" y="5658024"/>
            <a:ext cx="4733925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070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Cookiecutter – Hands 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05_cookiecutter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029993" y="4879064"/>
            <a:ext cx="8493818" cy="1000125"/>
            <a:chOff x="1554561" y="4311217"/>
            <a:chExt cx="8493818" cy="100012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2904" y="4311217"/>
              <a:ext cx="1895475" cy="100012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5091" y="4382656"/>
              <a:ext cx="3028950" cy="857250"/>
            </a:xfrm>
            <a:prstGeom prst="rect">
              <a:avLst/>
            </a:prstGeom>
          </p:spPr>
        </p:pic>
        <p:sp>
          <p:nvSpPr>
            <p:cNvPr id="7" name="等於 6"/>
            <p:cNvSpPr/>
            <p:nvPr/>
          </p:nvSpPr>
          <p:spPr>
            <a:xfrm>
              <a:off x="6806317" y="4473350"/>
              <a:ext cx="704311" cy="675861"/>
            </a:xfrm>
            <a:prstGeom prst="mathEqual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加號 7"/>
            <p:cNvSpPr/>
            <p:nvPr/>
          </p:nvSpPr>
          <p:spPr>
            <a:xfrm>
              <a:off x="1554561" y="4342152"/>
              <a:ext cx="938254" cy="938254"/>
            </a:xfrm>
            <a:prstGeom prst="mathPlu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624500" y="3048498"/>
            <a:ext cx="9173922" cy="1339644"/>
            <a:chOff x="1661822" y="1928824"/>
            <a:chExt cx="9173922" cy="1339644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5219" y="2103346"/>
              <a:ext cx="4200525" cy="990600"/>
            </a:xfrm>
            <a:prstGeom prst="rect">
              <a:avLst/>
            </a:prstGeom>
          </p:spPr>
        </p:pic>
        <p:sp>
          <p:nvSpPr>
            <p:cNvPr id="11" name="加號 10"/>
            <p:cNvSpPr/>
            <p:nvPr/>
          </p:nvSpPr>
          <p:spPr>
            <a:xfrm>
              <a:off x="5117285" y="2129519"/>
              <a:ext cx="938254" cy="938254"/>
            </a:xfrm>
            <a:prstGeom prst="mathPlu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1661822" y="1928824"/>
              <a:ext cx="2875783" cy="1339644"/>
              <a:chOff x="1661822" y="2026303"/>
              <a:chExt cx="2875783" cy="1339644"/>
            </a:xfrm>
          </p:grpSpPr>
          <p:pic>
            <p:nvPicPr>
              <p:cNvPr id="13" name="圖片 12"/>
              <p:cNvPicPr>
                <a:picLocks noChangeAspect="1"/>
              </p:cNvPicPr>
              <p:nvPr/>
            </p:nvPicPr>
            <p:blipFill rotWithShape="1">
              <a:blip r:embed="rId5"/>
              <a:srcRect l="9605"/>
              <a:stretch/>
            </p:blipFill>
            <p:spPr>
              <a:xfrm>
                <a:off x="1661822" y="2451547"/>
                <a:ext cx="2875783" cy="914400"/>
              </a:xfrm>
              <a:prstGeom prst="rect">
                <a:avLst/>
              </a:prstGeom>
            </p:spPr>
          </p:pic>
          <p:sp>
            <p:nvSpPr>
              <p:cNvPr id="14" name="文字方塊 13"/>
              <p:cNvSpPr txBox="1"/>
              <p:nvPr/>
            </p:nvSpPr>
            <p:spPr>
              <a:xfrm>
                <a:off x="2067315" y="2026303"/>
                <a:ext cx="2026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/>
                  <a:t>c</a:t>
                </a:r>
                <a:r>
                  <a:rPr lang="en-US" altLang="zh-TW" dirty="0" err="1" smtClean="0"/>
                  <a:t>ookiecutter.json</a:t>
                </a:r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8393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Cookiecutter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CRLF, LF problem</a:t>
            </a:r>
          </a:p>
          <a:p>
            <a:pPr lvl="1"/>
            <a:r>
              <a:rPr lang="zh-TW" altLang="en-US" dirty="0" smtClean="0"/>
              <a:t>生成文件時會根據系統採用系統預設的換行，因此在 </a:t>
            </a:r>
            <a:r>
              <a:rPr lang="en-US" altLang="zh-TW" dirty="0" smtClean="0"/>
              <a:t>windows </a:t>
            </a:r>
            <a:r>
              <a:rPr lang="zh-TW" altLang="en-US" dirty="0" smtClean="0"/>
              <a:t>上執行時就會被更改為</a:t>
            </a:r>
            <a:r>
              <a:rPr lang="en-US" altLang="zh-TW" dirty="0" smtClean="0"/>
              <a:t>CRLF</a:t>
            </a:r>
            <a:r>
              <a:rPr lang="zh-TW" altLang="en-US" dirty="0" smtClean="0"/>
              <a:t>，即便模板中的文件原本是</a:t>
            </a:r>
            <a:r>
              <a:rPr lang="zh-TW" altLang="en-US" dirty="0" smtClean="0"/>
              <a:t>採用 </a:t>
            </a:r>
            <a:r>
              <a:rPr lang="en-US" altLang="zh-TW" dirty="0" smtClean="0"/>
              <a:t>LF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解決方案</a:t>
            </a:r>
            <a:endParaRPr lang="en-US" altLang="zh-TW" dirty="0" smtClean="0">
              <a:hlinkClick r:id="rId2"/>
            </a:endParaRPr>
          </a:p>
          <a:p>
            <a:pPr lvl="2"/>
            <a:r>
              <a:rPr lang="en-US" altLang="zh-TW" dirty="0" smtClean="0">
                <a:hlinkClick r:id="rId2"/>
              </a:rPr>
              <a:t>Copy </a:t>
            </a:r>
            <a:r>
              <a:rPr lang="en-US" altLang="zh-TW" dirty="0">
                <a:hlinkClick r:id="rId2"/>
              </a:rPr>
              <a:t>without </a:t>
            </a:r>
            <a:r>
              <a:rPr lang="en-US" altLang="zh-TW" dirty="0" smtClean="0">
                <a:hlinkClick r:id="rId2"/>
              </a:rPr>
              <a:t>Render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3"/>
              </a:rPr>
              <a:t>Pre/Post-Generate Hook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491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Background Knowledge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Docker</a:t>
            </a:r>
          </a:p>
          <a:p>
            <a:pPr lvl="1"/>
            <a:r>
              <a:rPr lang="en-US" altLang="zh-TW" dirty="0">
                <a:hlinkClick r:id="rId2"/>
              </a:rPr>
              <a:t>https://github.com/s8888/STUDY_GROUP/tree/master/20171129%20Docker</a:t>
            </a:r>
            <a:endParaRPr lang="en-US" altLang="zh-TW" dirty="0" smtClean="0"/>
          </a:p>
          <a:p>
            <a:r>
              <a:rPr lang="en-US" altLang="zh-TW" dirty="0" smtClean="0"/>
              <a:t>Docker Compose</a:t>
            </a:r>
          </a:p>
          <a:p>
            <a:r>
              <a:rPr lang="en-US" altLang="zh-TW" dirty="0" smtClean="0"/>
              <a:t>Flask</a:t>
            </a:r>
          </a:p>
          <a:p>
            <a:pPr lvl="1"/>
            <a:r>
              <a:rPr lang="en-US" altLang="zh-TW" dirty="0">
                <a:hlinkClick r:id="rId3"/>
              </a:rPr>
              <a:t>https://github.com/s8888/STUDY_GROUP/tree/master/20180123%20FLASK</a:t>
            </a:r>
            <a:endParaRPr lang="en-US" altLang="zh-TW" dirty="0" smtClean="0"/>
          </a:p>
          <a:p>
            <a:r>
              <a:rPr lang="en-US" altLang="zh-TW" dirty="0" smtClean="0"/>
              <a:t>Swagger</a:t>
            </a:r>
          </a:p>
          <a:p>
            <a:pPr lvl="1"/>
            <a:r>
              <a:rPr lang="en-US" altLang="zh-TW" dirty="0">
                <a:hlinkClick r:id="rId4"/>
              </a:rPr>
              <a:t>https://github.com/s8888/STUDY_GROUP/tree/master/20190426%20Swagger%2COpenapi</a:t>
            </a:r>
            <a:endParaRPr lang="en-US" altLang="zh-TW" dirty="0" smtClean="0"/>
          </a:p>
          <a:p>
            <a:r>
              <a:rPr lang="en-US" altLang="zh-TW" dirty="0" err="1" smtClean="0"/>
              <a:t>Gunicorn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5"/>
              </a:rPr>
              <a:t>https://github.com/s8888/STUDY_GROUP/tree/master/20190225%20Flask%20Best%20Practice%2000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40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API-framework</a:t>
            </a:r>
          </a:p>
          <a:p>
            <a:pPr lvl="1"/>
            <a:r>
              <a:rPr lang="en-US" altLang="zh-TW" dirty="0" smtClean="0"/>
              <a:t>Intro</a:t>
            </a:r>
          </a:p>
          <a:p>
            <a:pPr lvl="1"/>
            <a:r>
              <a:rPr lang="en-US" altLang="zh-TW" dirty="0" smtClean="0"/>
              <a:t>Tricks</a:t>
            </a:r>
          </a:p>
          <a:p>
            <a:pPr lvl="1"/>
            <a:r>
              <a:rPr lang="en-US" altLang="zh-TW" dirty="0" smtClean="0"/>
              <a:t>Model, parser </a:t>
            </a:r>
            <a:r>
              <a:rPr lang="zh-TW" altLang="en-US" dirty="0" smtClean="0"/>
              <a:t>用法</a:t>
            </a:r>
            <a:endParaRPr lang="en-US" altLang="zh-TW" dirty="0" smtClean="0"/>
          </a:p>
          <a:p>
            <a:r>
              <a:rPr lang="en-US" altLang="zh-TW" dirty="0" smtClean="0"/>
              <a:t>Logging</a:t>
            </a:r>
          </a:p>
          <a:p>
            <a:r>
              <a:rPr lang="en-US" altLang="zh-TW" dirty="0" smtClean="0"/>
              <a:t>Deploy</a:t>
            </a:r>
          </a:p>
          <a:p>
            <a:r>
              <a:rPr lang="en-US" altLang="zh-TW" dirty="0" smtClean="0"/>
              <a:t>Cookiecutter</a:t>
            </a:r>
          </a:p>
        </p:txBody>
      </p:sp>
    </p:spTree>
    <p:extLst>
      <p:ext uri="{BB962C8B-B14F-4D97-AF65-F5344CB8AC3E}">
        <p14:creationId xmlns:p14="http://schemas.microsoft.com/office/powerpoint/2010/main" val="140786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API-Framework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Log</a:t>
            </a:r>
            <a:r>
              <a:rPr lang="zh-TW" altLang="en-US" dirty="0" smtClean="0"/>
              <a:t> 到底要怎麼存，存在哪裡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佈署的時候太多東西要改，</a:t>
            </a:r>
            <a:r>
              <a:rPr lang="en-US" altLang="zh-TW" dirty="0" smtClean="0"/>
              <a:t>e.g. PORT, Mount Root …</a:t>
            </a:r>
          </a:p>
          <a:p>
            <a:pPr lvl="1"/>
            <a:r>
              <a:rPr lang="zh-TW" altLang="en-US" dirty="0" smtClean="0"/>
              <a:t>測試的時候還要開 </a:t>
            </a:r>
            <a:r>
              <a:rPr lang="en-US" altLang="zh-TW" dirty="0" smtClean="0"/>
              <a:t>POSTMAN</a:t>
            </a:r>
            <a:r>
              <a:rPr lang="zh-TW" altLang="en-US" dirty="0" smtClean="0"/>
              <a:t>，佈署機台可能沒有 </a:t>
            </a:r>
            <a:r>
              <a:rPr lang="en-US" altLang="zh-TW" dirty="0"/>
              <a:t>POSTMAN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開發習慣不一致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輸入檢核方式不一樣，或根本沒有檢核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Error Handling</a:t>
            </a:r>
            <a:r>
              <a:rPr lang="zh-TW" altLang="en-US" dirty="0" smtClean="0"/>
              <a:t> 不一樣，或根本沒有</a:t>
            </a:r>
            <a:endParaRPr lang="en-US" altLang="zh-TW" dirty="0"/>
          </a:p>
          <a:p>
            <a:pPr lvl="2"/>
            <a:r>
              <a:rPr lang="en-US" altLang="zh-TW" dirty="0" smtClean="0"/>
              <a:t>ML</a:t>
            </a:r>
            <a:r>
              <a:rPr lang="zh-TW" altLang="en-US" dirty="0" smtClean="0"/>
              <a:t> 相關專案在初</a:t>
            </a:r>
            <a:r>
              <a:rPr lang="zh-TW" altLang="en-US" dirty="0"/>
              <a:t>始</a:t>
            </a:r>
            <a:r>
              <a:rPr lang="zh-TW" altLang="en-US" dirty="0" smtClean="0"/>
              <a:t>時預載模型方法不一樣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246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template</a:t>
            </a:r>
          </a:p>
          <a:p>
            <a:pPr lvl="1"/>
            <a:r>
              <a:rPr lang="zh-TW" altLang="en-US" dirty="0"/>
              <a:t>透過 </a:t>
            </a:r>
            <a:r>
              <a:rPr lang="en-US" altLang="zh-TW" dirty="0" smtClean="0"/>
              <a:t>Cookiecutter </a:t>
            </a:r>
            <a:r>
              <a:rPr lang="zh-TW" altLang="en-US" dirty="0"/>
              <a:t>模板快速建立 </a:t>
            </a:r>
            <a:r>
              <a:rPr lang="en-US" altLang="zh-TW" dirty="0" smtClean="0"/>
              <a:t>API</a:t>
            </a:r>
          </a:p>
          <a:p>
            <a:r>
              <a:rPr lang="en-US" altLang="zh-TW" dirty="0" smtClean="0"/>
              <a:t>Log</a:t>
            </a:r>
          </a:p>
          <a:p>
            <a:pPr lvl="1"/>
            <a:r>
              <a:rPr lang="en-US" altLang="zh-TW" dirty="0" smtClean="0"/>
              <a:t>API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Log </a:t>
            </a:r>
            <a:r>
              <a:rPr lang="zh-TW" altLang="en-US" dirty="0" smtClean="0"/>
              <a:t>使用統一的 </a:t>
            </a:r>
            <a:r>
              <a:rPr lang="en-US" altLang="zh-TW" dirty="0" smtClean="0"/>
              <a:t>Logger</a:t>
            </a:r>
            <a:r>
              <a:rPr lang="zh-TW" altLang="en-US" dirty="0" smtClean="0"/>
              <a:t> 記錄，並寫出成檔案</a:t>
            </a:r>
            <a:endParaRPr lang="en-US" altLang="zh-TW" dirty="0" smtClean="0"/>
          </a:p>
          <a:p>
            <a:r>
              <a:rPr lang="zh-TW" altLang="en-US" dirty="0" smtClean="0"/>
              <a:t>佈署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 </a:t>
            </a:r>
            <a:r>
              <a:rPr lang="en-US" altLang="zh-TW" dirty="0" smtClean="0"/>
              <a:t>docker-compose</a:t>
            </a:r>
            <a:r>
              <a:rPr lang="zh-TW" altLang="en-US" dirty="0" smtClean="0"/>
              <a:t> 佈署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依據系統的環境變數讀取不同的設定檔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Proxy</a:t>
            </a:r>
            <a:r>
              <a:rPr lang="zh-TW" altLang="en-US" dirty="0" smtClean="0"/>
              <a:t> 版本有 </a:t>
            </a:r>
            <a:r>
              <a:rPr lang="en-US" altLang="zh-TW" dirty="0" smtClean="0"/>
              <a:t>unique ID</a:t>
            </a:r>
            <a:r>
              <a:rPr lang="zh-TW" altLang="en-US" dirty="0" smtClean="0"/>
              <a:t>，可供</a:t>
            </a:r>
            <a:r>
              <a:rPr lang="zh-TW" altLang="en-US" dirty="0"/>
              <a:t> </a:t>
            </a:r>
            <a:r>
              <a:rPr lang="en-US" altLang="zh-TW" dirty="0" smtClean="0"/>
              <a:t>Trace Request</a:t>
            </a:r>
          </a:p>
          <a:p>
            <a:r>
              <a:rPr lang="zh-TW" altLang="en-US" dirty="0" smtClean="0"/>
              <a:t>測試、</a:t>
            </a:r>
            <a:r>
              <a:rPr lang="en-US" altLang="zh-TW" dirty="0" smtClean="0"/>
              <a:t>SPEC</a:t>
            </a:r>
          </a:p>
          <a:p>
            <a:pPr lvl="1"/>
            <a:r>
              <a:rPr lang="en-US" altLang="zh-TW" dirty="0" smtClean="0"/>
              <a:t>Swagger UI</a:t>
            </a:r>
          </a:p>
          <a:p>
            <a:r>
              <a:rPr lang="en-US" altLang="zh-TW" dirty="0" smtClean="0"/>
              <a:t>multiprocessing</a:t>
            </a:r>
          </a:p>
          <a:p>
            <a:pPr lvl="1"/>
            <a:r>
              <a:rPr lang="zh-TW" altLang="en-US" dirty="0" smtClean="0"/>
              <a:t>單一機器下可透過設定直接啟</a:t>
            </a:r>
            <a:r>
              <a:rPr lang="zh-TW" altLang="en-US" dirty="0"/>
              <a:t>用</a:t>
            </a:r>
            <a:r>
              <a:rPr lang="zh-TW" altLang="en-US" dirty="0" smtClean="0"/>
              <a:t> </a:t>
            </a:r>
            <a:r>
              <a:rPr lang="en-US" altLang="zh-TW" dirty="0" smtClean="0"/>
              <a:t>multiprocessing</a:t>
            </a:r>
          </a:p>
        </p:txBody>
      </p:sp>
    </p:spTree>
    <p:extLst>
      <p:ext uri="{BB962C8B-B14F-4D97-AF65-F5344CB8AC3E}">
        <p14:creationId xmlns:p14="http://schemas.microsoft.com/office/powerpoint/2010/main" val="325877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Quick Start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container</a:t>
            </a:r>
          </a:p>
          <a:p>
            <a:pPr lvl="1"/>
            <a:r>
              <a:rPr lang="en-US" altLang="zh-TW" dirty="0" smtClean="0"/>
              <a:t>~/work/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-framework</a:t>
            </a:r>
          </a:p>
          <a:p>
            <a:pPr lvl="2"/>
            <a:r>
              <a:rPr lang="en-US" altLang="zh-TW" dirty="0" smtClean="0"/>
              <a:t>python setup.py install</a:t>
            </a:r>
          </a:p>
          <a:p>
            <a:pPr lvl="1"/>
            <a:r>
              <a:rPr lang="en-US" altLang="zh-TW" dirty="0" smtClean="0"/>
              <a:t>~/work/</a:t>
            </a:r>
          </a:p>
          <a:p>
            <a:pPr lvl="2"/>
            <a:r>
              <a:rPr lang="en-US" altLang="zh-TW" dirty="0" err="1" smtClean="0"/>
              <a:t>cookiecutter</a:t>
            </a:r>
            <a:r>
              <a:rPr lang="en-US" altLang="zh-TW" dirty="0" smtClean="0"/>
              <a:t> ./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-framework</a:t>
            </a:r>
          </a:p>
          <a:p>
            <a:pPr lvl="1"/>
            <a:r>
              <a:rPr lang="en-US" altLang="zh-TW" dirty="0" smtClean="0"/>
              <a:t>~/work/{</a:t>
            </a:r>
            <a:r>
              <a:rPr lang="en-US" altLang="zh-TW" dirty="0" err="1" smtClean="0"/>
              <a:t>project_name</a:t>
            </a:r>
            <a:r>
              <a:rPr lang="en-US" altLang="zh-TW" dirty="0" smtClean="0"/>
              <a:t>}</a:t>
            </a:r>
          </a:p>
          <a:p>
            <a:pPr lvl="2"/>
            <a:r>
              <a:rPr lang="en-US" altLang="zh-TW" dirty="0" smtClean="0"/>
              <a:t>bash dev_start.sh</a:t>
            </a:r>
          </a:p>
        </p:txBody>
      </p:sp>
    </p:spTree>
    <p:extLst>
      <p:ext uri="{BB962C8B-B14F-4D97-AF65-F5344CB8AC3E}">
        <p14:creationId xmlns:p14="http://schemas.microsoft.com/office/powerpoint/2010/main" val="395350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API-Framework Template </a:t>
            </a:r>
            <a:r>
              <a:rPr lang="zh-TW" altLang="en-US" dirty="0" smtClean="0"/>
              <a:t>結構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097" y="1900475"/>
            <a:ext cx="5215806" cy="436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4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Tricks - *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, **</a:t>
            </a:r>
            <a:r>
              <a:rPr lang="en-US" altLang="zh-TW" dirty="0" err="1" smtClean="0"/>
              <a:t>kwargs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Hands on – 00_trick.ipynb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528" y="2639445"/>
            <a:ext cx="5892944" cy="35375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3999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altLang="zh-TW" dirty="0" smtClean="0"/>
              <a:t>odel </a:t>
            </a:r>
            <a:r>
              <a:rPr lang="en-US" altLang="zh-TW" dirty="0" smtClean="0"/>
              <a:t>and </a:t>
            </a:r>
            <a:r>
              <a:rPr lang="en-US" altLang="zh-TW" dirty="0" err="1"/>
              <a:t>RequestParser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29640" y="1867188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需</a:t>
            </a:r>
            <a:r>
              <a:rPr lang="zh-TW" altLang="en-US" dirty="0"/>
              <a:t>求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檢核參數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input</a:t>
            </a:r>
          </a:p>
          <a:p>
            <a:pPr lvl="2"/>
            <a:r>
              <a:rPr lang="zh-TW" altLang="en-US" dirty="0" smtClean="0"/>
              <a:t>檢核傳入參數是否符合需求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包裝輸出 </a:t>
            </a:r>
            <a:r>
              <a:rPr lang="en-US" altLang="zh-TW" dirty="0" smtClean="0"/>
              <a:t>– output</a:t>
            </a:r>
          </a:p>
          <a:p>
            <a:pPr lvl="2"/>
            <a:r>
              <a:rPr lang="zh-TW" altLang="en-US" dirty="0" smtClean="0"/>
              <a:t>回傳時將輸出格式化，避免多餘的資訊外露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Swagger UI</a:t>
            </a:r>
          </a:p>
          <a:p>
            <a:pPr lvl="2"/>
            <a:r>
              <a:rPr lang="en-US" altLang="zh-TW" dirty="0" smtClean="0"/>
              <a:t>Code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Spec</a:t>
            </a:r>
            <a:r>
              <a:rPr lang="zh-TW" altLang="en-US" dirty="0" smtClean="0"/>
              <a:t> 完全</a:t>
            </a:r>
            <a:r>
              <a:rPr lang="zh-TW" altLang="en-US" dirty="0" smtClean="0"/>
              <a:t>同步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Model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用於檢核參數與包裝輸出</a:t>
            </a:r>
            <a:endParaRPr lang="en-US" altLang="zh-TW" dirty="0" smtClean="0"/>
          </a:p>
          <a:p>
            <a:r>
              <a:rPr lang="en-US" altLang="zh-TW" dirty="0" err="1" smtClean="0">
                <a:hlinkClick r:id="rId3"/>
              </a:rPr>
              <a:t>RequestParser</a:t>
            </a:r>
            <a:endParaRPr lang="en-US" altLang="zh-TW" dirty="0" smtClean="0"/>
          </a:p>
          <a:p>
            <a:pPr lvl="1"/>
            <a:r>
              <a:rPr lang="zh-TW" altLang="en-US" dirty="0"/>
              <a:t>用於檢核參數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與 </a:t>
            </a:r>
            <a:r>
              <a:rPr lang="en-US" altLang="zh-TW" dirty="0" smtClean="0"/>
              <a:t>python </a:t>
            </a:r>
            <a:r>
              <a:rPr lang="en-US" altLang="zh-TW" dirty="0" err="1" smtClean="0"/>
              <a:t>argparse</a:t>
            </a:r>
            <a:r>
              <a:rPr lang="zh-TW" altLang="en-US" dirty="0" smtClean="0"/>
              <a:t> 類似</a:t>
            </a:r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145" y="2383816"/>
            <a:ext cx="4992357" cy="38347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7103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軟正黑體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15" id="{66DD96C8-678F-46EB-9B72-E0813325D45A}" vid="{C2E99DE8-9EDA-4E3D-99CF-4A3835FBCAE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微軟正黑體</Template>
  <TotalTime>1805</TotalTime>
  <Words>566</Words>
  <Application>Microsoft Office PowerPoint</Application>
  <PresentationFormat>寬螢幕</PresentationFormat>
  <Paragraphs>126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Office 佈景主題</vt:lpstr>
      <vt:lpstr>Flask Best Practice 02</vt:lpstr>
      <vt:lpstr>Background Knowledge</vt:lpstr>
      <vt:lpstr>Outline</vt:lpstr>
      <vt:lpstr>API-Framework</vt:lpstr>
      <vt:lpstr>Features</vt:lpstr>
      <vt:lpstr>Quick Start</vt:lpstr>
      <vt:lpstr>API-Framework Template 結構</vt:lpstr>
      <vt:lpstr>Tricks - *args, **kwargs</vt:lpstr>
      <vt:lpstr>Model and RequestParser</vt:lpstr>
      <vt:lpstr>Model and RequestParser – Hands on</vt:lpstr>
      <vt:lpstr>Logging</vt:lpstr>
      <vt:lpstr>Deploy</vt:lpstr>
      <vt:lpstr>FAQ</vt:lpstr>
      <vt:lpstr>Cookiecutter</vt:lpstr>
      <vt:lpstr>Cookiecutter – Hands on</vt:lpstr>
      <vt:lpstr>Cookiecutter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Best Practice 02</dc:title>
  <dc:creator>劉義瑋</dc:creator>
  <cp:lastModifiedBy>劉義瑋</cp:lastModifiedBy>
  <cp:revision>58</cp:revision>
  <dcterms:created xsi:type="dcterms:W3CDTF">2019-10-09T07:07:25Z</dcterms:created>
  <dcterms:modified xsi:type="dcterms:W3CDTF">2019-10-17T09:07:09Z</dcterms:modified>
</cp:coreProperties>
</file>