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91" r:id="rId17"/>
    <p:sldId id="273" r:id="rId18"/>
    <p:sldId id="274" r:id="rId19"/>
    <p:sldId id="293" r:id="rId20"/>
    <p:sldId id="275" r:id="rId21"/>
    <p:sldId id="276" r:id="rId22"/>
    <p:sldId id="277" r:id="rId23"/>
    <p:sldId id="278" r:id="rId24"/>
    <p:sldId id="279" r:id="rId25"/>
    <p:sldId id="280" r:id="rId26"/>
    <p:sldId id="271" r:id="rId27"/>
    <p:sldId id="272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84421"/>
  </p:normalViewPr>
  <p:slideViewPr>
    <p:cSldViewPr snapToGrid="0" snapToObjects="1">
      <p:cViewPr varScale="1">
        <p:scale>
          <a:sx n="75" d="100"/>
          <a:sy n="75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C8CF1-09CC-FF43-97E9-4EDB8BF3B547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9688C-8F33-8D4F-983C-F7442F135E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785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Iptable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architecture/nod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ubernetes.io/docs/concepts/workloads/pods/pod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TW" altLang="en-US" dirty="0"/>
              <a:t>大專案可拆成個別的小專案，專案小程式簡單，開發效率提高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zh-TW" altLang="en-US" dirty="0"/>
              <a:t>各個服務可以獨立部署，不因一個服務癱瘓而癱瘓整個系統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zh-TW" altLang="en-US" dirty="0"/>
              <a:t>各個專案可依照本身的需求，使用適合的語言、資料庫或是機器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/>
              <a:t>Google</a:t>
            </a:r>
            <a:r>
              <a:rPr kumimoji="1" lang="zh-TW" altLang="en-US" dirty="0"/>
              <a:t> 的 </a:t>
            </a:r>
            <a:r>
              <a:rPr kumimoji="1" lang="en-US" altLang="zh-TW" dirty="0"/>
              <a:t>Borg</a:t>
            </a:r>
            <a:r>
              <a:rPr kumimoji="1" lang="zh-TW" altLang="en-US" dirty="0"/>
              <a:t> </a:t>
            </a:r>
            <a:r>
              <a:rPr kumimoji="1" lang="zh-CN" altLang="en-US" dirty="0"/>
              <a:t>容器管理的核心技術</a:t>
            </a:r>
            <a:endParaRPr kumimoji="1" lang="en-US" altLang="zh-TW" dirty="0"/>
          </a:p>
          <a:p>
            <a:pPr marL="228600" indent="-228600">
              <a:buAutoNum type="arabicPeriod"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688C-8F33-8D4F-983C-F7442F135E1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1750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結尾加上 </a:t>
            </a:r>
            <a:r>
              <a:rPr lang="en-US" altLang="zh-TW" dirty="0" smtClean="0"/>
              <a:t>--record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dirty="0" smtClean="0"/>
              <a:t>CHANG-CAUSE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可以紀錄我們每次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rollout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688C-8F33-8D4F-983C-F7442F135E1A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79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圖中每個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都有屬於它自己的 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iptables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TW" dirty="0"/>
              <a:t>iptables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上的防火牆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firewall)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不只限制哪些連線可以連進來，也會管理網路連線，決定收到的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要交給哪個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688C-8F33-8D4F-983C-F7442F135E1A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97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688C-8F33-8D4F-983C-F7442F135E1A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5230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 smtClean="0"/>
              <a:t>kubectl</a:t>
            </a:r>
            <a:r>
              <a:rPr lang="en-US" altLang="zh-TW" dirty="0" smtClean="0"/>
              <a:t> create -f ./</a:t>
            </a:r>
            <a:r>
              <a:rPr lang="en-US" altLang="zh-TW" dirty="0" err="1" smtClean="0"/>
              <a:t>wordpress-secret.yaml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err="1" smtClean="0"/>
              <a:t>kubectl</a:t>
            </a:r>
            <a:r>
              <a:rPr lang="en-US" altLang="zh-TW" dirty="0" smtClean="0"/>
              <a:t> create -f ./my-</a:t>
            </a:r>
            <a:r>
              <a:rPr lang="en-US" altLang="zh-TW" dirty="0" err="1" smtClean="0"/>
              <a:t>wordpress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deploy.yaml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err="1" smtClean="0"/>
              <a:t>kubectl</a:t>
            </a:r>
            <a:r>
              <a:rPr lang="en-US" altLang="zh-TW" dirty="0" smtClean="0"/>
              <a:t> create -f ./</a:t>
            </a:r>
            <a:r>
              <a:rPr lang="en-US" altLang="zh-TW" dirty="0" err="1" smtClean="0"/>
              <a:t>wordpress-service.yaml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err="1" smtClean="0"/>
              <a:t>minikube</a:t>
            </a:r>
            <a:r>
              <a:rPr lang="en-US" altLang="zh-TW" dirty="0" smtClean="0"/>
              <a:t> service </a:t>
            </a:r>
            <a:r>
              <a:rPr lang="en-US" altLang="zh-TW" dirty="0" err="1" smtClean="0"/>
              <a:t>wordpress</a:t>
            </a:r>
            <a:r>
              <a:rPr lang="en-US" altLang="zh-TW" dirty="0" smtClean="0"/>
              <a:t>-service --</a:t>
            </a:r>
            <a:r>
              <a:rPr lang="en-US" altLang="zh-TW" dirty="0" err="1" smtClean="0"/>
              <a:t>url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688C-8F33-8D4F-983C-F7442F135E1A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78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688C-8F33-8D4F-983C-F7442F135E1A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769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 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minikube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之後，會發現 </a:t>
            </a:r>
            <a:r>
              <a:rPr lang="en" altLang="zh-TW" dirty="0"/>
              <a:t>HOME </a:t>
            </a:r>
            <a:r>
              <a:rPr lang="zh-TW" altLang="en-US" dirty="0"/>
              <a:t>目錄底多了一個 </a:t>
            </a:r>
            <a:r>
              <a:rPr lang="en-US" altLang="zh-TW" dirty="0"/>
              <a:t>.</a:t>
            </a:r>
            <a:r>
              <a:rPr lang="en" altLang="zh-TW" dirty="0" err="1"/>
              <a:t>kube</a:t>
            </a:r>
            <a:r>
              <a:rPr lang="en" altLang="zh-TW" dirty="0"/>
              <a:t> </a:t>
            </a:r>
            <a:r>
              <a:rPr lang="zh-TW" altLang="en-US" dirty="0"/>
              <a:t>的資料夾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 </a:t>
            </a:r>
            <a:r>
              <a:rPr lang="en" altLang="zh-TW" dirty="0" err="1"/>
              <a:t>kubectl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就是透過該資料夾底下的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minikube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溝通，可以用 </a:t>
            </a:r>
            <a:r>
              <a:rPr lang="en" altLang="zh-TW" dirty="0"/>
              <a:t>cat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指令查看 </a:t>
            </a:r>
            <a:r>
              <a:rPr lang="en-US" altLang="zh-TW" dirty="0"/>
              <a:t>~/.</a:t>
            </a:r>
            <a:r>
              <a:rPr lang="en" altLang="zh-TW" dirty="0" err="1"/>
              <a:t>kube</a:t>
            </a:r>
            <a:r>
              <a:rPr lang="en" altLang="zh-TW" dirty="0"/>
              <a:t>/config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的內容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688C-8F33-8D4F-983C-F7442F135E1A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697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Image :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build -t hello-node:v1 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688C-8F33-8D4F-983C-F7442F135E1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054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--type=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来在群集外暴露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，在支持负载均衡的云提供商上，将配置外部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地址来访问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Minikube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上，该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使服务可以通过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minikube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命令访问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688C-8F33-8D4F-983C-F7442F135E1A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724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 err="1"/>
              <a:t>kubectl</a:t>
            </a:r>
            <a:r>
              <a:rPr lang="en" altLang="zh-TW" dirty="0"/>
              <a:t> get services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查看目前運行的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有哪些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minikube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my-pod-service --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688C-8F33-8D4F-983C-F7442F135E1A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0196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上，當我們將 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Node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都加到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Cluster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後，系統會根據目前 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Pod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的設定檔去決定要部署在哪個 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Node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688C-8F33-8D4F-983C-F7442F135E1A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283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" altLang="zh-TW" dirty="0" err="1"/>
              <a:t>kubectl</a:t>
            </a:r>
            <a:r>
              <a:rPr lang="en" altLang="zh-TW" dirty="0"/>
              <a:t> create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指令來新建一個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物件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688C-8F33-8D4F-983C-F7442F135E1A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06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可以發現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已自動幫我們創建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且這個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都帶有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app=my-deployment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而在同時，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也會自動幫我們建立一個</a:t>
            </a:r>
            <a:r>
              <a:rPr lang="en" altLang="zh-TW" dirty="0"/>
              <a:t>Replication 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來管理這些</a:t>
            </a:r>
            <a:r>
              <a:rPr lang="en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</a:p>
          <a:p>
            <a:endParaRPr kumimoji="1" lang="en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pod &lt;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Pod_NAME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--replicas=4 -f ./my-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deployment.yaml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688C-8F33-8D4F-983C-F7442F135E1A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080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C2CDC-132F-914A-B5C3-4166EC7BD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62A2-2420-D049-93D2-0FD99D070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0423F-90DE-734E-B7B3-61B54889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AB0-D8DE-6444-B1A0-FB5473D84D12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95EFB-F9B1-2E4B-9E02-A4C70862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7729E-E307-1442-880F-AFF5A522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790-EC53-8A44-9A01-105DC4A8E8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84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D2C6A-0886-4447-8275-0FCE4A2A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3438ED-AB0F-9A43-BB07-ABC712D25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CF9BF6-C8BA-8D47-AFEB-EEED6BDD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AB0-D8DE-6444-B1A0-FB5473D84D12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AF5E1-A222-944C-9F09-B7B1BA97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2AD6D-6786-6E4A-8CC3-DC976400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790-EC53-8A44-9A01-105DC4A8E8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23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E6EA62-581C-684A-960B-70AFD4B62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79FFC3-535C-964C-ADA9-751903DA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5860CB-64F2-AF45-911B-197FC0A0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AB0-D8DE-6444-B1A0-FB5473D84D12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B0352-E40F-6A47-9B8F-649B84A2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7137C6-5A47-1D45-A072-5AED5DB5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790-EC53-8A44-9A01-105DC4A8E8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411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D8832-73DF-C745-A027-18528663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2F996-30C4-3948-A0D5-015FE355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1A738-1DEB-F947-B886-4D69D121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AB0-D8DE-6444-B1A0-FB5473D84D12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D0EA1-A1A4-C24C-AC67-65D9FFAA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C1159-44A7-3242-B685-665CD84C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790-EC53-8A44-9A01-105DC4A8E8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15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DA527-82D8-4D49-836A-711C9BC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7A4DA6-D81F-A942-8691-BC3410A1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4F827D-D289-6C4F-BF75-A69FDA61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AB0-D8DE-6444-B1A0-FB5473D84D12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543261-7614-A547-8F13-2A9D45AF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85A32A-BCAF-B04A-B832-221477F0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790-EC53-8A44-9A01-105DC4A8E8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157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C15BF-D217-9440-B2A6-75547AB5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97D09-9892-C643-8EA2-5970426EB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CD76F3-BD12-C34B-9D41-56879314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E2F96-EB49-0944-9CC4-57ED56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AB0-D8DE-6444-B1A0-FB5473D84D12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C8E16E-CE8A-5041-93BC-0EB1631C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9B375C-8E1F-CE48-A303-A3B087CE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790-EC53-8A44-9A01-105DC4A8E8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885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1DD30-07CD-BA43-B6F6-2F06454E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26A53E-539F-5B45-B2ED-8B60844F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7FD147-8A73-4943-8873-4B61FCF48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6B1D1C-8B7E-F140-B9B6-98FB06613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A9D1CC-FF4A-934C-8FF7-D535FD612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AE6E47-6932-1B46-A5D1-7445AF38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AB0-D8DE-6444-B1A0-FB5473D84D12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E68DF7-FCA2-E247-9EE9-30AE3956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A72C22-F455-1E43-9A92-FDB92F51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790-EC53-8A44-9A01-105DC4A8E8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97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4DE67-A41E-4649-A3A6-CDC1C7A0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121E9F-83E2-9945-A363-8E1B4515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AB0-D8DE-6444-B1A0-FB5473D84D12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C2E8C3-D48E-0542-A451-6E191EDF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79B2B0-FF18-0C47-B8F7-09973228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790-EC53-8A44-9A01-105DC4A8E8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211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7BF181-C1FA-2843-B6BB-FC2C4AE5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AB0-D8DE-6444-B1A0-FB5473D84D12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4B3AE5-E1E6-234A-A323-0FC5E0F3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77B39A-94F7-6F43-B268-26528C4D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790-EC53-8A44-9A01-105DC4A8E8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708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190C9-07D7-8842-BD52-B1190CD4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AAE7A9-82C8-6948-B137-1C5B66DFA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35B948-94C8-9C4D-8120-759305950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071318-3861-6949-9E32-8BE88CC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AB0-D8DE-6444-B1A0-FB5473D84D12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161DA7-20F2-1345-BB7C-D31973A9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AC72D1-D60C-F545-9590-35E9449F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790-EC53-8A44-9A01-105DC4A8E8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23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918A2-508E-284F-87C6-2DF1A61E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98ADAD-FA62-DE40-8D79-99EB766DD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FA3555-F64E-C94B-94FE-51031AC82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0F5201-DB08-7544-B7E0-8DF10AE9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AB0-D8DE-6444-B1A0-FB5473D84D12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DBB297-336B-AE40-B2ED-BE434900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458829-AD49-1940-BB98-F1C12D78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790-EC53-8A44-9A01-105DC4A8E8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632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17C6C67-4107-864E-9A34-74158686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7823C5-05A1-814E-BF15-4B570094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7CBF97-6D2E-C34C-A974-DB4C9066D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2AB0-D8DE-6444-B1A0-FB5473D84D12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B5FD15-699E-7B4B-94E2-35F079357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F9345C-C437-2548-BBC6-73A2EDCE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1790-EC53-8A44-9A01-105DC4A8E8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171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users/20103753/ironman/1590" TargetMode="External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chingchen.com/tw/blog/kubernetes-service-in-detail-1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2D710-7110-8F4C-9E06-FEF43928C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Kubernetes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35499A-A0B2-3843-9AB3-047B6B888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2018/07/16</a:t>
            </a:r>
          </a:p>
          <a:p>
            <a:r>
              <a:rPr kumimoji="1" lang="zh-CN" altLang="en-US" dirty="0"/>
              <a:t>投資程設科</a:t>
            </a:r>
            <a:r>
              <a:rPr kumimoji="1" lang="zh-TW" altLang="en-US" dirty="0"/>
              <a:t> </a:t>
            </a:r>
            <a:r>
              <a:rPr kumimoji="1" lang="zh-CN" altLang="en-US" dirty="0"/>
              <a:t>張至偉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18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F3E5F-D48E-0746-9DFB-012A06C4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Pods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BD2564-20AC-044F-AF38-06D83FA7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Kubernetes </a:t>
            </a:r>
            <a:r>
              <a:rPr kumimoji="1" lang="zh-TW" altLang="en-US" dirty="0"/>
              <a:t>上會運行很多個不同種類型的應用服務</a:t>
            </a:r>
            <a:r>
              <a:rPr kumimoji="1" lang="en-US" altLang="zh-TW" dirty="0"/>
              <a:t>(</a:t>
            </a:r>
            <a:r>
              <a:rPr kumimoji="1" lang="en" altLang="zh-TW" dirty="0"/>
              <a:t>applications)</a:t>
            </a:r>
            <a:r>
              <a:rPr kumimoji="1" lang="zh-TW" altLang="en" dirty="0"/>
              <a:t>，</a:t>
            </a:r>
            <a:r>
              <a:rPr kumimoji="1" lang="zh-TW" altLang="en-US" dirty="0"/>
              <a:t>而一個 </a:t>
            </a:r>
            <a:r>
              <a:rPr kumimoji="1" lang="en" altLang="zh-TW" dirty="0"/>
              <a:t>Pod </a:t>
            </a:r>
            <a:r>
              <a:rPr kumimoji="1" lang="zh-TW" altLang="en-US" dirty="0"/>
              <a:t>在</a:t>
            </a:r>
            <a:r>
              <a:rPr kumimoji="1" lang="en" altLang="zh-TW" dirty="0"/>
              <a:t>Kubernetes</a:t>
            </a:r>
            <a:r>
              <a:rPr kumimoji="1" lang="zh-TW" altLang="en-US" dirty="0"/>
              <a:t>世界中就相當於一個</a:t>
            </a:r>
            <a:r>
              <a:rPr kumimoji="1" lang="en" altLang="zh-TW" dirty="0"/>
              <a:t>application</a:t>
            </a:r>
            <a:r>
              <a:rPr kumimoji="1" lang="zh-TW" altLang="en" dirty="0"/>
              <a:t>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sz="2400" dirty="0"/>
              <a:t>每個 </a:t>
            </a:r>
            <a:r>
              <a:rPr kumimoji="1" lang="en" altLang="zh-TW" sz="2400" dirty="0"/>
              <a:t>Pod </a:t>
            </a:r>
            <a:r>
              <a:rPr kumimoji="1" lang="zh-TW" altLang="en-US" sz="2400" dirty="0"/>
              <a:t>都有屬於自己的 </a:t>
            </a:r>
            <a:r>
              <a:rPr kumimoji="1" lang="en" altLang="zh-TW" sz="2400" dirty="0" err="1"/>
              <a:t>yaml</a:t>
            </a:r>
            <a:r>
              <a:rPr kumimoji="1" lang="en" altLang="zh-TW" sz="2400" dirty="0"/>
              <a:t> </a:t>
            </a:r>
            <a:r>
              <a:rPr kumimoji="1" lang="zh-TW" altLang="en-US" sz="2400" dirty="0"/>
              <a:t>檔</a:t>
            </a:r>
          </a:p>
          <a:p>
            <a:r>
              <a:rPr kumimoji="1" lang="zh-TW" altLang="en-US" sz="2400" dirty="0"/>
              <a:t>一個 </a:t>
            </a:r>
            <a:r>
              <a:rPr kumimoji="1" lang="en" altLang="zh-TW" sz="2400" dirty="0"/>
              <a:t>Pod </a:t>
            </a:r>
            <a:r>
              <a:rPr kumimoji="1" lang="zh-TW" altLang="en-US" sz="2400" dirty="0"/>
              <a:t>裡面可以包含一個或多個 </a:t>
            </a:r>
            <a:r>
              <a:rPr kumimoji="1" lang="en" altLang="zh-TW" sz="2400" dirty="0"/>
              <a:t>Docker Container</a:t>
            </a:r>
          </a:p>
          <a:p>
            <a:r>
              <a:rPr kumimoji="1" lang="zh-TW" altLang="en-US" sz="2400" dirty="0"/>
              <a:t>在同一個 </a:t>
            </a:r>
            <a:r>
              <a:rPr kumimoji="1" lang="en" altLang="zh-TW" sz="2400" dirty="0"/>
              <a:t>Pod </a:t>
            </a:r>
            <a:r>
              <a:rPr kumimoji="1" lang="zh-TW" altLang="en-US" sz="2400" dirty="0"/>
              <a:t>裡面的 </a:t>
            </a:r>
            <a:r>
              <a:rPr kumimoji="1" lang="en" altLang="zh-TW" sz="2400" dirty="0"/>
              <a:t>containers</a:t>
            </a:r>
            <a:r>
              <a:rPr kumimoji="1" lang="zh-TW" altLang="en" sz="2400" dirty="0"/>
              <a:t>，</a:t>
            </a:r>
            <a:r>
              <a:rPr kumimoji="1" lang="zh-TW" altLang="en-US" sz="2400" dirty="0"/>
              <a:t>可以用 </a:t>
            </a:r>
            <a:r>
              <a:rPr kumimoji="1" lang="en" altLang="zh-TW" sz="2400" dirty="0"/>
              <a:t>local port numbers </a:t>
            </a:r>
            <a:r>
              <a:rPr kumimoji="1" lang="zh-TW" altLang="en-US" sz="2400" dirty="0"/>
              <a:t>來互相溝通</a:t>
            </a:r>
          </a:p>
        </p:txBody>
      </p:sp>
    </p:spTree>
    <p:extLst>
      <p:ext uri="{BB962C8B-B14F-4D97-AF65-F5344CB8AC3E}">
        <p14:creationId xmlns:p14="http://schemas.microsoft.com/office/powerpoint/2010/main" val="252910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AF842-ED21-C649-9413-781CE14E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建立一個 </a:t>
            </a:r>
            <a:r>
              <a:rPr kumimoji="1" lang="en-US" altLang="zh-TW" dirty="0"/>
              <a:t>Pods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73542E-E05E-0449-8A57-205C16521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0" y="2001044"/>
            <a:ext cx="8813800" cy="4000500"/>
          </a:xfrm>
        </p:spPr>
      </p:pic>
    </p:spTree>
    <p:extLst>
      <p:ext uri="{BB962C8B-B14F-4D97-AF65-F5344CB8AC3E}">
        <p14:creationId xmlns:p14="http://schemas.microsoft.com/office/powerpoint/2010/main" val="189364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25DF2-C72B-1A4F-B78D-50F35708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建立一個 </a:t>
            </a:r>
            <a:r>
              <a:rPr kumimoji="1" lang="en-US" altLang="zh-TW" dirty="0"/>
              <a:t>Pods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C2C5B7-B233-3E45-A69F-E6E2994E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metadata</a:t>
            </a:r>
          </a:p>
          <a:p>
            <a:pPr lvl="1"/>
            <a:r>
              <a:rPr kumimoji="1" lang="en-US" altLang="zh-TW" dirty="0"/>
              <a:t>name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" altLang="zh-TW" dirty="0"/>
              <a:t>Pod </a:t>
            </a:r>
            <a:r>
              <a:rPr kumimoji="1" lang="zh-TW" altLang="en-US" dirty="0"/>
              <a:t>的名稱</a:t>
            </a:r>
            <a:endParaRPr kumimoji="1" lang="en" altLang="zh-TW" dirty="0"/>
          </a:p>
          <a:p>
            <a:pPr lvl="1"/>
            <a:r>
              <a:rPr kumimoji="1" lang="en-US" altLang="zh-TW" dirty="0"/>
              <a:t>labels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" altLang="zh-TW" dirty="0"/>
              <a:t>Kubernetes </a:t>
            </a:r>
            <a:r>
              <a:rPr kumimoji="1" lang="zh-TW" altLang="en-US" dirty="0"/>
              <a:t>會透過 </a:t>
            </a:r>
            <a:r>
              <a:rPr kumimoji="1" lang="en" altLang="zh-TW" dirty="0"/>
              <a:t>Label Selector </a:t>
            </a:r>
            <a:r>
              <a:rPr kumimoji="1" lang="zh-TW" altLang="en-US" dirty="0"/>
              <a:t>將 </a:t>
            </a:r>
            <a:r>
              <a:rPr kumimoji="1" lang="en" altLang="zh-TW" dirty="0"/>
              <a:t>Pod</a:t>
            </a:r>
            <a:r>
              <a:rPr kumimoji="1" lang="zh-TW" altLang="en-US" dirty="0"/>
              <a:t> 分群管理。</a:t>
            </a:r>
            <a:endParaRPr kumimoji="1" lang="en" altLang="zh-TW" dirty="0"/>
          </a:p>
          <a:p>
            <a:pPr lvl="1"/>
            <a:r>
              <a:rPr lang="en" altLang="zh-TW" dirty="0"/>
              <a:t>annotations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給使用者任意自定義的附加資訊，提供外部進行查詢使用，像是版本號，發布日期。</a:t>
            </a:r>
            <a:endParaRPr lang="en-US" altLang="zh-TW" dirty="0"/>
          </a:p>
          <a:p>
            <a:r>
              <a:rPr kumimoji="1" lang="en" altLang="zh-TW" dirty="0"/>
              <a:t>spec</a:t>
            </a:r>
          </a:p>
          <a:p>
            <a:pPr lvl="1"/>
            <a:r>
              <a:rPr kumimoji="1" lang="en-US" altLang="zh-TW" dirty="0"/>
              <a:t>name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 的名稱</a:t>
            </a:r>
            <a:endParaRPr kumimoji="1" lang="en" altLang="zh-TW" dirty="0"/>
          </a:p>
          <a:p>
            <a:pPr lvl="1"/>
            <a:r>
              <a:rPr kumimoji="1" lang="en-US" altLang="zh-TW" dirty="0"/>
              <a:t>image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根據 </a:t>
            </a:r>
            <a:r>
              <a:rPr kumimoji="1" lang="en" altLang="zh-TW" dirty="0"/>
              <a:t>Docker Registry </a:t>
            </a:r>
            <a:r>
              <a:rPr kumimoji="1" lang="zh-TW" altLang="en-US" dirty="0"/>
              <a:t>提供的可下載路徑</a:t>
            </a:r>
            <a:endParaRPr kumimoji="1" lang="en" altLang="zh-TW" dirty="0"/>
          </a:p>
          <a:p>
            <a:pPr lvl="1"/>
            <a:r>
              <a:rPr kumimoji="1" lang="en-US" altLang="zh-TW" dirty="0"/>
              <a:t>ports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lang="zh-TW" altLang="en-US" dirty="0"/>
              <a:t>該 </a:t>
            </a:r>
            <a:r>
              <a:rPr lang="en" altLang="zh-TW" dirty="0"/>
              <a:t>container </a:t>
            </a:r>
            <a:r>
              <a:rPr lang="zh-TW" altLang="en-US" dirty="0"/>
              <a:t>有哪些 </a:t>
            </a:r>
            <a:r>
              <a:rPr lang="en" altLang="zh-TW" dirty="0"/>
              <a:t>port number </a:t>
            </a:r>
            <a:r>
              <a:rPr lang="zh-TW" altLang="en-US" dirty="0"/>
              <a:t>是允許外部資源存取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51EA90-D8EC-E547-BBAC-2B2968047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5859463"/>
            <a:ext cx="9169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5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2ABBF-DDB6-FD4B-A609-7DE2E3B7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如何與 </a:t>
            </a:r>
            <a:r>
              <a:rPr kumimoji="1" lang="en" altLang="zh-TW" dirty="0"/>
              <a:t>Pod </a:t>
            </a:r>
            <a:r>
              <a:rPr kumimoji="1" lang="zh-TW" altLang="en-US" dirty="0"/>
              <a:t>中的 </a:t>
            </a:r>
            <a:r>
              <a:rPr kumimoji="1" lang="en" altLang="zh-TW" dirty="0"/>
              <a:t>container </a:t>
            </a:r>
            <a:r>
              <a:rPr kumimoji="1" lang="zh-TW" altLang="en-US" dirty="0"/>
              <a:t>互動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9AB959-6EB7-FD48-B293-D79A84DB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/>
              <a:t>透過</a:t>
            </a:r>
            <a:r>
              <a:rPr lang="en" altLang="zh-TW" b="1" dirty="0" err="1"/>
              <a:t>kubectl</a:t>
            </a:r>
            <a:r>
              <a:rPr lang="en" altLang="zh-TW" b="1" dirty="0"/>
              <a:t> port-forward</a:t>
            </a:r>
          </a:p>
          <a:p>
            <a:pPr marL="514350" indent="-514350">
              <a:buFont typeface="+mj-lt"/>
              <a:buAutoNum type="arabicPeriod"/>
            </a:pPr>
            <a:endParaRPr lang="en" altLang="zh-TW" b="1" dirty="0"/>
          </a:p>
          <a:p>
            <a:pPr marL="514350" indent="-514350">
              <a:buFont typeface="+mj-lt"/>
              <a:buAutoNum type="arabicPeriod"/>
            </a:pPr>
            <a:endParaRPr lang="en" altLang="zh-TW" b="1" dirty="0"/>
          </a:p>
          <a:p>
            <a:pPr marL="514350" indent="-514350">
              <a:buFont typeface="+mj-lt"/>
              <a:buAutoNum type="arabicPeriod"/>
            </a:pP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/>
              <a:t>建立一個 </a:t>
            </a:r>
            <a:r>
              <a:rPr lang="en" altLang="zh-TW" b="1" dirty="0"/>
              <a:t>Service</a:t>
            </a:r>
          </a:p>
          <a:p>
            <a:pPr marL="514350" indent="-514350">
              <a:buFont typeface="+mj-lt"/>
              <a:buAutoNum type="arabicPeriod"/>
            </a:pP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B90EA0-44C2-5841-80C2-C36AF740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50" y="2479735"/>
            <a:ext cx="8775700" cy="11049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878E03-A67E-3D4B-85A3-DB2279047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0" y="4584580"/>
            <a:ext cx="8775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4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3F9E8-F0BE-1449-A6D4-82C332D9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Kubernetes Cluster </a:t>
            </a:r>
            <a:r>
              <a:rPr lang="zh-TW" altLang="en-US" dirty="0"/>
              <a:t>的網路系統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1B26C-B38E-D14B-A054-5D592056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Kubernetes Cluster </a:t>
            </a:r>
            <a:r>
              <a:rPr kumimoji="1" lang="zh-TW" altLang="en-US" dirty="0"/>
              <a:t>內部會有一套網路系統，會替每個 </a:t>
            </a:r>
            <a:r>
              <a:rPr kumimoji="1" lang="en" altLang="zh-TW" dirty="0"/>
              <a:t>Pod </a:t>
            </a:r>
            <a:r>
              <a:rPr kumimoji="1" lang="zh-TW" altLang="en-US" dirty="0"/>
              <a:t>建立一個 </a:t>
            </a:r>
            <a:r>
              <a:rPr kumimoji="1" lang="en" altLang="zh-TW" dirty="0"/>
              <a:t>Cluster IP</a:t>
            </a:r>
            <a:r>
              <a:rPr kumimoji="1" lang="zh-TW" altLang="en" dirty="0"/>
              <a:t>，</a:t>
            </a:r>
            <a:r>
              <a:rPr kumimoji="1" lang="zh-TW" altLang="en-US" dirty="0"/>
              <a:t>這個 </a:t>
            </a:r>
            <a:r>
              <a:rPr kumimoji="1" lang="en" altLang="zh-TW" dirty="0"/>
              <a:t>IP </a:t>
            </a:r>
            <a:r>
              <a:rPr kumimoji="1" lang="zh-TW" altLang="en-US" dirty="0"/>
              <a:t>是由 </a:t>
            </a:r>
            <a:r>
              <a:rPr kumimoji="1" lang="en" altLang="zh-TW" dirty="0"/>
              <a:t>Kubernetes </a:t>
            </a:r>
            <a:r>
              <a:rPr kumimoji="1" lang="zh-TW" altLang="en-US" dirty="0"/>
              <a:t>內部隨機產生的。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這個 </a:t>
            </a:r>
            <a:r>
              <a:rPr kumimoji="1" lang="en" altLang="zh-TW" dirty="0"/>
              <a:t>Cluster IP </a:t>
            </a:r>
            <a:r>
              <a:rPr kumimoji="1" lang="zh-TW" altLang="en-US" dirty="0"/>
              <a:t>只有</a:t>
            </a:r>
            <a:r>
              <a:rPr kumimoji="1" lang="en" altLang="zh-TW" dirty="0"/>
              <a:t>Cluster</a:t>
            </a:r>
            <a:r>
              <a:rPr kumimoji="1" lang="zh-TW" altLang="en-US" dirty="0"/>
              <a:t>內部資源可以使用；外部資源是無法透過 </a:t>
            </a:r>
            <a:r>
              <a:rPr kumimoji="1" lang="en" altLang="zh-TW" dirty="0"/>
              <a:t>Cluster IP </a:t>
            </a:r>
            <a:r>
              <a:rPr kumimoji="1" lang="zh-TW" altLang="en-US" dirty="0"/>
              <a:t>與 </a:t>
            </a:r>
            <a:r>
              <a:rPr kumimoji="1" lang="en" altLang="zh-TW" dirty="0"/>
              <a:t>Pods </a:t>
            </a:r>
            <a:r>
              <a:rPr kumimoji="1" lang="zh-TW" altLang="en-US" dirty="0"/>
              <a:t>互動，所以我們需要再建立一個 </a:t>
            </a:r>
            <a:r>
              <a:rPr kumimoji="1" lang="en" altLang="zh-TW" dirty="0"/>
              <a:t>Service </a:t>
            </a:r>
            <a:r>
              <a:rPr kumimoji="1" lang="zh-TW" altLang="en-US" dirty="0"/>
              <a:t>元件作為一個橋樑，讓 </a:t>
            </a:r>
            <a:r>
              <a:rPr kumimoji="1" lang="en" altLang="zh-TW" dirty="0"/>
              <a:t>Cluster </a:t>
            </a:r>
            <a:r>
              <a:rPr kumimoji="1" lang="zh-TW" altLang="en-US" dirty="0"/>
              <a:t>以外的服務也可以與 </a:t>
            </a:r>
            <a:r>
              <a:rPr kumimoji="1" lang="en" altLang="zh-TW" dirty="0"/>
              <a:t>Pod </a:t>
            </a:r>
            <a:r>
              <a:rPr kumimoji="1" lang="zh-TW" altLang="en-US" dirty="0"/>
              <a:t>做互動。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在 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get services </a:t>
            </a:r>
            <a:r>
              <a:rPr kumimoji="1" lang="zh-TW" altLang="en-US" dirty="0"/>
              <a:t>可以看到 </a:t>
            </a:r>
            <a:r>
              <a:rPr kumimoji="1" lang="en" altLang="zh-TW" dirty="0"/>
              <a:t>TYPE , CLUSTER-IP , EXTERNAL-IP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30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ADBDA-1C24-2148-AB71-DAA73286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Node </a:t>
            </a:r>
            <a:r>
              <a:rPr kumimoji="1" lang="zh-TW" altLang="en-US" dirty="0"/>
              <a:t>是什麼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FC2610-C093-BE44-8DC1-3B3BB6FD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TW" altLang="en-US" dirty="0"/>
              <a:t>在 </a:t>
            </a:r>
            <a:r>
              <a:rPr kumimoji="1" lang="en" altLang="zh-TW" dirty="0"/>
              <a:t>Kubernetes </a:t>
            </a:r>
            <a:r>
              <a:rPr kumimoji="1" lang="zh-TW" altLang="en-US" dirty="0"/>
              <a:t>中，</a:t>
            </a:r>
            <a:r>
              <a:rPr kumimoji="1" lang="en" altLang="zh-TW" dirty="0"/>
              <a:t>Node </a:t>
            </a:r>
            <a:r>
              <a:rPr kumimoji="1" lang="zh-TW" altLang="en-US" dirty="0"/>
              <a:t>通常是指實體機、虛擬機，只要他們上面裝有 </a:t>
            </a:r>
            <a:r>
              <a:rPr kumimoji="1" lang="en" altLang="zh-TW" dirty="0"/>
              <a:t>Docker Engine </a:t>
            </a:r>
            <a:r>
              <a:rPr kumimoji="1" lang="zh-TW" altLang="en" dirty="0"/>
              <a:t>，</a:t>
            </a:r>
            <a:r>
              <a:rPr kumimoji="1" lang="zh-TW" altLang="en-US" dirty="0"/>
              <a:t>足以跑起 </a:t>
            </a:r>
            <a:r>
              <a:rPr kumimoji="1" lang="en" altLang="zh-TW" dirty="0"/>
              <a:t>Pod</a:t>
            </a:r>
            <a:r>
              <a:rPr kumimoji="1" lang="zh-TW" altLang="en" dirty="0"/>
              <a:t>，</a:t>
            </a:r>
            <a:r>
              <a:rPr kumimoji="1" lang="zh-TW" altLang="en-US" dirty="0"/>
              <a:t>就可以被加入 </a:t>
            </a:r>
            <a:r>
              <a:rPr kumimoji="1" lang="en" altLang="zh-TW" dirty="0"/>
              <a:t>Kubernetes Cluster</a:t>
            </a:r>
            <a:r>
              <a:rPr kumimoji="1" lang="zh-TW" altLang="en" dirty="0"/>
              <a:t>。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過去是一台 </a:t>
            </a:r>
            <a:r>
              <a:rPr kumimoji="1" lang="en" altLang="zh-TW" dirty="0"/>
              <a:t>Node </a:t>
            </a:r>
            <a:r>
              <a:rPr kumimoji="1" lang="zh-TW" altLang="en-US" dirty="0"/>
              <a:t>可能只運行一個應用服務</a:t>
            </a:r>
            <a:r>
              <a:rPr kumimoji="1" lang="en-US" altLang="zh-TW" dirty="0"/>
              <a:t>(</a:t>
            </a:r>
            <a:r>
              <a:rPr kumimoji="1" lang="en" altLang="zh-TW" dirty="0"/>
              <a:t>application)</a:t>
            </a:r>
            <a:r>
              <a:rPr kumimoji="1" lang="zh-TW" altLang="en" dirty="0"/>
              <a:t>，</a:t>
            </a:r>
            <a:r>
              <a:rPr kumimoji="1" lang="zh-TW" altLang="en-US" dirty="0"/>
              <a:t>若是該應用服務</a:t>
            </a:r>
            <a:r>
              <a:rPr kumimoji="1" lang="en-US" altLang="zh-TW" dirty="0"/>
              <a:t>(</a:t>
            </a:r>
            <a:r>
              <a:rPr kumimoji="1" lang="en" altLang="zh-TW" dirty="0"/>
              <a:t>application) </a:t>
            </a:r>
            <a:r>
              <a:rPr kumimoji="1" lang="zh-TW" altLang="en-US" dirty="0"/>
              <a:t>只使用 </a:t>
            </a:r>
            <a:r>
              <a:rPr kumimoji="1" lang="en" altLang="zh-TW" dirty="0"/>
              <a:t>I/O </a:t>
            </a:r>
            <a:r>
              <a:rPr kumimoji="1" lang="zh-TW" altLang="en-US" dirty="0"/>
              <a:t>資源，免不了 </a:t>
            </a:r>
            <a:r>
              <a:rPr kumimoji="1" lang="en" altLang="zh-TW" dirty="0"/>
              <a:t>Node </a:t>
            </a:r>
            <a:r>
              <a:rPr kumimoji="1" lang="zh-TW" altLang="en-US" dirty="0"/>
              <a:t>上閒置 </a:t>
            </a:r>
            <a:r>
              <a:rPr kumimoji="1" lang="en" altLang="zh-TW" dirty="0"/>
              <a:t>memory </a:t>
            </a:r>
            <a:r>
              <a:rPr kumimoji="1" lang="zh-TW" altLang="en-US" dirty="0"/>
              <a:t>的浪費；若是為了避免閒置資源，而將多個服務同時運行在同一台 </a:t>
            </a:r>
            <a:r>
              <a:rPr kumimoji="1" lang="en" altLang="zh-TW" dirty="0"/>
              <a:t>Node </a:t>
            </a:r>
            <a:r>
              <a:rPr kumimoji="1" lang="zh-TW" altLang="en-US" dirty="0"/>
              <a:t>上，運維人員還需隨時掌控目前各個應用服務使用資源狀況。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C33D52-CF0C-BA4C-8C09-1B8D7A744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2921838"/>
            <a:ext cx="9321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8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橫向</a:t>
            </a:r>
            <a:r>
              <a:rPr lang="zh-TW" altLang="en-US" dirty="0"/>
              <a:t>擴展</a:t>
            </a:r>
            <a:r>
              <a:rPr lang="en-US" altLang="zh-TW" dirty="0"/>
              <a:t>(Horizontal scaling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透過增加更多的機器節點，獲取更多資源，來分擔原有的工作內容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縱向擴展</a:t>
            </a:r>
            <a:r>
              <a:rPr lang="en-US" altLang="zh-TW" dirty="0"/>
              <a:t>(Vertical scaling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在單一節點上，新增更多的 </a:t>
            </a:r>
            <a:r>
              <a:rPr lang="en-US" altLang="zh-TW" dirty="0"/>
              <a:t>CPU</a:t>
            </a:r>
            <a:r>
              <a:rPr lang="zh-TW" altLang="en-US" dirty="0"/>
              <a:t>，</a:t>
            </a:r>
            <a:r>
              <a:rPr lang="en-US" altLang="zh-TW" dirty="0"/>
              <a:t>RAM </a:t>
            </a:r>
            <a:r>
              <a:rPr lang="zh-TW" altLang="en-US" dirty="0"/>
              <a:t>來獲得更多運作資源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如何實現  </a:t>
            </a:r>
            <a:r>
              <a:rPr lang="en-US" altLang="zh-TW" dirty="0" smtClean="0"/>
              <a:t>container </a:t>
            </a:r>
            <a:r>
              <a:rPr lang="zh-TW" altLang="en-US" dirty="0" smtClean="0"/>
              <a:t>的橫向擴展</a:t>
            </a:r>
            <a:r>
              <a:rPr lang="en-US" altLang="zh-TW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215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CEED2-D9C4-3C47-A695-5F4F6311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Deployment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381659-78BD-9643-AA35-B3461BA5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部署一個應用服務</a:t>
            </a:r>
            <a:r>
              <a:rPr lang="en-US" altLang="zh-TW" dirty="0"/>
              <a:t>(</a:t>
            </a:r>
            <a:r>
              <a:rPr lang="en" altLang="zh-TW" dirty="0"/>
              <a:t>application)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 </a:t>
            </a:r>
            <a:r>
              <a:rPr lang="en-US" altLang="zh-TW" dirty="0"/>
              <a:t>Replication Set</a:t>
            </a:r>
            <a:r>
              <a:rPr lang="zh-TW" altLang="en-US" dirty="0"/>
              <a:t> 實現橫向擴展</a:t>
            </a:r>
            <a:endParaRPr lang="en" altLang="zh-TW" dirty="0"/>
          </a:p>
          <a:p>
            <a:endParaRPr kumimoji="1" lang="en-US" altLang="zh-TW" dirty="0"/>
          </a:p>
          <a:p>
            <a:r>
              <a:rPr lang="zh-TW" altLang="en-US" dirty="0"/>
              <a:t>協助 </a:t>
            </a:r>
            <a:r>
              <a:rPr lang="en" altLang="zh-TW" dirty="0"/>
              <a:t>applications </a:t>
            </a:r>
            <a:r>
              <a:rPr lang="zh-TW" altLang="en-US" dirty="0"/>
              <a:t>升級到某個特定版本</a:t>
            </a:r>
          </a:p>
          <a:p>
            <a:endParaRPr kumimoji="1" lang="en-US" altLang="zh-TW" dirty="0"/>
          </a:p>
          <a:p>
            <a:r>
              <a:rPr lang="zh-TW" altLang="en-US" dirty="0"/>
              <a:t>服務升級過程中做到無停機服務遷移</a:t>
            </a:r>
            <a:r>
              <a:rPr lang="en-US" altLang="zh-TW" dirty="0"/>
              <a:t>(</a:t>
            </a:r>
            <a:r>
              <a:rPr lang="en" altLang="zh-TW" dirty="0"/>
              <a:t>zero downtime deployment)</a:t>
            </a:r>
          </a:p>
          <a:p>
            <a:endParaRPr kumimoji="1" lang="en-US" altLang="zh-TW" dirty="0"/>
          </a:p>
          <a:p>
            <a:r>
              <a:rPr lang="zh-TW" altLang="en-US" dirty="0"/>
              <a:t>可以</a:t>
            </a:r>
            <a:r>
              <a:rPr lang="en" altLang="zh-TW" dirty="0"/>
              <a:t>Rollback</a:t>
            </a:r>
            <a:r>
              <a:rPr lang="zh-TW" altLang="en-US" dirty="0"/>
              <a:t>到先前版本</a:t>
            </a:r>
          </a:p>
        </p:txBody>
      </p:sp>
    </p:spTree>
    <p:extLst>
      <p:ext uri="{BB962C8B-B14F-4D97-AF65-F5344CB8AC3E}">
        <p14:creationId xmlns:p14="http://schemas.microsoft.com/office/powerpoint/2010/main" val="177687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80ED5-717A-BF40-B62D-CC37E732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my-</a:t>
            </a:r>
            <a:r>
              <a:rPr kumimoji="1" lang="en" altLang="zh-TW" dirty="0" err="1"/>
              <a:t>deployment.yaml</a:t>
            </a:r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A6E815E-6FDD-224D-8477-9AA427CFA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3478" y="1825625"/>
            <a:ext cx="6825043" cy="4351338"/>
          </a:xfrm>
        </p:spPr>
      </p:pic>
    </p:spTree>
    <p:extLst>
      <p:ext uri="{BB962C8B-B14F-4D97-AF65-F5344CB8AC3E}">
        <p14:creationId xmlns:p14="http://schemas.microsoft.com/office/powerpoint/2010/main" val="248599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25DF2-C72B-1A4F-B78D-50F35708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建立一個 </a:t>
            </a:r>
            <a:r>
              <a:rPr kumimoji="1" lang="en" altLang="zh-TW" dirty="0"/>
              <a:t>Deployment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C2C5B7-B233-3E45-A69F-E6E2994E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smtClean="0"/>
              <a:t>spec</a:t>
            </a:r>
            <a:endParaRPr kumimoji="1" lang="en" altLang="zh-TW" dirty="0"/>
          </a:p>
          <a:p>
            <a:pPr lvl="1"/>
            <a:r>
              <a:rPr kumimoji="1" lang="en-US" altLang="zh-TW" dirty="0" smtClean="0"/>
              <a:t>replicas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zh-TW" altLang="en-US" dirty="0" smtClean="0"/>
              <a:t>指定</a:t>
            </a:r>
            <a:r>
              <a:rPr kumimoji="1" lang="zh-TW" altLang="en-US" dirty="0"/>
              <a:t>同時有</a:t>
            </a:r>
            <a:r>
              <a:rPr kumimoji="1" lang="zh-TW" altLang="en-US" dirty="0">
                <a:solidFill>
                  <a:srgbClr val="FF0000"/>
                </a:solidFill>
              </a:rPr>
              <a:t>多少個相同的</a:t>
            </a:r>
            <a:r>
              <a:rPr kumimoji="1" lang="en-US" altLang="zh-TW" dirty="0">
                <a:solidFill>
                  <a:srgbClr val="FF0000"/>
                </a:solidFill>
              </a:rPr>
              <a:t>Pods</a:t>
            </a:r>
            <a:r>
              <a:rPr kumimoji="1" lang="zh-TW" altLang="en-US" dirty="0"/>
              <a:t>運行在</a:t>
            </a:r>
            <a:r>
              <a:rPr kumimoji="1" lang="en-US" altLang="zh-TW" dirty="0"/>
              <a:t>Kubernetes Cluster</a:t>
            </a:r>
            <a:r>
              <a:rPr kumimoji="1" lang="zh-TW" altLang="en-US" dirty="0" smtClean="0"/>
              <a:t>上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r>
              <a:rPr kumimoji="1" lang="en" altLang="zh-TW" dirty="0" smtClean="0"/>
              <a:t>selector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指</a:t>
            </a:r>
            <a:r>
              <a:rPr lang="zh-TW" altLang="en-US" dirty="0" smtClean="0"/>
              <a:t>定</a:t>
            </a:r>
            <a:r>
              <a:rPr lang="zh-TW" altLang="en-US" dirty="0"/>
              <a:t>我們要選擇的</a:t>
            </a:r>
            <a:r>
              <a:rPr lang="en-US" altLang="zh-TW" dirty="0" smtClean="0"/>
              <a:t>Pod</a:t>
            </a:r>
          </a:p>
          <a:p>
            <a:pPr lvl="2"/>
            <a:r>
              <a:rPr lang="en-US" altLang="zh-TW" dirty="0" err="1" smtClean="0"/>
              <a:t>matchLabels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選擇指定名稱的 </a:t>
            </a:r>
            <a:r>
              <a:rPr lang="en-US" altLang="zh-TW" dirty="0" smtClean="0"/>
              <a:t>Pod</a:t>
            </a:r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err="1" smtClean="0"/>
              <a:t>matchExpressions</a:t>
            </a:r>
            <a:r>
              <a:rPr lang="en-US" altLang="zh-TW" dirty="0" smtClean="0"/>
              <a:t> : 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kumimoji="1" lang="en-US" altLang="zh-TW" dirty="0" smtClean="0"/>
              <a:t>template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:</a:t>
            </a:r>
            <a:r>
              <a:rPr lang="zh-TW" altLang="en-US" dirty="0" smtClean="0"/>
              <a:t>定義 </a:t>
            </a:r>
            <a:r>
              <a:rPr lang="en-US" altLang="zh-TW" dirty="0" smtClean="0"/>
              <a:t>pod</a:t>
            </a:r>
            <a:r>
              <a:rPr lang="zh-TW" altLang="en-US" dirty="0" smtClean="0"/>
              <a:t> 的資訊</a:t>
            </a:r>
            <a:endParaRPr kumimoji="1" lang="en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4001294"/>
            <a:ext cx="4934245" cy="12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6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9A54E-E6CA-7849-B2D4-5E8D38C0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 </a:t>
            </a:r>
            <a:r>
              <a:rPr kumimoji="1" lang="en-US" altLang="zh-TW" dirty="0"/>
              <a:t>Kubernetes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1FAA0-85FA-634B-AACB-747818B2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Kubernetes</a:t>
            </a:r>
            <a:r>
              <a:rPr kumimoji="1" lang="zh-TW" altLang="en-US" dirty="0"/>
              <a:t> 是一個協助我們</a:t>
            </a:r>
            <a:r>
              <a:rPr kumimoji="1" lang="zh-TW" altLang="en-US" b="1" dirty="0">
                <a:solidFill>
                  <a:srgbClr val="FF0000"/>
                </a:solidFill>
              </a:rPr>
              <a:t>自動化部署</a:t>
            </a:r>
            <a:r>
              <a:rPr kumimoji="1" lang="zh-TW" altLang="en-US" dirty="0"/>
              <a:t>、</a:t>
            </a:r>
            <a:r>
              <a:rPr kumimoji="1" lang="zh-TW" altLang="en-US" b="1" dirty="0">
                <a:solidFill>
                  <a:srgbClr val="FF0000"/>
                </a:solidFill>
              </a:rPr>
              <a:t>擴張</a:t>
            </a:r>
            <a:r>
              <a:rPr kumimoji="1" lang="zh-TW" altLang="en-US" dirty="0"/>
              <a:t>以及</a:t>
            </a:r>
            <a:r>
              <a:rPr kumimoji="1" lang="zh-TW" altLang="en-US" b="1" dirty="0">
                <a:solidFill>
                  <a:srgbClr val="FF0000"/>
                </a:solidFill>
              </a:rPr>
              <a:t>管理容器</a:t>
            </a:r>
            <a:r>
              <a:rPr kumimoji="1" lang="zh-TW" altLang="en-US" dirty="0"/>
              <a:t>應用程式的系統。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sz="2400" dirty="0"/>
              <a:t>同時部署多個 </a:t>
            </a:r>
            <a:r>
              <a:rPr kumimoji="1" lang="en-US" altLang="zh-TW" sz="2400" dirty="0"/>
              <a:t>containers</a:t>
            </a:r>
            <a:r>
              <a:rPr kumimoji="1" lang="zh-TW" altLang="en-US" sz="2400" dirty="0"/>
              <a:t> 到一台，或甚至多台機器上</a:t>
            </a:r>
            <a:endParaRPr kumimoji="1" lang="en-US" altLang="zh-TW" sz="2400" dirty="0"/>
          </a:p>
          <a:p>
            <a:r>
              <a:rPr kumimoji="1" lang="zh-TW" altLang="en-US" sz="2400" dirty="0"/>
              <a:t>管理各個 </a:t>
            </a:r>
            <a:r>
              <a:rPr kumimoji="1" lang="en-US" altLang="zh-TW" sz="2400" dirty="0"/>
              <a:t>containers</a:t>
            </a:r>
            <a:r>
              <a:rPr kumimoji="1" lang="zh-TW" altLang="en-US" sz="2400" dirty="0"/>
              <a:t> 的狀態</a:t>
            </a:r>
            <a:endParaRPr kumimoji="1" lang="en-US" altLang="zh-TW" sz="2400" dirty="0"/>
          </a:p>
          <a:p>
            <a:r>
              <a:rPr kumimoji="1" lang="zh-TW" altLang="en-US" sz="2400" dirty="0"/>
              <a:t>將機器上所有的 </a:t>
            </a:r>
            <a:r>
              <a:rPr kumimoji="1" lang="en-US" altLang="zh-TW" sz="2400" dirty="0"/>
              <a:t>containers</a:t>
            </a:r>
            <a:r>
              <a:rPr kumimoji="1" lang="zh-TW" altLang="en-US" sz="2400" dirty="0"/>
              <a:t> 轉移至另外一台機器上</a:t>
            </a:r>
            <a:endParaRPr kumimoji="1" lang="en-US" altLang="zh-TW" sz="2400" dirty="0"/>
          </a:p>
          <a:p>
            <a:r>
              <a:rPr kumimoji="1" lang="en-US" altLang="zh-TW" sz="2400" dirty="0"/>
              <a:t>Kubernetes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cluster</a:t>
            </a:r>
            <a:r>
              <a:rPr kumimoji="1" lang="zh-TW" altLang="en-US" sz="2400" dirty="0"/>
              <a:t> 可以從一台機器，延展到多台機器共同運行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372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721B6-6613-4D4B-AD65-ACF6C079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Deployment</a:t>
            </a:r>
            <a:r>
              <a:rPr kumimoji="1" lang="zh-TW" altLang="en-US" dirty="0"/>
              <a:t> 物件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5C9AD6-917E-1C4B-8A89-844ABB175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0850" y="1690688"/>
            <a:ext cx="8750300" cy="11049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D073C8-98FE-CB4D-B4F4-A59E89F9B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" y="3287795"/>
            <a:ext cx="12192000" cy="266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65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ECA96-173E-9C45-A7C1-40A6E4A3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建立服務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9D71AD-DE86-9949-AD06-524B9A79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4310331"/>
            <a:ext cx="8699500" cy="1066800"/>
          </a:xfrm>
          <a:prstGeom prst="rect">
            <a:avLst/>
          </a:prstGeo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113BE12-948E-CD41-AFD4-B2E91B7A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創建一個 </a:t>
            </a:r>
            <a:r>
              <a:rPr lang="en" altLang="zh-TW" dirty="0"/>
              <a:t>Service </a:t>
            </a:r>
            <a:r>
              <a:rPr lang="zh-TW" altLang="en-US" dirty="0"/>
              <a:t>來測試是否我們創建的</a:t>
            </a:r>
            <a:r>
              <a:rPr lang="en" altLang="zh-TW" dirty="0"/>
              <a:t>web app</a:t>
            </a:r>
            <a:r>
              <a:rPr lang="zh-TW" altLang="en-US" dirty="0"/>
              <a:t>有正常運作。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97F4321-AF0E-F940-A2DB-E41937E9A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2794000"/>
            <a:ext cx="87122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16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1713A-D690-BC43-8475-BE6F48BB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Rollout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15744-C467-F74E-A6D1-CE31C81D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升級我們的服務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確認 </a:t>
            </a:r>
            <a:r>
              <a:rPr kumimoji="1" lang="en-US" altLang="zh-TW" dirty="0"/>
              <a:t>rollout</a:t>
            </a:r>
            <a:r>
              <a:rPr kumimoji="1" lang="zh-TW" altLang="en-US" dirty="0"/>
              <a:t> 的狀態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A09F3E-8D7F-FC4F-91DB-52D4FBB8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447146"/>
            <a:ext cx="8737600" cy="13081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1D2D97-321A-154E-85F5-AE0503A8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4470804"/>
            <a:ext cx="8737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8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E56D3-DD12-8344-9570-6C80C979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確認 </a:t>
            </a:r>
            <a:r>
              <a:rPr kumimoji="1" lang="en-US" altLang="zh-TW" dirty="0" smtClean="0"/>
              <a:t>Rollout</a:t>
            </a:r>
            <a:r>
              <a:rPr kumimoji="1" lang="zh-TW" altLang="en-US" dirty="0" smtClean="0"/>
              <a:t> 的紀錄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A9777A-AD39-0A42-B81A-0430DC1F8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7300" y="2126846"/>
            <a:ext cx="9677400" cy="13335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2D78B3-A071-A244-8B87-0315072ED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0" y="3923537"/>
            <a:ext cx="87757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68DE0-B892-EF4B-B70B-B39CD4B6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Rollback </a:t>
            </a:r>
            <a:r>
              <a:rPr lang="zh-TW" altLang="en-US" dirty="0" smtClean="0"/>
              <a:t>特定版本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89776A-2A6F-904C-B6E9-D3468752C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850" y="3594894"/>
            <a:ext cx="8750300" cy="812800"/>
          </a:xfrm>
        </p:spPr>
      </p:pic>
    </p:spTree>
    <p:extLst>
      <p:ext uri="{BB962C8B-B14F-4D97-AF65-F5344CB8AC3E}">
        <p14:creationId xmlns:p14="http://schemas.microsoft.com/office/powerpoint/2010/main" val="2320640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0B1B-AE53-0C4C-B630-F49E9072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Deployment</a:t>
            </a:r>
            <a:r>
              <a:rPr kumimoji="1" lang="zh-TW" altLang="en-US" dirty="0"/>
              <a:t> 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F4B56-893F-D84C-BD29-D1787E2C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zh-TW" altLang="en-US" dirty="0"/>
              <a:t>修改 </a:t>
            </a:r>
            <a:r>
              <a:rPr kumimoji="1" lang="en-US" altLang="zh-TW" dirty="0" err="1"/>
              <a:t>index.js</a:t>
            </a:r>
            <a:r>
              <a:rPr kumimoji="1" lang="zh-TW" altLang="en-US" dirty="0"/>
              <a:t> 更新 </a:t>
            </a:r>
            <a:r>
              <a:rPr kumimoji="1" lang="en-US" altLang="zh-TW" dirty="0"/>
              <a:t>docker</a:t>
            </a:r>
            <a:r>
              <a:rPr kumimoji="1" lang="zh-TW" altLang="en-US" dirty="0"/>
              <a:t> </a:t>
            </a:r>
            <a:r>
              <a:rPr kumimoji="1" lang="en-US" altLang="zh-TW" dirty="0"/>
              <a:t>image</a:t>
            </a:r>
            <a:r>
              <a:rPr kumimoji="1" lang="zh-TW" altLang="en-US" dirty="0"/>
              <a:t> 至 </a:t>
            </a:r>
            <a:r>
              <a:rPr kumimoji="1" lang="en-US" altLang="zh-TW" dirty="0"/>
              <a:t>docker</a:t>
            </a:r>
            <a:r>
              <a:rPr kumimoji="1" lang="zh-TW" altLang="en-US" dirty="0"/>
              <a:t> </a:t>
            </a:r>
            <a:r>
              <a:rPr kumimoji="1" lang="en-US" altLang="zh-TW" dirty="0"/>
              <a:t>hub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以 </a:t>
            </a:r>
            <a:r>
              <a:rPr lang="en" altLang="zh-TW" dirty="0" err="1"/>
              <a:t>kubectl</a:t>
            </a:r>
            <a:r>
              <a:rPr lang="en" altLang="zh-TW" dirty="0"/>
              <a:t> set image</a:t>
            </a:r>
            <a:r>
              <a:rPr lang="zh-TW" altLang="en-US" dirty="0"/>
              <a:t> 指令 </a:t>
            </a:r>
            <a:r>
              <a:rPr lang="en-US" altLang="zh-TW" dirty="0"/>
              <a:t>rollout</a:t>
            </a:r>
            <a:r>
              <a:rPr lang="zh-TW" altLang="en-US" dirty="0"/>
              <a:t> 新版的服務</a:t>
            </a:r>
            <a:endParaRPr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練習以 </a:t>
            </a:r>
            <a:r>
              <a:rPr kumimoji="1" lang="en-US" altLang="zh-TW" dirty="0"/>
              <a:t>rollout</a:t>
            </a:r>
            <a:r>
              <a:rPr kumimoji="1" lang="zh-TW" altLang="en-US"/>
              <a:t> 指令回到特定發佈的版本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396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647BB-C7E4-6B43-9518-7CB5266B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概觀 </a:t>
            </a:r>
            <a:r>
              <a:rPr kumimoji="1" lang="en" altLang="zh-TW" dirty="0"/>
              <a:t>Kubernetes </a:t>
            </a:r>
            <a:r>
              <a:rPr kumimoji="1" lang="zh-TW" altLang="en-US" dirty="0"/>
              <a:t>的內部運作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A7204A-F108-0247-A8C9-BAEAA090D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0160" y="1825625"/>
            <a:ext cx="10111680" cy="4351338"/>
          </a:xfrm>
        </p:spPr>
      </p:pic>
    </p:spTree>
    <p:extLst>
      <p:ext uri="{BB962C8B-B14F-4D97-AF65-F5344CB8AC3E}">
        <p14:creationId xmlns:p14="http://schemas.microsoft.com/office/powerpoint/2010/main" val="1869463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92DF8-7FCC-B84A-B8D0-2EA7BA5D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Kubernetes </a:t>
            </a:r>
            <a:r>
              <a:rPr kumimoji="1" lang="zh-TW" altLang="en-US" dirty="0"/>
              <a:t>的內部運作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32125D-0E90-F443-81C4-7EC8B7B8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" altLang="zh-TW" b="1" dirty="0"/>
              <a:t>Pod </a:t>
            </a:r>
            <a:r>
              <a:rPr lang="zh-TW" altLang="en-US" b="1" dirty="0"/>
              <a:t>內部的網路</a:t>
            </a:r>
          </a:p>
          <a:p>
            <a:pPr lvl="1"/>
            <a:r>
              <a:rPr kumimoji="1" lang="zh-CN" altLang="en-US" dirty="0"/>
              <a:t>每個</a:t>
            </a:r>
            <a:r>
              <a:rPr kumimoji="1" lang="zh-TW" altLang="en-US" dirty="0"/>
              <a:t> </a:t>
            </a:r>
            <a:r>
              <a:rPr kumimoji="1" lang="en-US" altLang="zh-TW" dirty="0"/>
              <a:t>pod</a:t>
            </a:r>
            <a:r>
              <a:rPr kumimoji="1" lang="zh-TW" altLang="en-US" dirty="0"/>
              <a:t> 有自己的網路，</a:t>
            </a:r>
            <a:r>
              <a:rPr kumimoji="1" lang="en-US" altLang="zh-TW" dirty="0"/>
              <a:t>containers</a:t>
            </a:r>
            <a:r>
              <a:rPr kumimoji="1" lang="zh-TW" altLang="en-US" dirty="0"/>
              <a:t> 之間可以透過 </a:t>
            </a:r>
            <a:r>
              <a:rPr kumimoji="1" lang="en-US" altLang="zh-TW" dirty="0" err="1"/>
              <a:t>localhost:port_num</a:t>
            </a:r>
            <a:r>
              <a:rPr kumimoji="1" lang="zh-TW" altLang="en-US" dirty="0"/>
              <a:t> 互相溝通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 err="1"/>
              <a:t>Kubelet</a:t>
            </a:r>
            <a:r>
              <a:rPr lang="en" altLang="zh-TW" b="1" dirty="0"/>
              <a:t> &amp; </a:t>
            </a:r>
            <a:r>
              <a:rPr lang="en-US" altLang="zh-TW" b="1" dirty="0"/>
              <a:t>K</a:t>
            </a:r>
            <a:r>
              <a:rPr lang="en" altLang="zh-TW" b="1" dirty="0" err="1"/>
              <a:t>ube</a:t>
            </a:r>
            <a:r>
              <a:rPr lang="en" altLang="zh-TW" b="1" dirty="0"/>
              <a:t>-proxy</a:t>
            </a:r>
          </a:p>
          <a:p>
            <a:pPr lvl="1"/>
            <a:r>
              <a:rPr lang="en-US" altLang="zh-TW" dirty="0" err="1"/>
              <a:t>Kubelet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等同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，用於管理 </a:t>
            </a:r>
            <a:r>
              <a:rPr lang="en-US" altLang="zh-TW" dirty="0"/>
              <a:t>node</a:t>
            </a:r>
            <a:r>
              <a:rPr lang="zh-TW" altLang="en-US" dirty="0"/>
              <a:t> 上所有的 </a:t>
            </a:r>
            <a:r>
              <a:rPr lang="en-US" altLang="zh-TW" dirty="0"/>
              <a:t>pods</a:t>
            </a:r>
            <a:r>
              <a:rPr lang="zh-TW" altLang="en-US" dirty="0"/>
              <a:t> 以及與 </a:t>
            </a:r>
            <a:r>
              <a:rPr lang="en-US" altLang="zh-TW" dirty="0"/>
              <a:t>master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溝通</a:t>
            </a:r>
            <a:endParaRPr lang="en" altLang="zh-TW" dirty="0"/>
          </a:p>
          <a:p>
            <a:pPr lvl="1"/>
            <a:r>
              <a:rPr kumimoji="1" lang="en-US" altLang="zh-TW" dirty="0" err="1"/>
              <a:t>Kube</a:t>
            </a:r>
            <a:r>
              <a:rPr kumimoji="1" lang="en-US" altLang="zh-TW" dirty="0"/>
              <a:t>-proxy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將 </a:t>
            </a:r>
            <a:r>
              <a:rPr kumimoji="1" lang="en-US" altLang="zh-TW" dirty="0"/>
              <a:t>node</a:t>
            </a:r>
            <a:r>
              <a:rPr kumimoji="1" lang="zh-TW" altLang="en-US" dirty="0"/>
              <a:t> 上所有 </a:t>
            </a:r>
            <a:r>
              <a:rPr kumimoji="1" lang="en-US" altLang="zh-TW" dirty="0"/>
              <a:t>pods</a:t>
            </a:r>
            <a:r>
              <a:rPr kumimoji="1" lang="zh-TW" altLang="en-US" dirty="0"/>
              <a:t> 的資訊傳給 </a:t>
            </a:r>
            <a:r>
              <a:rPr kumimoji="1" lang="en-US" altLang="zh-TW" dirty="0"/>
              <a:t>iptables</a:t>
            </a:r>
            <a:r>
              <a:rPr kumimoji="1" lang="zh-TW" altLang="en-US" dirty="0"/>
              <a:t>，</a:t>
            </a:r>
            <a:r>
              <a:rPr kumimoji="1" lang="en-US" altLang="zh-TW" dirty="0"/>
              <a:t> iptables</a:t>
            </a:r>
            <a:r>
              <a:rPr kumimoji="1" lang="zh-CN" altLang="en-US" dirty="0"/>
              <a:t>會即時記錄所有</a:t>
            </a:r>
            <a:r>
              <a:rPr kumimoji="1" lang="zh-TW" altLang="en-US" dirty="0"/>
              <a:t> </a:t>
            </a:r>
            <a:r>
              <a:rPr kumimoji="1" lang="en-US" altLang="zh-TW" dirty="0"/>
              <a:t>pod</a:t>
            </a:r>
            <a:r>
              <a:rPr kumimoji="1" lang="zh-TW" altLang="en-US" dirty="0"/>
              <a:t> 的最新狀態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8098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EEC7D-FB97-724A-9C8C-03EF0B0E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Kubernetes </a:t>
            </a:r>
            <a:r>
              <a:rPr kumimoji="1" lang="zh-TW" altLang="en-US" dirty="0"/>
              <a:t>的內部運作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DB3CF-BFE7-8F43-BFEE-C5FB30F2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endParaRPr lang="en-US" altLang="zh-TW" b="1" dirty="0"/>
          </a:p>
          <a:p>
            <a:pPr marL="514350" indent="-514350">
              <a:buFont typeface="+mj-lt"/>
              <a:buAutoNum type="arabicPeriod" startAt="3"/>
            </a:pPr>
            <a:r>
              <a:rPr lang="zh-TW" altLang="en-US" b="1" dirty="0"/>
              <a:t>使用者發送的 </a:t>
            </a:r>
            <a:r>
              <a:rPr lang="en" altLang="zh-TW" b="1" dirty="0"/>
              <a:t>request </a:t>
            </a:r>
            <a:r>
              <a:rPr lang="zh-TW" altLang="en-US" b="1" dirty="0"/>
              <a:t>時</a:t>
            </a:r>
            <a:endParaRPr lang="en-US" altLang="zh-TW" b="1" dirty="0"/>
          </a:p>
          <a:p>
            <a:pPr lvl="1"/>
            <a:r>
              <a:rPr kumimoji="1" lang="en-US" altLang="zh-TW" dirty="0"/>
              <a:t>Load</a:t>
            </a:r>
            <a:r>
              <a:rPr kumimoji="1" lang="zh-TW" altLang="en-US" dirty="0"/>
              <a:t> </a:t>
            </a:r>
            <a:r>
              <a:rPr kumimoji="1" lang="en-US" altLang="zh-TW" dirty="0"/>
              <a:t>balancer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負責決定要將 </a:t>
            </a:r>
            <a:r>
              <a:rPr kumimoji="1" lang="en-US" altLang="zh-TW" dirty="0"/>
              <a:t>request</a:t>
            </a:r>
            <a:r>
              <a:rPr kumimoji="1" lang="zh-TW" altLang="en-US" dirty="0"/>
              <a:t> 交給哪個 </a:t>
            </a:r>
            <a:r>
              <a:rPr kumimoji="1" lang="en-US" altLang="zh-TW" dirty="0"/>
              <a:t>node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CN" altLang="en-US" dirty="0"/>
              <a:t>如</a:t>
            </a:r>
            <a:r>
              <a:rPr kumimoji="1" lang="zh-TW" altLang="en-US" dirty="0"/>
              <a:t> </a:t>
            </a:r>
            <a:r>
              <a:rPr kumimoji="1" lang="en-US" altLang="zh-TW" dirty="0"/>
              <a:t>Nginx,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HAProxy</a:t>
            </a:r>
            <a:r>
              <a:rPr kumimoji="1" lang="zh-TW" altLang="en-US" dirty="0"/>
              <a:t> 專門做負載平衡的服務</a:t>
            </a:r>
            <a:r>
              <a:rPr kumimoji="1"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node</a:t>
            </a:r>
            <a:r>
              <a:rPr lang="zh-TW" altLang="en-US" dirty="0"/>
              <a:t> 接收到 </a:t>
            </a:r>
            <a:r>
              <a:rPr lang="en-US" altLang="zh-TW" dirty="0"/>
              <a:t>request</a:t>
            </a:r>
            <a:r>
              <a:rPr lang="zh-TW" altLang="en-US" dirty="0"/>
              <a:t> 經由 </a:t>
            </a:r>
            <a:r>
              <a:rPr lang="en-US" altLang="zh-TW" dirty="0"/>
              <a:t>iptables</a:t>
            </a:r>
            <a:r>
              <a:rPr lang="zh-TW" altLang="en-US" dirty="0"/>
              <a:t> 決定要送給哪個 </a:t>
            </a:r>
            <a:r>
              <a:rPr lang="en-US" altLang="zh-TW" dirty="0"/>
              <a:t>pod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如果 </a:t>
            </a:r>
            <a:r>
              <a:rPr lang="en-US" altLang="zh-TW" dirty="0"/>
              <a:t>node</a:t>
            </a:r>
            <a:r>
              <a:rPr lang="zh-TW" altLang="en-US" dirty="0"/>
              <a:t> 沒有可以處理請求的 </a:t>
            </a:r>
            <a:r>
              <a:rPr lang="en-US" altLang="zh-TW" dirty="0"/>
              <a:t>pod</a:t>
            </a:r>
            <a:r>
              <a:rPr lang="zh-TW" altLang="en-US" dirty="0"/>
              <a:t> ，也將會透過 </a:t>
            </a:r>
            <a:r>
              <a:rPr lang="en-US" altLang="zh-TW" dirty="0"/>
              <a:t>iptables</a:t>
            </a:r>
            <a:r>
              <a:rPr lang="zh-TW" altLang="en-US" dirty="0"/>
              <a:t> 轉給其他 </a:t>
            </a:r>
            <a:r>
              <a:rPr lang="en-US" altLang="zh-TW" dirty="0"/>
              <a:t>node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26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02886-DA41-124A-942C-850C428B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Service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BAEA9-98D3-BC46-9D24-8156B18E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Pod</a:t>
            </a:r>
            <a:r>
              <a:rPr kumimoji="1" lang="zh-TW" altLang="en-US" dirty="0"/>
              <a:t> </a:t>
            </a:r>
            <a:r>
              <a:rPr kumimoji="1" lang="zh-TW" altLang="en-US" b="1" dirty="0">
                <a:solidFill>
                  <a:srgbClr val="FF0000"/>
                </a:solidFill>
              </a:rPr>
              <a:t>動態的生命週期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以 </a:t>
            </a:r>
            <a:r>
              <a:rPr kumimoji="1" lang="en-US" altLang="zh-TW" dirty="0"/>
              <a:t>rollout</a:t>
            </a:r>
            <a:r>
              <a:rPr kumimoji="1" lang="zh-TW" altLang="en-US" dirty="0"/>
              <a:t> 為例，</a:t>
            </a:r>
            <a:r>
              <a:rPr kumimoji="1" lang="en-US" altLang="zh-TW" dirty="0"/>
              <a:t>Deployment</a:t>
            </a:r>
            <a:r>
              <a:rPr kumimoji="1" lang="zh-TW" altLang="en-US" dirty="0"/>
              <a:t> 會創建新的 </a:t>
            </a:r>
            <a:r>
              <a:rPr kumimoji="1" lang="en-US" altLang="zh-TW" dirty="0"/>
              <a:t>pod</a:t>
            </a:r>
            <a:r>
              <a:rPr kumimoji="1" lang="zh-TW" altLang="en-US" dirty="0"/>
              <a:t> 取代現有的 </a:t>
            </a:r>
            <a:r>
              <a:rPr kumimoji="1" lang="en-US" altLang="zh-TW" dirty="0"/>
              <a:t>pod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我們需要一個中介的橋樑，來確保使用者發送請求時，可以連到正常運行中的 </a:t>
            </a:r>
            <a:r>
              <a:rPr kumimoji="1" lang="en-US" altLang="zh-TW" dirty="0"/>
              <a:t>pod</a:t>
            </a:r>
          </a:p>
          <a:p>
            <a:endParaRPr kumimoji="1" lang="en-US" altLang="zh-TW" dirty="0"/>
          </a:p>
          <a:p>
            <a:r>
              <a:rPr kumimoji="1" lang="zh-CN" altLang="en-US" dirty="0"/>
              <a:t>建立</a:t>
            </a:r>
            <a:r>
              <a:rPr kumimoji="1" lang="zh-TW" altLang="en-US" dirty="0"/>
              <a:t> </a:t>
            </a:r>
            <a:r>
              <a:rPr kumimoji="1" lang="en-US" altLang="zh-TW" dirty="0"/>
              <a:t>Service</a:t>
            </a:r>
            <a:r>
              <a:rPr kumimoji="1" lang="zh-TW" altLang="en-US" dirty="0"/>
              <a:t> 物件 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kubectl</a:t>
            </a:r>
            <a:r>
              <a:rPr kumimoji="1" lang="zh-TW" altLang="en-US" dirty="0"/>
              <a:t> </a:t>
            </a:r>
            <a:r>
              <a:rPr kumimoji="1" lang="en-US" altLang="zh-TW" dirty="0"/>
              <a:t>expose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53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833F6-64B8-7C46-AF68-59194BB9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為何使用 </a:t>
            </a:r>
            <a:r>
              <a:rPr kumimoji="1" lang="en-US" altLang="zh-TW" dirty="0"/>
              <a:t>Kubernetes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4B04B1-1D8C-F94F-823B-FD0CBCD10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5183" y="1690688"/>
            <a:ext cx="6801633" cy="5072404"/>
          </a:xfrm>
        </p:spPr>
      </p:pic>
    </p:spTree>
    <p:extLst>
      <p:ext uri="{BB962C8B-B14F-4D97-AF65-F5344CB8AC3E}">
        <p14:creationId xmlns:p14="http://schemas.microsoft.com/office/powerpoint/2010/main" val="2893064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1083C-7F8C-604D-ACFB-1048FE93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Service</a:t>
            </a:r>
            <a:r>
              <a:rPr kumimoji="1" lang="zh-TW" altLang="en-US" dirty="0" smtClean="0"/>
              <a:t> 可以做到的事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FE787-4580-7642-87B9-C2E1110D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創建 </a:t>
            </a:r>
            <a:r>
              <a:rPr kumimoji="1" lang="en-US" altLang="zh-TW" dirty="0" err="1"/>
              <a:t>ClusterIP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Kubernetes</a:t>
            </a:r>
            <a:r>
              <a:rPr kumimoji="1" lang="zh-TW" altLang="en-US" dirty="0"/>
              <a:t> </a:t>
            </a:r>
            <a:r>
              <a:rPr kumimoji="1" lang="en-US" altLang="zh-TW" dirty="0"/>
              <a:t>Cluster</a:t>
            </a:r>
            <a:r>
              <a:rPr kumimoji="1" lang="zh-TW" altLang="en-US" dirty="0"/>
              <a:t> 中的其他服務可以透過 </a:t>
            </a:r>
            <a:r>
              <a:rPr kumimoji="1" lang="en-US" altLang="zh-TW" dirty="0" err="1"/>
              <a:t>ClusterIP</a:t>
            </a:r>
            <a:r>
              <a:rPr kumimoji="1" lang="zh-TW" altLang="en-US" dirty="0"/>
              <a:t> 訪問到正在運行的 </a:t>
            </a:r>
            <a:r>
              <a:rPr kumimoji="1" lang="en-US" altLang="zh-TW" dirty="0"/>
              <a:t>pods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創建 </a:t>
            </a:r>
            <a:r>
              <a:rPr kumimoji="1" lang="en-US" altLang="zh-TW" dirty="0" err="1"/>
              <a:t>NodePort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讓不在 </a:t>
            </a:r>
            <a:r>
              <a:rPr kumimoji="1" lang="en-US" altLang="zh-TW" dirty="0"/>
              <a:t>Kubernetes</a:t>
            </a:r>
            <a:r>
              <a:rPr kumimoji="1" lang="zh-TW" altLang="en-US" dirty="0"/>
              <a:t> </a:t>
            </a:r>
            <a:r>
              <a:rPr kumimoji="1" lang="en-US" altLang="zh-TW" dirty="0"/>
              <a:t>Cluster</a:t>
            </a:r>
            <a:r>
              <a:rPr kumimoji="1" lang="zh-TW" altLang="en-US" dirty="0"/>
              <a:t> 內，但在同一個 </a:t>
            </a:r>
            <a:r>
              <a:rPr kumimoji="1" lang="en-US" altLang="zh-TW" dirty="0"/>
              <a:t>node</a:t>
            </a:r>
            <a:r>
              <a:rPr kumimoji="1" lang="zh-TW" altLang="en-US" dirty="0"/>
              <a:t> 上的其他服務，可以透過 </a:t>
            </a:r>
            <a:r>
              <a:rPr kumimoji="1" lang="en-US" altLang="zh-TW" dirty="0" err="1"/>
              <a:t>NodePort</a:t>
            </a:r>
            <a:r>
              <a:rPr kumimoji="1" lang="zh-TW" altLang="en-US" dirty="0"/>
              <a:t> </a:t>
            </a:r>
            <a:r>
              <a:rPr kumimoji="1" lang="zh-CN" altLang="en-US" dirty="0"/>
              <a:t>訪問到群集內的</a:t>
            </a:r>
            <a:r>
              <a:rPr kumimoji="1" lang="zh-TW" altLang="en-US" dirty="0"/>
              <a:t> </a:t>
            </a:r>
            <a:r>
              <a:rPr kumimoji="1" lang="en-US" altLang="zh-TW" dirty="0"/>
              <a:t>pods</a:t>
            </a:r>
          </a:p>
          <a:p>
            <a:endParaRPr kumimoji="1" lang="en-US" altLang="zh-TW" dirty="0"/>
          </a:p>
          <a:p>
            <a:r>
              <a:rPr kumimoji="1" lang="en-US" altLang="zh-TW" dirty="0" err="1"/>
              <a:t>LoadBalancer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當有多個 </a:t>
            </a:r>
            <a:r>
              <a:rPr kumimoji="1" lang="en-US" altLang="zh-TW" dirty="0"/>
              <a:t>node</a:t>
            </a:r>
            <a:r>
              <a:rPr kumimoji="1" lang="zh-TW" altLang="en-US" dirty="0"/>
              <a:t> 而且有 </a:t>
            </a:r>
            <a:r>
              <a:rPr kumimoji="1" lang="en-US" altLang="zh-TW" dirty="0" err="1"/>
              <a:t>LoadBalancer</a:t>
            </a:r>
            <a:r>
              <a:rPr kumimoji="1" lang="zh-TW" altLang="en-US" dirty="0"/>
              <a:t> 服務時，加入參數 </a:t>
            </a:r>
            <a:r>
              <a:rPr kumimoji="1" lang="en-US" altLang="zh-TW" dirty="0"/>
              <a:t>--type=</a:t>
            </a:r>
            <a:r>
              <a:rPr kumimoji="1" lang="en-US" altLang="zh-TW" dirty="0" err="1"/>
              <a:t>LoadBalancer</a:t>
            </a:r>
            <a:r>
              <a:rPr kumimoji="1" lang="zh-TW" altLang="en-US" dirty="0"/>
              <a:t> 可以幫我們分配流量給其他 </a:t>
            </a:r>
            <a:r>
              <a:rPr kumimoji="1" lang="en-US" altLang="zh-TW" dirty="0"/>
              <a:t>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470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37D39-AC3A-0C4D-BCA2-AD8374EF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my-</a:t>
            </a:r>
            <a:r>
              <a:rPr kumimoji="1" lang="en-US" altLang="zh-TW" dirty="0" err="1"/>
              <a:t>service.yaml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992050-269C-9B4A-8DB9-3C4DD3E91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2032794"/>
            <a:ext cx="8648700" cy="3937000"/>
          </a:xfrm>
        </p:spPr>
      </p:pic>
    </p:spTree>
    <p:extLst>
      <p:ext uri="{BB962C8B-B14F-4D97-AF65-F5344CB8AC3E}">
        <p14:creationId xmlns:p14="http://schemas.microsoft.com/office/powerpoint/2010/main" val="251431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2BF72-7B9C-B64B-BFD9-1961E00B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my-</a:t>
            </a:r>
            <a:r>
              <a:rPr kumimoji="1" lang="en-US" altLang="zh-TW" dirty="0" err="1"/>
              <a:t>service.yaml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0B0FA-9325-674C-A49A-D8D6E135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spec</a:t>
            </a:r>
          </a:p>
          <a:p>
            <a:pPr lvl="1"/>
            <a:r>
              <a:rPr kumimoji="1" lang="en-US" altLang="zh-TW" dirty="0"/>
              <a:t>type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zh-CN" altLang="en-US" dirty="0"/>
              <a:t>可以是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nodeport</a:t>
            </a:r>
            <a:r>
              <a:rPr kumimoji="1" lang="zh-TW" altLang="en-US" dirty="0"/>
              <a:t> </a:t>
            </a:r>
            <a:r>
              <a:rPr kumimoji="1" lang="zh-CN" altLang="en-US" dirty="0"/>
              <a:t>或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LoadBalancer</a:t>
            </a:r>
            <a:endParaRPr kumimoji="1" lang="en-US" altLang="zh-TW" dirty="0"/>
          </a:p>
          <a:p>
            <a:pPr lvl="1"/>
            <a:endParaRPr lang="en" altLang="zh-TW" dirty="0"/>
          </a:p>
          <a:p>
            <a:pPr lvl="1"/>
            <a:r>
              <a:rPr lang="en" altLang="zh-TW" dirty="0"/>
              <a:t>selector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" altLang="zh-TW" dirty="0"/>
              <a:t>selector</a:t>
            </a:r>
            <a:r>
              <a:rPr lang="zh-TW" altLang="en-US" dirty="0"/>
              <a:t>則會幫我們過濾，在範例中，我們創建的</a:t>
            </a:r>
            <a:r>
              <a:rPr lang="en" altLang="zh-TW" dirty="0"/>
              <a:t>Service</a:t>
            </a:r>
            <a:r>
              <a:rPr lang="zh-TW" altLang="en-US" dirty="0"/>
              <a:t>會將特定的</a:t>
            </a:r>
            <a:r>
              <a:rPr lang="en" altLang="zh-TW" dirty="0"/>
              <a:t>port number</a:t>
            </a:r>
            <a:r>
              <a:rPr lang="zh-TW" altLang="en-US" dirty="0"/>
              <a:t>收到的流量導向 標籤為</a:t>
            </a:r>
            <a:r>
              <a:rPr lang="en" altLang="zh-TW" dirty="0"/>
              <a:t>app=my-pod</a:t>
            </a:r>
            <a:r>
              <a:rPr lang="zh-TW" altLang="en-US" dirty="0"/>
              <a:t>的 </a:t>
            </a:r>
            <a:r>
              <a:rPr lang="en" altLang="zh-TW" dirty="0"/>
              <a:t>Pods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r>
              <a:rPr kumimoji="1" lang="en-US" altLang="zh-TW" dirty="0"/>
              <a:t>ports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lvl="2"/>
            <a:r>
              <a:rPr kumimoji="1" lang="en-US" altLang="zh-TW" b="1" dirty="0">
                <a:solidFill>
                  <a:schemeClr val="accent1"/>
                </a:solidFill>
              </a:rPr>
              <a:t>port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可以指定，創建 </a:t>
            </a:r>
            <a:r>
              <a:rPr kumimoji="1" lang="en-US" altLang="zh-TW" dirty="0"/>
              <a:t>Service</a:t>
            </a:r>
            <a:r>
              <a:rPr kumimoji="1" lang="zh-TW" altLang="en-US" dirty="0"/>
              <a:t> 的 </a:t>
            </a:r>
            <a:r>
              <a:rPr kumimoji="1" lang="en-US" altLang="zh-TW" dirty="0"/>
              <a:t>Cluster</a:t>
            </a:r>
            <a:r>
              <a:rPr kumimoji="1" lang="zh-TW" altLang="en-US" dirty="0"/>
              <a:t> </a:t>
            </a:r>
            <a:r>
              <a:rPr kumimoji="1" lang="en-US" altLang="zh-TW" dirty="0"/>
              <a:t>IP</a:t>
            </a:r>
            <a:r>
              <a:rPr kumimoji="1" lang="zh-TW" altLang="en-US" dirty="0"/>
              <a:t> 是哪個 </a:t>
            </a:r>
            <a:r>
              <a:rPr kumimoji="1" lang="en-US" altLang="zh-TW" dirty="0"/>
              <a:t>port</a:t>
            </a:r>
            <a:r>
              <a:rPr kumimoji="1" lang="zh-TW" altLang="en-US" dirty="0"/>
              <a:t> </a:t>
            </a:r>
            <a:r>
              <a:rPr kumimoji="1" lang="en-US" altLang="zh-TW" dirty="0"/>
              <a:t>number</a:t>
            </a:r>
            <a:r>
              <a:rPr kumimoji="1" lang="zh-TW" altLang="en-US" dirty="0"/>
              <a:t> 對應到 </a:t>
            </a:r>
            <a:r>
              <a:rPr kumimoji="1" lang="en-US" altLang="zh-TW" dirty="0" err="1"/>
              <a:t>targetPort</a:t>
            </a:r>
            <a:endParaRPr kumimoji="1" lang="en-US" altLang="zh-TW" dirty="0"/>
          </a:p>
          <a:p>
            <a:pPr lvl="2"/>
            <a:r>
              <a:rPr kumimoji="1" lang="en-US" altLang="zh-TW" b="1" dirty="0" err="1">
                <a:solidFill>
                  <a:schemeClr val="accent1"/>
                </a:solidFill>
              </a:rPr>
              <a:t>nodePort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可以指定 </a:t>
            </a:r>
            <a:r>
              <a:rPr kumimoji="1" lang="en-US" altLang="zh-TW" dirty="0"/>
              <a:t>node</a:t>
            </a:r>
            <a:r>
              <a:rPr kumimoji="1" lang="zh-TW" altLang="en-US" dirty="0"/>
              <a:t> 物件，是哪一個 </a:t>
            </a:r>
            <a:r>
              <a:rPr kumimoji="1" lang="en-US" altLang="zh-TW" dirty="0"/>
              <a:t>port</a:t>
            </a:r>
            <a:r>
              <a:rPr kumimoji="1" lang="zh-TW" altLang="en-US" dirty="0"/>
              <a:t> </a:t>
            </a:r>
            <a:r>
              <a:rPr kumimoji="1" lang="en-US" altLang="zh-TW" dirty="0"/>
              <a:t>number</a:t>
            </a:r>
            <a:r>
              <a:rPr kumimoji="1" lang="zh-TW" altLang="en-US" dirty="0"/>
              <a:t>，去對應到</a:t>
            </a:r>
            <a:r>
              <a:rPr kumimoji="1" lang="en" altLang="zh-TW" dirty="0" err="1"/>
              <a:t>targetPort</a:t>
            </a:r>
            <a:r>
              <a:rPr kumimoji="1" lang="zh-TW" altLang="en" dirty="0"/>
              <a:t>，</a:t>
            </a:r>
            <a:r>
              <a:rPr kumimoji="1" lang="zh-TW" altLang="en-US" dirty="0"/>
              <a:t>若是在</a:t>
            </a:r>
            <a:r>
              <a:rPr kumimoji="1" lang="en" altLang="zh-TW" dirty="0"/>
              <a:t>Service</a:t>
            </a:r>
            <a:r>
              <a:rPr kumimoji="1" lang="zh-TW" altLang="en-US" dirty="0"/>
              <a:t>的設定檔中沒有指定的話，</a:t>
            </a:r>
            <a:r>
              <a:rPr kumimoji="1" lang="en" altLang="zh-TW" dirty="0"/>
              <a:t>Kubernetes</a:t>
            </a:r>
            <a:r>
              <a:rPr kumimoji="1" lang="zh-TW" altLang="en-US" dirty="0"/>
              <a:t>會隨機幫我們選一個</a:t>
            </a:r>
            <a:r>
              <a:rPr kumimoji="1" lang="en" altLang="zh-TW" dirty="0"/>
              <a:t>port number</a:t>
            </a:r>
          </a:p>
          <a:p>
            <a:pPr lvl="2"/>
            <a:r>
              <a:rPr lang="en" altLang="zh-TW" b="1" dirty="0" err="1">
                <a:solidFill>
                  <a:schemeClr val="accent1"/>
                </a:solidFill>
              </a:rPr>
              <a:t>targetPort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" altLang="zh-TW" dirty="0" err="1"/>
              <a:t>targetPort</a:t>
            </a:r>
            <a:r>
              <a:rPr kumimoji="1" lang="zh-TW" altLang="en-US" dirty="0"/>
              <a:t>是我們指定的 </a:t>
            </a:r>
            <a:r>
              <a:rPr kumimoji="1" lang="en" altLang="zh-TW" dirty="0"/>
              <a:t>Pod </a:t>
            </a:r>
            <a:r>
              <a:rPr kumimoji="1" lang="zh-TW" altLang="en-US" dirty="0"/>
              <a:t>的 </a:t>
            </a:r>
            <a:r>
              <a:rPr kumimoji="1" lang="en" altLang="zh-TW" dirty="0"/>
              <a:t>port number</a:t>
            </a:r>
            <a:r>
              <a:rPr kumimoji="1" lang="zh-TW" altLang="en" dirty="0"/>
              <a:t>，</a:t>
            </a:r>
            <a:r>
              <a:rPr kumimoji="1" lang="zh-TW" altLang="en-US" dirty="0"/>
              <a:t>由於我們會在</a:t>
            </a:r>
            <a:r>
              <a:rPr kumimoji="1" lang="en" altLang="zh-TW" dirty="0"/>
              <a:t>Pod</a:t>
            </a:r>
            <a:r>
              <a:rPr kumimoji="1" lang="zh-TW" altLang="en-US" dirty="0"/>
              <a:t>中運行一個</a:t>
            </a:r>
            <a:r>
              <a:rPr kumimoji="1" lang="en" altLang="zh-TW" dirty="0"/>
              <a:t>port number 3000 </a:t>
            </a:r>
            <a:r>
              <a:rPr kumimoji="1" lang="zh-TW" altLang="en-US" dirty="0"/>
              <a:t>的 </a:t>
            </a:r>
            <a:r>
              <a:rPr kumimoji="1" lang="en" altLang="zh-TW" dirty="0"/>
              <a:t>web container</a:t>
            </a:r>
            <a:r>
              <a:rPr kumimoji="1" lang="zh-TW" altLang="en" dirty="0"/>
              <a:t>，</a:t>
            </a:r>
            <a:r>
              <a:rPr kumimoji="1" lang="zh-TW" altLang="en-US" dirty="0"/>
              <a:t>所以我們指定</a:t>
            </a:r>
            <a:r>
              <a:rPr kumimoji="1" lang="en" altLang="zh-TW" dirty="0"/>
              <a:t>hello-service</a:t>
            </a:r>
            <a:r>
              <a:rPr kumimoji="1" lang="zh-TW" altLang="en-US" dirty="0"/>
              <a:t>的特定</a:t>
            </a:r>
            <a:r>
              <a:rPr kumimoji="1" lang="en" altLang="zh-TW" dirty="0"/>
              <a:t>port number</a:t>
            </a:r>
            <a:r>
              <a:rPr kumimoji="1" lang="zh-TW" altLang="en-US" dirty="0"/>
              <a:t>都可以導到該</a:t>
            </a:r>
            <a:r>
              <a:rPr kumimoji="1" lang="en" altLang="zh-TW" dirty="0"/>
              <a:t>web container</a:t>
            </a:r>
          </a:p>
          <a:p>
            <a:pPr lvl="1"/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1431717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3AB86-231E-BA4A-8077-D678AF48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建立服務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BD7E685-6473-8249-B5AD-9DC711FC6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350" y="1690688"/>
            <a:ext cx="8623300" cy="9271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FFAD6D-BA1F-804A-8277-E48C7F7F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706423"/>
            <a:ext cx="8648700" cy="889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74382D-6128-D244-9913-8853C958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" y="3043103"/>
            <a:ext cx="10883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10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073E2-0F0D-A24A-81B3-AEF4333F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Dynamic Cluster IP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43842-295D-D94B-BE06-A0853595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刪除服務</a:t>
            </a:r>
            <a:endParaRPr kumimoji="1" lang="en-US" altLang="zh-TW" dirty="0"/>
          </a:p>
          <a:p>
            <a:r>
              <a:rPr lang="en" altLang="zh-TW" dirty="0" err="1"/>
              <a:t>kubectl</a:t>
            </a:r>
            <a:r>
              <a:rPr lang="en" altLang="zh-TW" dirty="0"/>
              <a:t> delete svc/hello-service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重新建立</a:t>
            </a:r>
            <a:endParaRPr kumimoji="1" lang="en" altLang="zh-TW" dirty="0"/>
          </a:p>
          <a:p>
            <a:r>
              <a:rPr lang="en" altLang="zh-TW" dirty="0" err="1"/>
              <a:t>kubectl</a:t>
            </a:r>
            <a:r>
              <a:rPr lang="en" altLang="zh-TW" dirty="0"/>
              <a:t> create -f ./my-</a:t>
            </a:r>
            <a:r>
              <a:rPr lang="en" altLang="zh-TW" dirty="0" err="1"/>
              <a:t>service.yaml</a:t>
            </a:r>
            <a:endParaRPr lang="en" altLang="zh-TW" dirty="0"/>
          </a:p>
          <a:p>
            <a:endParaRPr kumimoji="1" lang="en" altLang="zh-TW" dirty="0"/>
          </a:p>
          <a:p>
            <a:r>
              <a:rPr kumimoji="1" lang="zh-CN" altLang="en-US" dirty="0"/>
              <a:t>確認</a:t>
            </a:r>
            <a:r>
              <a:rPr kumimoji="1" lang="zh-TW" altLang="en-US" dirty="0"/>
              <a:t> </a:t>
            </a:r>
            <a:r>
              <a:rPr kumimoji="1" lang="en-US" altLang="zh-TW" dirty="0"/>
              <a:t>IP</a:t>
            </a:r>
            <a:endParaRPr kumimoji="1" lang="en" altLang="zh-TW" dirty="0"/>
          </a:p>
          <a:p>
            <a:r>
              <a:rPr lang="en" altLang="zh-TW" dirty="0" err="1"/>
              <a:t>kubectl</a:t>
            </a:r>
            <a:r>
              <a:rPr lang="en" altLang="zh-TW" dirty="0"/>
              <a:t> get svc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086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DB9C6-D55D-F34B-9697-3090A207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kube-dns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3C5A7-76AA-C341-AC12-27BD707C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如果今天有兩個服務，一個是 </a:t>
            </a:r>
            <a:r>
              <a:rPr lang="en" altLang="zh-TW" dirty="0"/>
              <a:t>web app </a:t>
            </a:r>
            <a:r>
              <a:rPr lang="zh-TW" altLang="en-US" dirty="0"/>
              <a:t>另一個是 </a:t>
            </a:r>
            <a:r>
              <a:rPr lang="en" altLang="zh-TW" dirty="0"/>
              <a:t>database</a:t>
            </a:r>
            <a:r>
              <a:rPr lang="zh-TW" altLang="en" dirty="0"/>
              <a:t>，</a:t>
            </a:r>
            <a:r>
              <a:rPr lang="zh-TW" altLang="en-US" dirty="0"/>
              <a:t>個別用 </a:t>
            </a:r>
            <a:r>
              <a:rPr lang="en" altLang="zh-TW" dirty="0"/>
              <a:t>Deployment </a:t>
            </a:r>
            <a:r>
              <a:rPr lang="zh-TW" altLang="en-US" dirty="0"/>
              <a:t>物件管理並且透過 </a:t>
            </a:r>
            <a:r>
              <a:rPr lang="en" altLang="zh-TW" dirty="0"/>
              <a:t>Service </a:t>
            </a:r>
            <a:r>
              <a:rPr lang="zh-TW" altLang="en-US" dirty="0"/>
              <a:t>物件提供端口服務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 </a:t>
            </a:r>
            <a:r>
              <a:rPr lang="en" altLang="zh-TW" dirty="0"/>
              <a:t>web app </a:t>
            </a:r>
            <a:r>
              <a:rPr lang="zh-TW" altLang="en-US" dirty="0"/>
              <a:t>要連到 </a:t>
            </a:r>
            <a:r>
              <a:rPr lang="en" altLang="zh-TW" dirty="0"/>
              <a:t>database </a:t>
            </a:r>
            <a:r>
              <a:rPr lang="zh-TW" altLang="en-US" dirty="0"/>
              <a:t>時，我們要如何在不修改設定檔的情況下找到</a:t>
            </a:r>
            <a:r>
              <a:rPr lang="en" altLang="zh-TW" dirty="0"/>
              <a:t>database service</a:t>
            </a:r>
            <a:r>
              <a:rPr lang="zh-TW" altLang="en-US" dirty="0"/>
              <a:t>動態產生的</a:t>
            </a:r>
            <a:r>
              <a:rPr lang="en" altLang="zh-TW" dirty="0"/>
              <a:t>virtual </a:t>
            </a:r>
            <a:r>
              <a:rPr lang="en" altLang="zh-TW" dirty="0" err="1"/>
              <a:t>ip</a:t>
            </a:r>
            <a:r>
              <a:rPr lang="en" altLang="zh-TW" dirty="0"/>
              <a:t> </a:t>
            </a:r>
            <a:r>
              <a:rPr lang="zh-TW" altLang="en-US" dirty="0"/>
              <a:t>呢？</a:t>
            </a:r>
            <a:endParaRPr lang="en-US" altLang="zh-TW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kube-dns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讓</a:t>
            </a:r>
            <a:r>
              <a:rPr kumimoji="1" lang="zh-TW" altLang="en-US" dirty="0"/>
              <a:t>我們可以不需要知道 </a:t>
            </a:r>
            <a:r>
              <a:rPr kumimoji="1" lang="en" altLang="zh-TW" dirty="0"/>
              <a:t>Service </a:t>
            </a:r>
            <a:r>
              <a:rPr kumimoji="1" lang="zh-TW" altLang="en-US" dirty="0"/>
              <a:t>的 </a:t>
            </a:r>
            <a:r>
              <a:rPr kumimoji="1" lang="en" altLang="zh-TW" dirty="0"/>
              <a:t>Cluster IP </a:t>
            </a:r>
            <a:r>
              <a:rPr kumimoji="1" lang="zh-TW" altLang="en" dirty="0"/>
              <a:t>，</a:t>
            </a:r>
            <a:r>
              <a:rPr kumimoji="1" lang="zh-TW" altLang="en-US" dirty="0"/>
              <a:t>只透過 </a:t>
            </a:r>
            <a:r>
              <a:rPr kumimoji="1" lang="en" altLang="zh-TW" dirty="0"/>
              <a:t>Service </a:t>
            </a:r>
            <a:r>
              <a:rPr kumimoji="1" lang="zh-TW" altLang="en-US" dirty="0"/>
              <a:t>的名稱，就能找到相對應 </a:t>
            </a:r>
            <a:r>
              <a:rPr kumimoji="1" lang="en" altLang="zh-TW" dirty="0"/>
              <a:t>Pods </a:t>
            </a:r>
            <a:r>
              <a:rPr kumimoji="1" lang="zh-TW" altLang="en" dirty="0"/>
              <a:t>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1147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E611C-947D-614D-A0B4-A4A20302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在 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 </a:t>
            </a:r>
            <a:r>
              <a:rPr kumimoji="1" lang="zh-TW" altLang="en-US" dirty="0"/>
              <a:t>上架設 </a:t>
            </a:r>
            <a:r>
              <a:rPr kumimoji="1" lang="en" altLang="zh-TW" dirty="0"/>
              <a:t>Stateless </a:t>
            </a:r>
            <a:r>
              <a:rPr kumimoji="1" lang="en" altLang="zh-TW" dirty="0" err="1"/>
              <a:t>Wordpress</a:t>
            </a:r>
            <a:endParaRPr kumimoji="1" lang="en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A19169-8623-1640-B1D6-00F67D53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wordpress-secret.yaml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Secret</a:t>
            </a:r>
            <a:r>
              <a:rPr kumimoji="1" lang="zh-TW" altLang="en-US" dirty="0"/>
              <a:t> 物件，存放著 </a:t>
            </a:r>
            <a:r>
              <a:rPr kumimoji="1" lang="en" altLang="zh-TW" dirty="0" err="1"/>
              <a:t>Wordpress</a:t>
            </a:r>
            <a:r>
              <a:rPr kumimoji="1" lang="en" altLang="zh-TW" dirty="0"/>
              <a:t> application </a:t>
            </a:r>
            <a:r>
              <a:rPr kumimoji="1" lang="zh-TW" altLang="en-US" dirty="0"/>
              <a:t>存取 </a:t>
            </a:r>
            <a:r>
              <a:rPr kumimoji="1" lang="en" altLang="zh-TW" dirty="0"/>
              <a:t>MySQL server </a:t>
            </a:r>
            <a:r>
              <a:rPr kumimoji="1" lang="zh-TW" altLang="en-US" dirty="0"/>
              <a:t>的密碼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wordpress-service.yaml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Service</a:t>
            </a:r>
            <a:r>
              <a:rPr kumimoji="1" lang="zh-TW" altLang="en-US" dirty="0"/>
              <a:t> 物件，</a:t>
            </a:r>
            <a:r>
              <a:rPr lang="zh-TW" altLang="en-US" dirty="0"/>
              <a:t>讓本機端的瀏覽器也可以訪問到 </a:t>
            </a:r>
            <a:r>
              <a:rPr lang="en" altLang="zh-TW" dirty="0"/>
              <a:t>Kubernetes Cluster</a:t>
            </a:r>
          </a:p>
          <a:p>
            <a:endParaRPr kumimoji="1" lang="en" altLang="zh-TW" dirty="0"/>
          </a:p>
          <a:p>
            <a:r>
              <a:rPr kumimoji="1" lang="en-US" altLang="zh-TW" dirty="0"/>
              <a:t>my-</a:t>
            </a:r>
            <a:r>
              <a:rPr kumimoji="1" lang="en-US" altLang="zh-TW" dirty="0" err="1"/>
              <a:t>wordpress</a:t>
            </a:r>
            <a:r>
              <a:rPr kumimoji="1" lang="en-US" altLang="zh-TW" dirty="0"/>
              <a:t>-</a:t>
            </a:r>
            <a:r>
              <a:rPr kumimoji="1" lang="en-US" altLang="zh-TW" dirty="0" err="1"/>
              <a:t>deploy.yaml</a:t>
            </a:r>
            <a:r>
              <a:rPr kumimoji="1" lang="zh-TW" altLang="en-US" dirty="0"/>
              <a:t> </a:t>
            </a:r>
            <a:r>
              <a:rPr kumimoji="1" lang="en-US" altLang="zh-TW" dirty="0"/>
              <a:t>:  Deployment </a:t>
            </a:r>
            <a:r>
              <a:rPr kumimoji="1" lang="zh-TW" altLang="en-US" dirty="0"/>
              <a:t>物件去管理 </a:t>
            </a:r>
            <a:r>
              <a:rPr kumimoji="1" lang="en-US" altLang="zh-TW" dirty="0" err="1"/>
              <a:t>Wordpress</a:t>
            </a:r>
            <a:r>
              <a:rPr kumimoji="1" lang="en-US" altLang="zh-TW" dirty="0"/>
              <a:t> </a:t>
            </a:r>
            <a:r>
              <a:rPr kumimoji="1" lang="zh-TW" altLang="en-US" dirty="0"/>
              <a:t>服務，其中</a:t>
            </a:r>
            <a:r>
              <a:rPr lang="zh-TW" altLang="en-US" dirty="0"/>
              <a:t>有兩個 </a:t>
            </a:r>
            <a:r>
              <a:rPr lang="en" altLang="zh-TW" dirty="0"/>
              <a:t>container</a:t>
            </a:r>
            <a:r>
              <a:rPr lang="zh-TW" altLang="en" dirty="0"/>
              <a:t>，</a:t>
            </a:r>
            <a:r>
              <a:rPr lang="zh-TW" altLang="en-US" dirty="0"/>
              <a:t>分別是 </a:t>
            </a:r>
            <a:r>
              <a:rPr lang="en" altLang="zh-TW" dirty="0" err="1"/>
              <a:t>Wordpress</a:t>
            </a:r>
            <a:r>
              <a:rPr lang="en" altLang="zh-TW" dirty="0"/>
              <a:t> application </a:t>
            </a:r>
            <a:r>
              <a:rPr lang="zh-TW" altLang="en-US" dirty="0"/>
              <a:t>與 </a:t>
            </a:r>
            <a:r>
              <a:rPr lang="en" altLang="zh-TW"/>
              <a:t>MySQL server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3815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Kubernetes </a:t>
            </a:r>
            <a:r>
              <a:rPr lang="zh-TW" altLang="en-US" dirty="0" smtClean="0"/>
              <a:t>官方網站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https://kubernetes.io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2018 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</a:t>
            </a:r>
            <a:r>
              <a:rPr lang="zh-TW" altLang="en-US" dirty="0" smtClean="0"/>
              <a:t>邦幫忙鐵人賽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Kubernetes 30</a:t>
            </a:r>
            <a:r>
              <a:rPr lang="zh-TW" altLang="en-US" dirty="0"/>
              <a:t>天學習</a:t>
            </a:r>
            <a:r>
              <a:rPr lang="zh-TW" altLang="en-US" dirty="0" smtClean="0"/>
              <a:t>筆記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ithelp.ithome.com.tw/users/20103753/ironman/1590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補充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Kubernetes Service </a:t>
            </a:r>
            <a:r>
              <a:rPr lang="zh-TW" altLang="en-US" dirty="0"/>
              <a:t>深度剖析 </a:t>
            </a:r>
            <a:r>
              <a:rPr lang="en-US" altLang="zh-TW" dirty="0"/>
              <a:t>- </a:t>
            </a:r>
            <a:r>
              <a:rPr lang="zh-TW" altLang="en-US" dirty="0"/>
              <a:t>存取路徑差異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https://tachingchen.com/tw/blog/kubernetes-service-in-detail-1</a:t>
            </a:r>
            <a:r>
              <a:rPr lang="en-US" altLang="zh-TW" dirty="0" smtClean="0">
                <a:hlinkClick r:id="rId4"/>
              </a:rPr>
              <a:t>/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3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D0BD6-CABB-944C-837F-36F8D0C8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安裝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Minikube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32BC6D-9C4E-0F49-8213-3CC7E122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/>
              <a:t>Minikube</a:t>
            </a:r>
            <a:r>
              <a:rPr kumimoji="1" lang="en" altLang="zh-TW" dirty="0"/>
              <a:t> </a:t>
            </a:r>
            <a:r>
              <a:rPr kumimoji="1" lang="zh-TW" altLang="en-US" dirty="0"/>
              <a:t>是由 </a:t>
            </a:r>
            <a:r>
              <a:rPr kumimoji="1" lang="en" altLang="zh-TW" dirty="0"/>
              <a:t>Google </a:t>
            </a:r>
            <a:r>
              <a:rPr kumimoji="1" lang="zh-TW" altLang="en-US" dirty="0"/>
              <a:t>發布的一個輕量級工具。讓開發者可以在本機上輕易架設一個 </a:t>
            </a:r>
            <a:r>
              <a:rPr kumimoji="1" lang="en" altLang="zh-TW" dirty="0"/>
              <a:t>Kubernetes Cluster</a:t>
            </a:r>
            <a:r>
              <a:rPr kumimoji="1" lang="zh-TW" altLang="en" dirty="0"/>
              <a:t>，</a:t>
            </a:r>
            <a:r>
              <a:rPr kumimoji="1" lang="zh-TW" altLang="en-US" dirty="0"/>
              <a:t>快速上手 </a:t>
            </a:r>
            <a:r>
              <a:rPr kumimoji="1" lang="en" altLang="zh-TW" dirty="0"/>
              <a:t>Kubernetes </a:t>
            </a:r>
            <a:r>
              <a:rPr kumimoji="1" lang="zh-TW" altLang="en-US" dirty="0"/>
              <a:t>的指令與環境。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 </a:t>
            </a:r>
            <a:r>
              <a:rPr kumimoji="1" lang="zh-TW" altLang="en-US" dirty="0"/>
              <a:t>會在本機上跑起一個 </a:t>
            </a:r>
            <a:r>
              <a:rPr kumimoji="1" lang="en" altLang="zh-TW" dirty="0"/>
              <a:t>virtual machine</a:t>
            </a:r>
            <a:r>
              <a:rPr kumimoji="1" lang="zh-TW" altLang="en" dirty="0"/>
              <a:t>，</a:t>
            </a:r>
            <a:r>
              <a:rPr kumimoji="1" lang="zh-TW" altLang="en-US" dirty="0"/>
              <a:t>並且在這 </a:t>
            </a:r>
            <a:r>
              <a:rPr kumimoji="1" lang="en" altLang="zh-TW" dirty="0"/>
              <a:t>VM </a:t>
            </a:r>
            <a:r>
              <a:rPr kumimoji="1" lang="zh-TW" altLang="en-US" dirty="0"/>
              <a:t>裡建立一個 </a:t>
            </a:r>
            <a:r>
              <a:rPr kumimoji="1" lang="en" altLang="zh-TW" dirty="0" err="1"/>
              <a:t>signle</a:t>
            </a:r>
            <a:r>
              <a:rPr kumimoji="1" lang="en" altLang="zh-TW" dirty="0"/>
              <a:t>-node Kubernetes Cluster</a:t>
            </a:r>
            <a:r>
              <a:rPr kumimoji="1" lang="zh-TW" altLang="en" dirty="0"/>
              <a:t>，</a:t>
            </a:r>
            <a:r>
              <a:rPr kumimoji="1" lang="zh-TW" altLang="en-US" dirty="0"/>
              <a:t>本身並不支援 </a:t>
            </a:r>
            <a:r>
              <a:rPr kumimoji="1" lang="en" altLang="zh-TW" dirty="0"/>
              <a:t>HA (High availability)</a:t>
            </a:r>
            <a:r>
              <a:rPr kumimoji="1" lang="zh-TW" altLang="en" dirty="0"/>
              <a:t>，</a:t>
            </a:r>
            <a:r>
              <a:rPr kumimoji="1" lang="zh-TW" altLang="en-US" dirty="0"/>
              <a:t>也不推薦在實際應用上運行。</a:t>
            </a:r>
          </a:p>
        </p:txBody>
      </p:sp>
    </p:spTree>
    <p:extLst>
      <p:ext uri="{BB962C8B-B14F-4D97-AF65-F5344CB8AC3E}">
        <p14:creationId xmlns:p14="http://schemas.microsoft.com/office/powerpoint/2010/main" val="238876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51D80C-F7FC-A04C-9D55-BB7A2E8A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kube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config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12AD3BF-962C-E047-9AF4-CFFEA1C36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1913" y="1825625"/>
            <a:ext cx="6188173" cy="4351338"/>
          </a:xfrm>
        </p:spPr>
      </p:pic>
    </p:spTree>
    <p:extLst>
      <p:ext uri="{BB962C8B-B14F-4D97-AF65-F5344CB8AC3E}">
        <p14:creationId xmlns:p14="http://schemas.microsoft.com/office/powerpoint/2010/main" val="102110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68D9D-CC77-564B-AA56-4F109DF3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Kubernetes</a:t>
            </a:r>
            <a:r>
              <a:rPr kumimoji="1" lang="zh-TW" altLang="en-US" dirty="0"/>
              <a:t> </a:t>
            </a:r>
            <a:r>
              <a:rPr kumimoji="1" lang="en-US" altLang="zh-TW" dirty="0"/>
              <a:t>Dashboard</a:t>
            </a:r>
            <a:endParaRPr kumimoji="1"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98D707F-E8BC-1844-A219-D68DA689B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00" y="2509044"/>
            <a:ext cx="10185400" cy="2984500"/>
          </a:xfrm>
        </p:spPr>
      </p:pic>
    </p:spTree>
    <p:extLst>
      <p:ext uri="{BB962C8B-B14F-4D97-AF65-F5344CB8AC3E}">
        <p14:creationId xmlns:p14="http://schemas.microsoft.com/office/powerpoint/2010/main" val="286768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56819-2288-934A-A11B-D4DDD729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部署 </a:t>
            </a:r>
            <a:r>
              <a:rPr kumimoji="1" lang="en-US" altLang="zh-TW" dirty="0"/>
              <a:t>hello-node</a:t>
            </a:r>
            <a:r>
              <a:rPr kumimoji="1" lang="zh-TW" altLang="en-US" dirty="0"/>
              <a:t> 服務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50189-19A8-F444-BD44-CAD67F02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建立 </a:t>
            </a:r>
            <a:r>
              <a:rPr kumimoji="1" lang="en-US" altLang="zh-TW" dirty="0"/>
              <a:t>Docker</a:t>
            </a:r>
            <a:r>
              <a:rPr kumimoji="1" lang="zh-TW" altLang="en-US" dirty="0"/>
              <a:t> </a:t>
            </a:r>
            <a:r>
              <a:rPr kumimoji="1" lang="en-US" altLang="zh-TW" dirty="0"/>
              <a:t>Image</a:t>
            </a:r>
            <a:r>
              <a:rPr kumimoji="1" lang="zh-TW" altLang="en-US" dirty="0"/>
              <a:t> 並以指令 </a:t>
            </a:r>
            <a:r>
              <a:rPr kumimoji="1" lang="en-US" altLang="zh-TW" dirty="0" err="1"/>
              <a:t>kubectl</a:t>
            </a:r>
            <a:r>
              <a:rPr kumimoji="1" lang="zh-TW" altLang="en-US" dirty="0"/>
              <a:t> </a:t>
            </a:r>
            <a:r>
              <a:rPr kumimoji="1" lang="en-US" altLang="zh-TW" dirty="0"/>
              <a:t>run</a:t>
            </a:r>
            <a:r>
              <a:rPr kumimoji="1" lang="zh-TW" altLang="en-US" dirty="0"/>
              <a:t> 執行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確認部署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確認 </a:t>
            </a:r>
            <a:r>
              <a:rPr kumimoji="1" lang="en-US" altLang="zh-TW" dirty="0"/>
              <a:t>Pods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570D97-D6F8-9C4A-9530-3FD3DBA4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18554"/>
            <a:ext cx="9753600" cy="647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22F662-58EE-C945-8D87-51C5873A7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4001294"/>
            <a:ext cx="9880600" cy="584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6778A3B-6C90-E143-A663-1EEFD4CE1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400" y="5453063"/>
            <a:ext cx="9855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8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F6F68-DE33-7449-9F7D-4DA747B9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啟動你的服務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992906-4983-F546-832A-6CFE0F46F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0450" y="1690688"/>
            <a:ext cx="10071100" cy="33020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F86A42-2B86-9E41-9CBD-BB6147CE0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0" y="5480051"/>
            <a:ext cx="10007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9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18871-7182-CA4C-932C-F346BF40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服務更新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hello-node</a:t>
            </a:r>
            <a:r>
              <a:rPr kumimoji="1" lang="zh-TW" altLang="en-US" dirty="0"/>
              <a:t> </a:t>
            </a:r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164CA2-24DE-9F40-BB65-77C164BAF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258" y="1825625"/>
            <a:ext cx="9933483" cy="4351338"/>
          </a:xfrm>
        </p:spPr>
      </p:pic>
    </p:spTree>
    <p:extLst>
      <p:ext uri="{BB962C8B-B14F-4D97-AF65-F5344CB8AC3E}">
        <p14:creationId xmlns:p14="http://schemas.microsoft.com/office/powerpoint/2010/main" val="427231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1140</Words>
  <Application>Microsoft Office PowerPoint</Application>
  <PresentationFormat>寬螢幕</PresentationFormat>
  <Paragraphs>220</Paragraphs>
  <Slides>37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Kubernetes</vt:lpstr>
      <vt:lpstr>什麼是 Kubernetes</vt:lpstr>
      <vt:lpstr>為何使用 Kubernetes</vt:lpstr>
      <vt:lpstr>安裝 Minikube</vt:lpstr>
      <vt:lpstr>kube config</vt:lpstr>
      <vt:lpstr>Kubernetes Dashboard</vt:lpstr>
      <vt:lpstr>部署 hello-node 服務</vt:lpstr>
      <vt:lpstr>啟動你的服務</vt:lpstr>
      <vt:lpstr>服務更新 : hello-node v2</vt:lpstr>
      <vt:lpstr>Pods</vt:lpstr>
      <vt:lpstr>建立一個 Pods</vt:lpstr>
      <vt:lpstr>建立一個 Pods</vt:lpstr>
      <vt:lpstr>如何與 Pod 中的 container 互動</vt:lpstr>
      <vt:lpstr>Kubernetes Cluster 的網路系統</vt:lpstr>
      <vt:lpstr>Node 是什麼</vt:lpstr>
      <vt:lpstr>Scaling</vt:lpstr>
      <vt:lpstr>Deployment</vt:lpstr>
      <vt:lpstr>my-deployment.yaml</vt:lpstr>
      <vt:lpstr>建立一個 Deployment</vt:lpstr>
      <vt:lpstr>Deployment 物件</vt:lpstr>
      <vt:lpstr>建立服務</vt:lpstr>
      <vt:lpstr>Rollout</vt:lpstr>
      <vt:lpstr>確認 Rollout 的紀錄</vt:lpstr>
      <vt:lpstr>Rollback 特定版本</vt:lpstr>
      <vt:lpstr>Deployment 練習</vt:lpstr>
      <vt:lpstr>概觀 Kubernetes 的內部運作</vt:lpstr>
      <vt:lpstr>Kubernetes 的內部運作</vt:lpstr>
      <vt:lpstr>Kubernetes 的內部運作</vt:lpstr>
      <vt:lpstr>Service</vt:lpstr>
      <vt:lpstr>Service 可以做到的事</vt:lpstr>
      <vt:lpstr>my-service.yaml</vt:lpstr>
      <vt:lpstr>my-service.yaml</vt:lpstr>
      <vt:lpstr>建立服務</vt:lpstr>
      <vt:lpstr>Dynamic Cluster IP</vt:lpstr>
      <vt:lpstr>kube-dns</vt:lpstr>
      <vt:lpstr>在 minikube 上架設 Stateless Wordpress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張至偉</dc:creator>
  <cp:lastModifiedBy>張至偉</cp:lastModifiedBy>
  <cp:revision>75</cp:revision>
  <dcterms:created xsi:type="dcterms:W3CDTF">2018-07-09T05:28:01Z</dcterms:created>
  <dcterms:modified xsi:type="dcterms:W3CDTF">2018-07-23T07:53:49Z</dcterms:modified>
</cp:coreProperties>
</file>