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93" r:id="rId5"/>
    <p:sldId id="260" r:id="rId6"/>
    <p:sldId id="261" r:id="rId7"/>
    <p:sldId id="294" r:id="rId8"/>
    <p:sldId id="288" r:id="rId9"/>
    <p:sldId id="281" r:id="rId10"/>
    <p:sldId id="279" r:id="rId11"/>
    <p:sldId id="282" r:id="rId12"/>
    <p:sldId id="277" r:id="rId13"/>
    <p:sldId id="284" r:id="rId14"/>
    <p:sldId id="278" r:id="rId15"/>
    <p:sldId id="292" r:id="rId16"/>
    <p:sldId id="295" r:id="rId17"/>
    <p:sldId id="285" r:id="rId18"/>
    <p:sldId id="296" r:id="rId19"/>
    <p:sldId id="286" r:id="rId20"/>
    <p:sldId id="289" r:id="rId21"/>
    <p:sldId id="287" r:id="rId22"/>
    <p:sldId id="262" r:id="rId23"/>
    <p:sldId id="291" r:id="rId24"/>
    <p:sldId id="263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3" r:id="rId33"/>
    <p:sldId id="290" r:id="rId34"/>
    <p:sldId id="297" r:id="rId35"/>
    <p:sldId id="298" r:id="rId36"/>
    <p:sldId id="299" r:id="rId37"/>
    <p:sldId id="301" r:id="rId38"/>
    <p:sldId id="300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87DC-5AF9-4C49-8002-E5CD2A960D62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1D9-A52F-524F-A74D-631F1F1367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87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D41D9-A52F-524F-A74D-631F1F13679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36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D41D9-A52F-524F-A74D-631F1F13679D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584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27B4863-B976-0B49-BDF0-C01B0B53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82EA1F7-7308-0E45-87E5-B05952317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2AE886-DE71-FF4E-935F-7A3FCFF0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F59EB0D-B4CF-5245-9CAE-22C91937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CE52877-9103-384C-9BE4-A132C8E0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411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BFDDB2-2D2F-7648-B430-105DA17A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60A447E-D621-DC43-AD63-C4B005BF6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7D1A201-36A7-5E49-B637-DCAB3A24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8BFA1AE-7704-7440-8907-8C3A79B7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3987DE8-D81E-7B47-A33B-BD3D2535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13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2544655C-644C-9541-81C5-BB72E95AF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9D374CB-D71B-8242-9BB3-D47434A0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BC8377B-6C21-804E-BC06-B46C8BB0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2A8F5C7-65B5-AA46-8AD8-B54CCF23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73E66D2-F543-A94A-8BE4-1DD47E3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06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8C2E33-3193-EF47-A748-ABF74852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CDAE58C-2AAA-1F46-8F24-A43ABAA8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B307274-9967-5E47-853F-3D083076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CBDAC25-18FF-E64A-98CD-10CC1FC0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E752D1C-542A-E448-9195-C31ABD40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15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B6124EF-76CE-A44B-8F60-A8D41225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C148F15-1CE9-7247-92D1-E9F1451E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EB38802-5FC6-FD46-8C6A-AE3C2B26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99D9B2A-B88A-0341-9EB9-7A2DC559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FA1CD12-2F8E-3C46-9E90-0B69739A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367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465A454-2E99-1A4B-AB3F-E22DD9E6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F0CC3A4-955B-9843-97A4-E1ECA4DB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04BEA1C-7ACB-3644-932E-0BC738F6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F82FCE5-994A-B946-AD7E-18FE2205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D3ED0CF-5763-F54E-8AE8-DD208B89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AC48976-5C97-6F48-AAE5-0324BDB4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879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513635-B324-3A47-A76E-53C2703D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B73379A-0992-CF4D-A611-9EF6868A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12C513F-F40A-6B47-B7B2-7B597A58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5A8B14FD-39C7-D74E-91C8-A97BEDA32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DAD67FCB-F004-C449-9091-E936D0B7A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7F33A664-524A-2F4D-ADBE-CC397325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AC5D2A4E-F9AB-D243-A8FE-03CE2895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1466E6A3-D96A-D343-B6A0-4F0E2D6D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409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C5CD4D1-EC2E-CE4D-9C04-56528F8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77F3DFA-54BD-F04E-BC89-1AE27E6E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978E051-5C11-FF42-B597-9D723D37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371D3D3-208E-6C4F-B58E-FE7596A0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348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AD4F66B-732C-4249-A903-BB673D1D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81CE1DE5-539D-4F4A-8E3D-D6B94545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A197682-2D48-944D-B3FA-B31CFE1F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222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27DC98E-A52F-154B-ACDF-86AA1D78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3C50E9B-0DC5-7C48-8813-155D238C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FFA22C6-807B-D34F-8E83-43FEB78A6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BA2D5A6-F129-C344-BA32-F80EBE39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CABAC9C-59E1-2F44-AEA2-6C195A68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DF09E0F-25E1-EF43-A0B9-93AAD11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8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B3A89C8-1AB2-7B44-90F9-D912FBC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60F58219-3C1B-B344-820F-C390CE6F0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BD3650D-81E6-0849-8E4C-A163CA9B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E14C6D3-D358-764C-BE5C-C339C30B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04466E6-78AA-3746-B985-0511CC62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41BCA598-EB99-CF49-998D-D183AB9D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68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0E47E14B-A078-D84F-BBE4-228AE439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2897AF5-886A-A74A-99DE-C0335CC0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8058833-9042-6D4E-A25B-473FC0474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BC5D7-6042-BB48-AAC0-2C1577F02B98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73B2B9C-C192-6042-A06D-43CC06536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53403A7-69F1-D84B-9A15-19978C25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C776-E99A-C448-8F91-31696AA59C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09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wser.github.com/spec/v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78AE96E-41F6-494E-868F-E27C2118F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Git</a:t>
            </a:r>
            <a:r>
              <a:rPr kumimoji="1" lang="en-US" altLang="zh-TW" dirty="0"/>
              <a:t> - Give It a Try !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380D643-1889-064B-A5F2-4606CB036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附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LFS </a:t>
            </a:r>
            <a:r>
              <a:rPr kumimoji="1" lang="zh-TW" altLang="en-US" dirty="0"/>
              <a:t>說明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6" y="775746"/>
            <a:ext cx="3439582" cy="14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3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26DA78-A43F-6D40-B96A-7782D6DB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Git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內部 </a:t>
            </a:r>
            <a:r>
              <a:rPr kumimoji="1" lang="en-US" altLang="zh-TW" dirty="0" smtClean="0"/>
              <a:t>(1)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1865CCE2-C0A5-F948-A9F6-AF9FBE89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827" y="1680799"/>
            <a:ext cx="5252823" cy="4282645"/>
          </a:xfrm>
        </p:spPr>
      </p:pic>
    </p:spTree>
    <p:extLst>
      <p:ext uri="{BB962C8B-B14F-4D97-AF65-F5344CB8AC3E}">
        <p14:creationId xmlns:p14="http://schemas.microsoft.com/office/powerpoint/2010/main" val="74187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407" y="2090220"/>
            <a:ext cx="6350000" cy="3416300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xmlns="" id="{1926DA78-A43F-6D40-B96A-7782D6DB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 err="1"/>
              <a:t>Git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內部 </a:t>
            </a:r>
            <a:r>
              <a:rPr kumimoji="1" lang="en-US" altLang="zh-TW" dirty="0" smtClean="0"/>
              <a:t>(2)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0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4A723E-6D62-C946-9718-48CADEB6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分支</a:t>
            </a:r>
            <a:r>
              <a:rPr kumimoji="1" lang="en-US" altLang="zh-TW" dirty="0"/>
              <a:t> (branch)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8B41EA9-CCB4-3244-A578-151FF486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branch =&gt;</a:t>
            </a:r>
            <a:r>
              <a:rPr kumimoji="1" lang="zh-TW" altLang="en-US" dirty="0"/>
              <a:t> 指向某一個特定 </a:t>
            </a:r>
            <a:r>
              <a:rPr kumimoji="1" lang="en-US" altLang="zh-TW" dirty="0"/>
              <a:t>commit </a:t>
            </a:r>
            <a:r>
              <a:rPr kumimoji="1" lang="zh-TW" altLang="en-US" dirty="0"/>
              <a:t>的指標</a:t>
            </a:r>
            <a:endParaRPr kumimoji="1" lang="en-US" altLang="zh-TW" dirty="0"/>
          </a:p>
          <a:p>
            <a:r>
              <a:rPr kumimoji="1" lang="en-US" altLang="zh-TW" dirty="0"/>
              <a:t>HEAD =&gt; </a:t>
            </a:r>
            <a:r>
              <a:rPr kumimoji="1" lang="zh-TW" altLang="en-US" dirty="0"/>
              <a:t>指向目前所在的</a:t>
            </a:r>
            <a:r>
              <a:rPr kumimoji="1" lang="en-US" altLang="zh-TW" dirty="0"/>
              <a:t> branch </a:t>
            </a:r>
            <a:r>
              <a:rPr kumimoji="1" lang="zh-TW" altLang="en-US" dirty="0"/>
              <a:t>的指標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HEAD </a:t>
            </a:r>
            <a:r>
              <a:rPr kumimoji="1" lang="zh-TW" altLang="en-US" dirty="0"/>
              <a:t>也可能指向某個沒有 </a:t>
            </a:r>
            <a:r>
              <a:rPr kumimoji="1" lang="en-US" altLang="zh-TW" dirty="0"/>
              <a:t>branch </a:t>
            </a:r>
            <a:r>
              <a:rPr kumimoji="1" lang="zh-TW" altLang="en-US" dirty="0"/>
              <a:t>指向的 </a:t>
            </a:r>
            <a:r>
              <a:rPr kumimoji="1" lang="en-US" altLang="zh-TW" dirty="0"/>
              <a:t>commit</a:t>
            </a:r>
            <a:r>
              <a:rPr kumimoji="1" lang="zh-TW" altLang="en-US" dirty="0"/>
              <a:t>，稱為 </a:t>
            </a:r>
            <a:r>
              <a:rPr kumimoji="1" lang="en-US" altLang="zh-TW" dirty="0"/>
              <a:t>detached head</a:t>
            </a:r>
          </a:p>
        </p:txBody>
      </p:sp>
    </p:spTree>
    <p:extLst>
      <p:ext uri="{BB962C8B-B14F-4D97-AF65-F5344CB8AC3E}">
        <p14:creationId xmlns:p14="http://schemas.microsoft.com/office/powerpoint/2010/main" val="242817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建立分支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建立新的</a:t>
            </a:r>
            <a:r>
              <a:rPr lang="en-US" altLang="zh-TW" dirty="0"/>
              <a:t> branch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branch &lt;name&gt;</a:t>
            </a:r>
          </a:p>
          <a:p>
            <a:r>
              <a:rPr lang="zh-TW" altLang="en-US" dirty="0"/>
              <a:t>切換至其他</a:t>
            </a:r>
            <a:r>
              <a:rPr lang="en-US" altLang="zh-TW" dirty="0"/>
              <a:t> branch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checkout &lt;name&gt;</a:t>
            </a:r>
          </a:p>
          <a:p>
            <a:r>
              <a:rPr lang="zh-TW" altLang="en-US" dirty="0"/>
              <a:t>建立新的 </a:t>
            </a:r>
            <a:r>
              <a:rPr lang="en-US" altLang="zh-TW" dirty="0"/>
              <a:t>branch </a:t>
            </a:r>
            <a:r>
              <a:rPr lang="zh-TW" altLang="en-US" dirty="0"/>
              <a:t>並切換至該 </a:t>
            </a:r>
            <a:r>
              <a:rPr lang="en-US" altLang="zh-TW" dirty="0"/>
              <a:t>branch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mr-IN" b="1" dirty="0">
                <a:latin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&lt;name&gt;</a:t>
            </a:r>
          </a:p>
        </p:txBody>
      </p:sp>
    </p:spTree>
    <p:extLst>
      <p:ext uri="{BB962C8B-B14F-4D97-AF65-F5344CB8AC3E}">
        <p14:creationId xmlns:p14="http://schemas.microsoft.com/office/powerpoint/2010/main" val="168511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E42F458-2FF1-7D40-93BC-FEA6070E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Merge</a:t>
            </a:r>
            <a:r>
              <a:rPr kumimoji="1" lang="zh-TW" altLang="en-US" dirty="0"/>
              <a:t> 和 </a:t>
            </a:r>
            <a:r>
              <a:rPr kumimoji="1" lang="en-US" altLang="zh-TW" dirty="0" smtClean="0"/>
              <a:t>Rebase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AFEB709-D467-C644-8422-789CB5C7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Merge</a:t>
            </a:r>
          </a:p>
          <a:p>
            <a:pPr lvl="1"/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A; git merge B</a:t>
            </a:r>
          </a:p>
          <a:p>
            <a:pPr lvl="1"/>
            <a:r>
              <a:rPr kumimoji="1" lang="zh-TW" altLang="en-US" dirty="0"/>
              <a:t>位於 </a:t>
            </a:r>
            <a:r>
              <a:rPr kumimoji="1" lang="en-US" altLang="zh-TW" dirty="0"/>
              <a:t>branch A</a:t>
            </a:r>
            <a:r>
              <a:rPr kumimoji="1" lang="zh-TW" altLang="en-US" dirty="0"/>
              <a:t>，要</a:t>
            </a:r>
            <a:r>
              <a:rPr kumimoji="1" lang="en-US" altLang="zh-TW" dirty="0"/>
              <a:t> merge branch B</a:t>
            </a:r>
          </a:p>
          <a:p>
            <a:pPr lvl="1"/>
            <a:r>
              <a:rPr kumimoji="1" lang="en-US" altLang="zh-TW" dirty="0"/>
              <a:t>Ours =&gt; A, theirs =&gt; B</a:t>
            </a:r>
          </a:p>
          <a:p>
            <a:pPr lvl="1"/>
            <a:r>
              <a:rPr kumimoji="1" lang="zh-TW" altLang="en-US" dirty="0"/>
              <a:t>有快轉 </a:t>
            </a:r>
            <a:r>
              <a:rPr kumimoji="1" lang="en-US" altLang="zh-TW" dirty="0"/>
              <a:t>(fast-forward)</a:t>
            </a:r>
            <a:r>
              <a:rPr kumimoji="1" lang="zh-TW" altLang="en-US" dirty="0"/>
              <a:t> 和三方合併 </a:t>
            </a:r>
            <a:r>
              <a:rPr kumimoji="1" lang="en-US" altLang="zh-TW" dirty="0"/>
              <a:t>(three-way merge)</a:t>
            </a:r>
            <a:r>
              <a:rPr kumimoji="1" lang="zh-TW" altLang="en-US" dirty="0"/>
              <a:t> 兩種形式，其中三方合併形式會加入一個新的</a:t>
            </a:r>
            <a:r>
              <a:rPr kumimoji="1" lang="en-US" altLang="zh-TW" dirty="0"/>
              <a:t> commit</a:t>
            </a:r>
          </a:p>
          <a:p>
            <a:pPr lvl="1"/>
            <a:r>
              <a:rPr kumimoji="1" lang="zh-TW" altLang="en-US" dirty="0"/>
              <a:t>不改變歷史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774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F1B8FA9-B2E7-A143-8542-1D5763C0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Merge</a:t>
            </a:r>
            <a:r>
              <a:rPr kumimoji="1" lang="zh-TW" altLang="en-US" dirty="0"/>
              <a:t> 和 </a:t>
            </a:r>
            <a:r>
              <a:rPr kumimoji="1" lang="en-US" altLang="zh-TW" dirty="0"/>
              <a:t>Rebase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4A12895-1355-D64D-9801-01F6D9E6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Rebase</a:t>
            </a:r>
          </a:p>
          <a:p>
            <a:pPr lvl="1"/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A; git rebase B</a:t>
            </a:r>
          </a:p>
          <a:p>
            <a:pPr lvl="1"/>
            <a:r>
              <a:rPr kumimoji="1" lang="zh-TW" altLang="en-US" dirty="0"/>
              <a:t>把</a:t>
            </a:r>
            <a:r>
              <a:rPr kumimoji="1" lang="en-US" altLang="zh-TW" dirty="0"/>
              <a:t> branch A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commits </a:t>
            </a:r>
            <a:r>
              <a:rPr kumimoji="1" lang="zh-TW" altLang="en-US" dirty="0"/>
              <a:t>在 </a:t>
            </a:r>
            <a:r>
              <a:rPr kumimoji="1" lang="en-US" altLang="zh-TW" dirty="0"/>
              <a:t>branch B </a:t>
            </a:r>
            <a:r>
              <a:rPr kumimoji="1" lang="zh-TW" altLang="en-US" dirty="0"/>
              <a:t>重作一遍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Ours =&gt; B, theirs =&gt; A</a:t>
            </a:r>
          </a:p>
          <a:p>
            <a:pPr lvl="1"/>
            <a:r>
              <a:rPr kumimoji="1" lang="zh-TW" altLang="en-US" dirty="0"/>
              <a:t>不會有新的 </a:t>
            </a:r>
            <a:r>
              <a:rPr kumimoji="1" lang="en-US" altLang="zh-TW" dirty="0"/>
              <a:t>commit</a:t>
            </a:r>
          </a:p>
          <a:p>
            <a:pPr lvl="1"/>
            <a:r>
              <a:rPr kumimoji="1" lang="zh-TW" altLang="en-US" dirty="0"/>
              <a:t>會改變歷史 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883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80" y="815278"/>
            <a:ext cx="8602133" cy="5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</a:t>
            </a:r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zh-TW" alt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git rebase </a:t>
            </a:r>
            <a:r>
              <a:rPr lang="en-US" altLang="zh-TW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altLang="zh-TW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zh-TW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&lt;branch-name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zh-TW" altLang="en-US" dirty="0" smtClean="0">
                <a:latin typeface="+mn-ea"/>
                <a:cs typeface="Courier New" charset="0"/>
              </a:rPr>
              <a:t>以文字方式重新安排先前的 </a:t>
            </a:r>
            <a:r>
              <a:rPr lang="en-US" altLang="zh-TW" dirty="0" smtClean="0">
                <a:latin typeface="+mn-ea"/>
                <a:cs typeface="Courier New" charset="0"/>
              </a:rPr>
              <a:t>commit</a:t>
            </a:r>
            <a:endParaRPr lang="en-US" dirty="0">
              <a:latin typeface="+mn-ea"/>
            </a:endParaRPr>
          </a:p>
          <a:p>
            <a:pPr lvl="1"/>
            <a:r>
              <a:rPr lang="en-US" dirty="0" smtClean="0"/>
              <a:t>pick </a:t>
            </a:r>
            <a:r>
              <a:rPr lang="en-US" dirty="0"/>
              <a:t>- </a:t>
            </a:r>
            <a:r>
              <a:rPr lang="zh-TW" altLang="en-US" dirty="0"/>
              <a:t>保留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eword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zh-TW" altLang="en-US" dirty="0"/>
              <a:t> 修改訊息</a:t>
            </a:r>
            <a:endParaRPr lang="en-US" altLang="zh-TW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quash </a:t>
            </a:r>
            <a:r>
              <a:rPr lang="en-US" dirty="0"/>
              <a:t>- </a:t>
            </a:r>
            <a:r>
              <a:rPr lang="zh-TW" altLang="en-US" dirty="0"/>
              <a:t>和前一個 </a:t>
            </a:r>
            <a:r>
              <a:rPr lang="en-US" altLang="zh-TW" dirty="0"/>
              <a:t>commit </a:t>
            </a:r>
            <a:r>
              <a:rPr lang="zh-TW" altLang="en-US" dirty="0"/>
              <a:t>合併</a:t>
            </a:r>
            <a:endParaRPr lang="en-US" altLang="zh-TW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-</a:t>
            </a:r>
            <a:r>
              <a:rPr lang="zh-TW" altLang="en-US" dirty="0"/>
              <a:t> 停在此</a:t>
            </a:r>
            <a:r>
              <a:rPr lang="en-US" altLang="zh-TW" dirty="0"/>
              <a:t> commit </a:t>
            </a:r>
            <a:r>
              <a:rPr lang="zh-TW" altLang="en-US" dirty="0"/>
              <a:t>作其他修改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rop </a:t>
            </a:r>
            <a:r>
              <a:rPr lang="en-US" altLang="zh-TW" dirty="0"/>
              <a:t>-</a:t>
            </a:r>
            <a:r>
              <a:rPr lang="zh-TW" altLang="en-US" dirty="0"/>
              <a:t> 刪除</a:t>
            </a:r>
            <a:endParaRPr lang="en-US" altLang="zh-TW" dirty="0"/>
          </a:p>
          <a:p>
            <a:pPr lvl="1"/>
            <a:r>
              <a:rPr lang="zh-TW" altLang="en-US" dirty="0" smtClean="0"/>
              <a:t>重排順序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2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Cherry-pick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可以視為合併的一種，但只挑選想要的 </a:t>
            </a:r>
            <a:r>
              <a:rPr lang="en-US" altLang="zh-TW" dirty="0" smtClean="0"/>
              <a:t>commit</a:t>
            </a:r>
          </a:p>
          <a:p>
            <a:r>
              <a:rPr lang="zh-TW" altLang="en-US" dirty="0" smtClean="0"/>
              <a:t>可以跨分支挑選</a:t>
            </a:r>
            <a:endParaRPr lang="en-US" altLang="zh-TW" dirty="0" smtClean="0"/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cherry-pick &lt;commit1&gt; &lt;commit2&gt;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7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遇到衝突該怎麼辦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修改有衝突的檔案</a:t>
            </a:r>
            <a:endParaRPr lang="en-US" altLang="zh-TW" dirty="0"/>
          </a:p>
          <a:p>
            <a:pPr lvl="1"/>
            <a:r>
              <a:rPr lang="zh-TW" altLang="en-US" dirty="0"/>
              <a:t>直接修改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ours</a:t>
            </a:r>
            <a:r>
              <a:rPr lang="zh-TW" altLang="en-US" dirty="0"/>
              <a:t>   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--ours &lt;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 theirs</a:t>
            </a:r>
            <a:r>
              <a:rPr lang="zh-TW" altLang="en-US" dirty="0"/>
              <a:t> 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--theirs &lt;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dirty="0" smtClean="0"/>
              <a:t>加到暫存區</a:t>
            </a:r>
            <a:endParaRPr lang="en-US" altLang="zh-TW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/>
              <a:t>待全部</a:t>
            </a:r>
            <a:r>
              <a:rPr lang="zh-TW" altLang="en-US" dirty="0" smtClean="0"/>
              <a:t>的衝突都</a:t>
            </a:r>
            <a:r>
              <a:rPr lang="zh-TW" altLang="en-US" dirty="0"/>
              <a:t>處理完</a:t>
            </a:r>
            <a:endParaRPr lang="en-US" altLang="zh-TW" dirty="0"/>
          </a:p>
          <a:p>
            <a:pPr lvl="1"/>
            <a:r>
              <a:rPr lang="en-US" dirty="0"/>
              <a:t>merge </a:t>
            </a:r>
            <a:r>
              <a:rPr lang="zh-TW" altLang="en-US" dirty="0"/>
              <a:t>  </a:t>
            </a:r>
            <a:r>
              <a:rPr lang="en-US" dirty="0"/>
              <a:t>=&gt;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</a:t>
            </a:r>
          </a:p>
          <a:p>
            <a:pPr lvl="1"/>
            <a:r>
              <a:rPr lang="en-US" dirty="0"/>
              <a:t>rebase  =&gt;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rebase --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lvl="1"/>
            <a:r>
              <a:rPr lang="en-US" dirty="0">
                <a:latin typeface="+mn-ea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+mn-ea"/>
                <a:cs typeface="Courier New" panose="02070309020205020404" pitchFamily="49" charset="0"/>
              </a:rPr>
              <a:t>herry-pick =&gt;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cherry-pick --continue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6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FA1910B-6FCD-1B4A-A9BC-2893DF0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版本控制系統 </a:t>
            </a:r>
            <a:r>
              <a:rPr kumimoji="1" lang="en-US" altLang="zh-TW" dirty="0"/>
              <a:t>Version Control System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A2D2E77-7686-9A4C-AD5B-2CDE80FF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集中式 </a:t>
            </a:r>
            <a:r>
              <a:rPr kumimoji="1" lang="en-US" altLang="zh-TW" dirty="0"/>
              <a:t>Centralized</a:t>
            </a:r>
          </a:p>
          <a:p>
            <a:pPr lvl="1"/>
            <a:r>
              <a:rPr kumimoji="1" lang="en-US" altLang="zh-TW" dirty="0"/>
              <a:t>CVS, SVN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分散式 </a:t>
            </a:r>
            <a:r>
              <a:rPr kumimoji="1" lang="en-US" altLang="zh-TW" dirty="0"/>
              <a:t>Distributed</a:t>
            </a:r>
          </a:p>
          <a:p>
            <a:pPr lvl="1"/>
            <a:r>
              <a:rPr kumimoji="1" lang="en-US" altLang="zh-TW" dirty="0"/>
              <a:t>Git, Mercurial, Bazaar</a:t>
            </a:r>
          </a:p>
        </p:txBody>
      </p:sp>
    </p:spTree>
    <p:extLst>
      <p:ext uri="{BB962C8B-B14F-4D97-AF65-F5344CB8AC3E}">
        <p14:creationId xmlns:p14="http://schemas.microsoft.com/office/powerpoint/2010/main" val="1872574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建立註釋 </a:t>
            </a:r>
            <a:r>
              <a:rPr lang="en-US" altLang="zh-TW" dirty="0" smtClean="0"/>
              <a:t>tag (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四種物件之一）</a:t>
            </a:r>
            <a:endParaRPr lang="en-US" altLang="zh-TW" dirty="0" smtClean="0"/>
          </a:p>
          <a:p>
            <a:pPr lvl="1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tag -a &lt;tag-name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[-m "annotation"] [commit/branch]</a:t>
            </a:r>
          </a:p>
          <a:p>
            <a:r>
              <a:rPr lang="zh-TW" altLang="en-US" dirty="0" smtClean="0">
                <a:latin typeface="+mn-ea"/>
                <a:cs typeface="Courier New" charset="0"/>
              </a:rPr>
              <a:t>建立輕量</a:t>
            </a:r>
            <a:r>
              <a:rPr lang="en-US" altLang="zh-TW" dirty="0" smtClean="0">
                <a:latin typeface="+mn-ea"/>
                <a:cs typeface="Courier New" charset="0"/>
              </a:rPr>
              <a:t> tag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tag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tag-name&gt; [commit/branch]</a:t>
            </a:r>
          </a:p>
          <a:p>
            <a:r>
              <a:rPr lang="zh-TW" altLang="en-US" dirty="0" smtClean="0"/>
              <a:t>查看目前所有 </a:t>
            </a:r>
            <a:r>
              <a:rPr lang="en-US" altLang="zh-TW" dirty="0" smtClean="0"/>
              <a:t>tag</a:t>
            </a:r>
          </a:p>
          <a:p>
            <a:pPr lvl="1"/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tag</a:t>
            </a:r>
          </a:p>
          <a:p>
            <a:r>
              <a:rPr lang="zh-TW" altLang="en-US" dirty="0" smtClean="0"/>
              <a:t>查看特定 </a:t>
            </a:r>
            <a:r>
              <a:rPr lang="en-US" altLang="zh-TW" dirty="0" smtClean="0"/>
              <a:t>tag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show &lt;tag-name&gt;</a:t>
            </a:r>
          </a:p>
        </p:txBody>
      </p:sp>
    </p:spTree>
    <p:extLst>
      <p:ext uri="{BB962C8B-B14F-4D97-AF65-F5344CB8AC3E}">
        <p14:creationId xmlns:p14="http://schemas.microsoft.com/office/powerpoint/2010/main" val="65857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898" y="1847927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修改後還不想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，但又要切分支，可以先用這個指令把修改的東西存起來</a:t>
            </a:r>
            <a:endParaRPr lang="en-US" altLang="zh-TW" dirty="0" smtClean="0"/>
          </a:p>
          <a:p>
            <a:r>
              <a:rPr lang="zh-TW" altLang="en-US" dirty="0" smtClean="0"/>
              <a:t>類似堆疊的方式存放</a:t>
            </a:r>
            <a:endParaRPr lang="en-US" altLang="zh-TW" dirty="0" smtClean="0"/>
          </a:p>
          <a:p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zh-TW" alt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stash [-u]</a:t>
            </a:r>
          </a:p>
          <a:p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stash pop / apply / drop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999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9196161-D263-C442-9BC6-549686A2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與他人合作 </a:t>
            </a:r>
            <a:r>
              <a:rPr kumimoji="1" lang="en-US" altLang="zh-TW" dirty="0"/>
              <a:t>(clone / push / fetch /pull)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A69DA4F-6168-014B-946D-1913C857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加入遠端儲存庫（可以有很多個）</a:t>
            </a:r>
            <a:endParaRPr kumimoji="1" lang="en-US" altLang="zh-TW" dirty="0"/>
          </a:p>
          <a:p>
            <a:pPr lvl="1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 remote add &lt;remote-name&gt; &lt;remote-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kumimoji="1" lang="zh-TW" altLang="en-US" dirty="0"/>
              <a:t>設定遠端追蹤分支（只能有一個）</a:t>
            </a:r>
            <a:endParaRPr kumimoji="1" lang="en-US" altLang="zh-TW" dirty="0"/>
          </a:p>
          <a:p>
            <a:pPr lvl="1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zh-TW" alt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 branch --set-upstream-to &lt;remote/branch&gt;</a:t>
            </a:r>
          </a:p>
          <a:p>
            <a:r>
              <a:rPr kumimoji="1" lang="zh-TW" altLang="en-US" dirty="0"/>
              <a:t>推上遠端</a:t>
            </a:r>
            <a:endParaRPr kumimoji="1" lang="en-US" altLang="zh-TW" dirty="0"/>
          </a:p>
          <a:p>
            <a:pPr lvl="1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 push 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[-u] [remote] [branch]</a:t>
            </a:r>
          </a:p>
          <a:p>
            <a:pPr lvl="1"/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-u</a:t>
            </a:r>
            <a:r>
              <a:rPr kumimoji="1" lang="en-US" altLang="zh-TW" dirty="0" smtClean="0">
                <a:latin typeface="+mn-ea"/>
                <a:cs typeface="Courier New" charset="0"/>
              </a:rPr>
              <a:t> </a:t>
            </a:r>
            <a:r>
              <a:rPr kumimoji="1" lang="zh-TW" altLang="en-US" dirty="0" smtClean="0">
                <a:latin typeface="+mn-ea"/>
                <a:cs typeface="Courier New" charset="0"/>
              </a:rPr>
              <a:t>表示要設定追蹤</a:t>
            </a:r>
            <a:endParaRPr kumimoji="1" lang="en-US" altLang="zh-TW" dirty="0">
              <a:latin typeface="+mn-ea"/>
              <a:cs typeface="Courier New" charset="0"/>
            </a:endParaRPr>
          </a:p>
          <a:p>
            <a:r>
              <a:rPr kumimoji="1" lang="zh-TW" altLang="en-US" dirty="0"/>
              <a:t>從遠端取回並</a:t>
            </a:r>
            <a:r>
              <a:rPr kumimoji="1" lang="en-US" altLang="zh-TW" dirty="0"/>
              <a:t> merge</a:t>
            </a:r>
          </a:p>
          <a:p>
            <a:pPr lvl="1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zh-TW" alt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fetch / 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 merge</a:t>
            </a:r>
          </a:p>
          <a:p>
            <a:pPr lvl="1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48733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dirty="0"/>
              <a:t>GitHub</a:t>
            </a:r>
            <a:r>
              <a:rPr lang="zh-TW" altLang="en-US" dirty="0"/>
              <a:t> 參與他人的專案</a:t>
            </a:r>
            <a:r>
              <a:rPr 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zh-TW" altLang="en-US" dirty="0"/>
              <a:t>專案到自己的帳號</a:t>
            </a:r>
            <a:endParaRPr lang="en-US" altLang="zh-TW" dirty="0"/>
          </a:p>
          <a:p>
            <a:r>
              <a:rPr lang="en-US" dirty="0"/>
              <a:t>clone </a:t>
            </a:r>
            <a:r>
              <a:rPr lang="zh-TW" altLang="en-US" dirty="0"/>
              <a:t>自己</a:t>
            </a:r>
            <a:r>
              <a:rPr lang="en-US" altLang="zh-TW" dirty="0"/>
              <a:t> fork </a:t>
            </a:r>
            <a:r>
              <a:rPr lang="zh-TW" altLang="en-US" dirty="0"/>
              <a:t>出來的專案</a:t>
            </a:r>
            <a:endParaRPr lang="en-US" altLang="zh-TW" dirty="0"/>
          </a:p>
          <a:p>
            <a:r>
              <a:rPr lang="zh-TW" altLang="en-US" dirty="0"/>
              <a:t>在本地端修改檔案，並</a:t>
            </a:r>
            <a:r>
              <a:rPr lang="en-US" altLang="zh-TW" dirty="0"/>
              <a:t> push </a:t>
            </a:r>
            <a:r>
              <a:rPr lang="zh-TW" altLang="en-US" dirty="0"/>
              <a:t>到自己的 </a:t>
            </a:r>
            <a:r>
              <a:rPr lang="en-US" altLang="zh-TW" dirty="0"/>
              <a:t>GitHub </a:t>
            </a:r>
            <a:r>
              <a:rPr lang="zh-TW" altLang="en-US" dirty="0"/>
              <a:t>專案</a:t>
            </a:r>
            <a:endParaRPr lang="en-US" altLang="zh-TW" dirty="0"/>
          </a:p>
          <a:p>
            <a:r>
              <a:rPr lang="zh-TW" altLang="en-US" dirty="0"/>
              <a:t>發 </a:t>
            </a:r>
            <a:r>
              <a:rPr lang="en-US" altLang="zh-TW" dirty="0"/>
              <a:t>pull request</a:t>
            </a:r>
          </a:p>
          <a:p>
            <a:r>
              <a:rPr lang="zh-TW" altLang="en-US" dirty="0"/>
              <a:t>如果要跟上原本專案的進度，可</a:t>
            </a:r>
            <a:r>
              <a:rPr lang="en-US" altLang="zh-TW" dirty="0"/>
              <a:t> fetch / merge </a:t>
            </a:r>
            <a:r>
              <a:rPr lang="zh-TW" altLang="en-US" dirty="0"/>
              <a:t>原本專案的進度，再 </a:t>
            </a:r>
            <a:r>
              <a:rPr lang="en-US" altLang="zh-TW" dirty="0"/>
              <a:t>push </a:t>
            </a:r>
            <a:r>
              <a:rPr lang="zh-TW" altLang="en-US" dirty="0"/>
              <a:t>到自己的專案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01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811974-B9EC-3341-999B-831E5142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Git LFS </a:t>
            </a:r>
            <a:r>
              <a:rPr kumimoji="1" lang="zh-TW" altLang="en-US" dirty="0"/>
              <a:t>介紹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0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緣起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684295" cy="4351338"/>
          </a:xfrm>
        </p:spPr>
        <p:txBody>
          <a:bodyPr/>
          <a:lstStyle/>
          <a:p>
            <a:r>
              <a:rPr lang="zh-TW" altLang="en-US" dirty="0"/>
              <a:t>對大型檔案物件進行版控時，當這些物件發生版本變化，會快速增加儲存庫的使用空間。</a:t>
            </a:r>
            <a:endParaRPr lang="en-US" altLang="zh-TW" dirty="0"/>
          </a:p>
          <a:p>
            <a:r>
              <a:rPr lang="zh-TW" altLang="en-US" dirty="0"/>
              <a:t>儲存庫空間變大後，</a:t>
            </a:r>
            <a:r>
              <a:rPr lang="en-US" altLang="zh-TW" dirty="0"/>
              <a:t>clone</a:t>
            </a:r>
            <a:r>
              <a:rPr lang="zh-TW" altLang="en-US" dirty="0"/>
              <a:t>或 </a:t>
            </a:r>
            <a:r>
              <a:rPr lang="en-US" altLang="zh-TW" dirty="0"/>
              <a:t>checkout </a:t>
            </a:r>
            <a:r>
              <a:rPr lang="zh-TW" altLang="en-US" dirty="0"/>
              <a:t>會花上許多時間。</a:t>
            </a:r>
            <a:endParaRPr lang="en-US" altLang="zh-TW" dirty="0"/>
          </a:p>
          <a:p>
            <a:r>
              <a:rPr lang="zh-TW" altLang="en-US" dirty="0"/>
              <a:t>某些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儲存庫服務並不支援直接將大型檔案物件納入。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40471"/>
            <a:ext cx="5492425" cy="3812023"/>
          </a:xfrm>
          <a:prstGeom prst="rect">
            <a:avLst/>
          </a:prstGeom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6436912" y="567807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儲存庫的空間會隨著大型檔案版本的改變而快速增加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69961" y="6272994"/>
            <a:ext cx="5227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圖片來源：</a:t>
            </a:r>
            <a:r>
              <a:rPr lang="en-US" altLang="zh-TW" sz="1000" dirty="0"/>
              <a:t>https://www.git-tower.com/learn/git/ebook/en/desktop-gui/advanced-topics/git-lfs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34873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LFS</a:t>
            </a:r>
            <a:r>
              <a:rPr lang="zh-TW" altLang="en-US" dirty="0"/>
              <a:t> </a:t>
            </a:r>
            <a:r>
              <a:rPr lang="en-US" altLang="zh-TW" dirty="0"/>
              <a:t>(Large File Storage) </a:t>
            </a:r>
            <a:r>
              <a:rPr lang="zh-TW" altLang="en-US" dirty="0"/>
              <a:t>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142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r>
              <a:rPr lang="en-US" altLang="zh-TW" dirty="0"/>
              <a:t> LFS </a:t>
            </a:r>
            <a:r>
              <a:rPr lang="zh-TW" altLang="en-US" dirty="0"/>
              <a:t>並不直接將大型物件存放於儲存庫中，而是將其存放於外部的儲存空間。</a:t>
            </a:r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儲存庫中則存放著指向那些外部物件的指標，範例如下：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在本地儲存庫，會有一個 </a:t>
            </a:r>
            <a:r>
              <a:rPr lang="en-US" altLang="zh-TW" dirty="0"/>
              <a:t>LFS cache</a:t>
            </a:r>
            <a:r>
              <a:rPr lang="zh-TW" altLang="en-US" dirty="0"/>
              <a:t>用來存放真正的大型物件。</a:t>
            </a:r>
            <a:endParaRPr lang="en-US" altLang="zh-TW" dirty="0"/>
          </a:p>
          <a:p>
            <a:r>
              <a:rPr lang="zh-TW" altLang="en-US" dirty="0"/>
              <a:t>對本地一般的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操作而言，這些指標會取代真正的物件，只有在實際需要使用到物件內容時，才會從遠端儲存空間取回。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6959" y="3282635"/>
            <a:ext cx="10555704" cy="830997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version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  <a:hlinkClick r:id="rId2"/>
              </a:rPr>
              <a:t>https://hawser.github.com/spec/v1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Courier New" panose="02070309020205020404" pitchFamily="49" charset="0"/>
              <a:ea typeface="SFMono-Regular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oid sha256:4d7a214614ab2935c943f9e0ff69d22eadbb8f32b1258daaa5e2ca24d17e2393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Courier New" panose="02070309020205020404" pitchFamily="49" charset="0"/>
              <a:ea typeface="SFMono-Regular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size 12345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95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www.git-tower.com/learn/content/01-git/01-ebook/en/02-desktop-gui/05-advanced-topics/07-git-lfs/03-setup-git-lf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55" y="1246973"/>
            <a:ext cx="4221876" cy="31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git-tower.com/learn/content/01-git/01-ebook/en/02-desktop-gui/05-advanced-topics/07-git-lfs/02-setup-git-stand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15" y="1246973"/>
            <a:ext cx="4221875" cy="31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7694" y="4824664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原始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架構示意圖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494250" y="4812633"/>
            <a:ext cx="374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採用 </a:t>
            </a:r>
            <a:r>
              <a:rPr lang="en-US" altLang="zh-TW" dirty="0"/>
              <a:t>LFS </a:t>
            </a:r>
            <a:r>
              <a:rPr lang="zh-TW" altLang="en-US" dirty="0"/>
              <a:t>擴展功能的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架構示意圖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54181" y="6080489"/>
            <a:ext cx="5227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圖片來源：</a:t>
            </a:r>
            <a:r>
              <a:rPr lang="en-US" altLang="zh-TW" sz="1000" dirty="0"/>
              <a:t>https://www.git-tower.com/learn/git/ebook/en/desktop-gui/advanced-topics/git-lfs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277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LFS </a:t>
            </a:r>
            <a:r>
              <a:rPr lang="zh-TW" altLang="en-US" dirty="0"/>
              <a:t>設定說明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遠端儲存庫設定，需安裝</a:t>
            </a:r>
            <a:endParaRPr lang="en-US" altLang="zh-TW" dirty="0"/>
          </a:p>
          <a:p>
            <a:pPr lvl="1"/>
            <a:r>
              <a:rPr lang="en-US" altLang="zh-TW" dirty="0" err="1"/>
              <a:t>Git</a:t>
            </a:r>
            <a:r>
              <a:rPr lang="en-US" altLang="zh-TW" dirty="0"/>
              <a:t> &gt;= 1.8.3</a:t>
            </a:r>
          </a:p>
          <a:p>
            <a:pPr lvl="1"/>
            <a:r>
              <a:rPr lang="zh-TW" altLang="en-US" dirty="0"/>
              <a:t>支援 </a:t>
            </a:r>
            <a:r>
              <a:rPr lang="en-US" altLang="zh-TW" dirty="0" err="1"/>
              <a:t>Git</a:t>
            </a:r>
            <a:r>
              <a:rPr lang="en-US" altLang="zh-TW" dirty="0"/>
              <a:t> LFS </a:t>
            </a:r>
            <a:r>
              <a:rPr lang="zh-TW" altLang="en-US" dirty="0"/>
              <a:t>的 </a:t>
            </a:r>
            <a:r>
              <a:rPr lang="en-US" altLang="zh-TW" dirty="0"/>
              <a:t>Server (</a:t>
            </a:r>
            <a:r>
              <a:rPr lang="zh-TW" altLang="en-US" dirty="0"/>
              <a:t>如 </a:t>
            </a:r>
            <a:r>
              <a:rPr lang="en-US" altLang="zh-TW" dirty="0" err="1"/>
              <a:t>Gitlab</a:t>
            </a:r>
            <a:r>
              <a:rPr lang="en-US" altLang="zh-TW" dirty="0"/>
              <a:t> CE </a:t>
            </a:r>
            <a:r>
              <a:rPr lang="zh-TW" altLang="en-US" dirty="0"/>
              <a:t>有整合 </a:t>
            </a:r>
            <a:r>
              <a:rPr lang="en-US" altLang="zh-TW" dirty="0"/>
              <a:t>LFS </a:t>
            </a:r>
            <a:r>
              <a:rPr lang="zh-TW" altLang="en-US" dirty="0"/>
              <a:t>功能，或者可使用 </a:t>
            </a:r>
            <a:r>
              <a:rPr lang="en-US" altLang="zh-TW" dirty="0" err="1"/>
              <a:t>git-lfs</a:t>
            </a:r>
            <a:r>
              <a:rPr lang="en-US" altLang="zh-TW" dirty="0"/>
              <a:t> </a:t>
            </a:r>
            <a:r>
              <a:rPr lang="zh-TW" altLang="en-US" dirty="0"/>
              <a:t>提供的 </a:t>
            </a:r>
            <a:r>
              <a:rPr lang="en-US" altLang="zh-TW" dirty="0" err="1"/>
              <a:t>lfs</a:t>
            </a:r>
            <a:r>
              <a:rPr lang="en-US" altLang="zh-TW" dirty="0"/>
              <a:t>-test-server)</a:t>
            </a:r>
          </a:p>
          <a:p>
            <a:pPr lvl="1"/>
            <a:r>
              <a:rPr lang="en-US" altLang="zh-TW" dirty="0" err="1"/>
              <a:t>Git-lfs</a:t>
            </a:r>
            <a:r>
              <a:rPr lang="en-US" altLang="zh-TW" dirty="0"/>
              <a:t> </a:t>
            </a:r>
            <a:r>
              <a:rPr lang="zh-TW" altLang="en-US" dirty="0"/>
              <a:t>擴展功能</a:t>
            </a:r>
            <a:endParaRPr lang="en-US" altLang="zh-TW" dirty="0"/>
          </a:p>
          <a:p>
            <a:r>
              <a:rPr lang="zh-TW" altLang="en-US" dirty="0"/>
              <a:t>本地</a:t>
            </a:r>
            <a:r>
              <a:rPr lang="en-US" altLang="zh-TW" dirty="0"/>
              <a:t>(client</a:t>
            </a:r>
            <a:r>
              <a:rPr lang="zh-TW" altLang="en-US" dirty="0"/>
              <a:t>端</a:t>
            </a:r>
            <a:r>
              <a:rPr lang="en-US" altLang="zh-TW" dirty="0"/>
              <a:t>)</a:t>
            </a:r>
            <a:r>
              <a:rPr lang="zh-TW" altLang="en-US" dirty="0"/>
              <a:t>，需安裝</a:t>
            </a:r>
            <a:endParaRPr lang="en-US" altLang="zh-TW" dirty="0"/>
          </a:p>
          <a:p>
            <a:pPr lvl="1"/>
            <a:r>
              <a:rPr lang="en-US" altLang="zh-TW" dirty="0" err="1"/>
              <a:t>Git</a:t>
            </a:r>
            <a:r>
              <a:rPr lang="en-US" altLang="zh-TW" dirty="0"/>
              <a:t> &gt;= 1.8.3</a:t>
            </a:r>
          </a:p>
          <a:p>
            <a:pPr lvl="1"/>
            <a:r>
              <a:rPr lang="en-US" altLang="zh-TW" dirty="0" err="1"/>
              <a:t>Git-lfs</a:t>
            </a:r>
            <a:r>
              <a:rPr lang="en-US" altLang="zh-TW" dirty="0"/>
              <a:t> </a:t>
            </a:r>
            <a:r>
              <a:rPr lang="zh-TW" altLang="en-US" dirty="0"/>
              <a:t>擴展功能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5184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儲存庫設定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4351338"/>
          </a:xfrm>
        </p:spPr>
        <p:txBody>
          <a:bodyPr/>
          <a:lstStyle/>
          <a:p>
            <a:r>
              <a:rPr lang="zh-TW" altLang="en-US" dirty="0"/>
              <a:t>遠端設定 </a:t>
            </a:r>
            <a:r>
              <a:rPr lang="en-US" altLang="zh-TW" dirty="0"/>
              <a:t>LFS Store Server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若使用 </a:t>
            </a:r>
            <a:r>
              <a:rPr lang="en-US" altLang="zh-TW" dirty="0" err="1"/>
              <a:t>Gitlab</a:t>
            </a:r>
            <a:r>
              <a:rPr lang="zh-TW" altLang="en-US" dirty="0"/>
              <a:t>，需在設定檔中打開 </a:t>
            </a:r>
            <a:r>
              <a:rPr lang="en-US" altLang="zh-TW" dirty="0" err="1"/>
              <a:t>Git</a:t>
            </a:r>
            <a:r>
              <a:rPr lang="en-US" altLang="zh-TW" dirty="0"/>
              <a:t> LFS 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可使用 </a:t>
            </a:r>
            <a:r>
              <a:rPr lang="en-US" altLang="zh-TW" dirty="0" err="1"/>
              <a:t>lfs</a:t>
            </a:r>
            <a:r>
              <a:rPr lang="en-US" altLang="zh-TW" dirty="0"/>
              <a:t>-test-server</a:t>
            </a:r>
            <a:r>
              <a:rPr lang="zh-TW" altLang="en-US" dirty="0"/>
              <a:t>，其以 </a:t>
            </a:r>
            <a:r>
              <a:rPr lang="en-US" altLang="zh-TW" dirty="0"/>
              <a:t>go </a:t>
            </a:r>
            <a:r>
              <a:rPr lang="zh-TW" altLang="en-US" dirty="0"/>
              <a:t>寫成，為</a:t>
            </a:r>
            <a:r>
              <a:rPr lang="en-US" altLang="zh-TW" dirty="0"/>
              <a:t> </a:t>
            </a:r>
            <a:r>
              <a:rPr lang="en-US" altLang="zh-TW" dirty="0" err="1"/>
              <a:t>Git</a:t>
            </a:r>
            <a:r>
              <a:rPr lang="en-US" altLang="zh-TW" dirty="0"/>
              <a:t> LFS </a:t>
            </a:r>
            <a:r>
              <a:rPr lang="zh-TW" altLang="en-US" dirty="0"/>
              <a:t>專案中提供用以測試的輕量級 </a:t>
            </a:r>
            <a:r>
              <a:rPr lang="en-US" altLang="zh-TW" dirty="0"/>
              <a:t>LFS server</a:t>
            </a:r>
            <a:r>
              <a:rPr lang="zh-TW" altLang="en-US" dirty="0"/>
              <a:t>，不建議作為 </a:t>
            </a:r>
            <a:r>
              <a:rPr lang="en-US" altLang="zh-TW" dirty="0"/>
              <a:t>production </a:t>
            </a:r>
            <a:r>
              <a:rPr lang="zh-TW" altLang="en-US" dirty="0"/>
              <a:t>使用。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03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E1F6104-81AE-E446-8947-FE9D5E0F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安裝與</a:t>
            </a:r>
            <a:r>
              <a:rPr kumimoji="1" lang="zh-TW" altLang="en-US" dirty="0" smtClean="0"/>
              <a:t>設定 </a:t>
            </a:r>
            <a:r>
              <a:rPr kumimoji="1" lang="en-US" altLang="zh-TW" dirty="0" smtClean="0"/>
              <a:t>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8B5E49A-B24C-3B4E-89F8-3E7BE572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安裝 </a:t>
            </a:r>
            <a:r>
              <a:rPr kumimoji="1" lang="en-US" altLang="zh-TW" dirty="0"/>
              <a:t>- </a:t>
            </a:r>
            <a:r>
              <a:rPr kumimoji="1" lang="zh-TW" altLang="en-US" dirty="0"/>
              <a:t>一般套件</a:t>
            </a:r>
            <a:r>
              <a:rPr kumimoji="1" lang="zh-TW" altLang="en-US" dirty="0" smtClean="0"/>
              <a:t>安裝</a:t>
            </a:r>
            <a:endParaRPr kumimoji="1" lang="en-US" altLang="zh-TW" dirty="0" smtClean="0"/>
          </a:p>
          <a:p>
            <a:r>
              <a:rPr kumimoji="1" lang="zh-TW" altLang="en-US" dirty="0" smtClean="0"/>
              <a:t>全域設定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使用者資訊 </a:t>
            </a:r>
            <a:r>
              <a:rPr kumimoji="1" lang="en-US" altLang="zh-TW" dirty="0"/>
              <a:t>(username</a:t>
            </a:r>
            <a:r>
              <a:rPr kumimoji="1" lang="zh-TW" altLang="en-US" dirty="0"/>
              <a:t>、</a:t>
            </a:r>
            <a:r>
              <a:rPr kumimoji="1" lang="en-US" altLang="zh-TW" dirty="0"/>
              <a:t>email</a:t>
            </a:r>
            <a:r>
              <a:rPr kumimoji="1" lang="en-US" altLang="zh-TW" dirty="0" smtClean="0"/>
              <a:t>)</a:t>
            </a:r>
          </a:p>
          <a:p>
            <a:pPr lvl="2"/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user.name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XiaoMing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lvl="2"/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user.email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xiaoming@example.com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endParaRPr kumimoji="1" lang="en-US" altLang="zh-TW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zh-TW" altLang="en-US" dirty="0"/>
              <a:t>環境設定 </a:t>
            </a:r>
            <a:r>
              <a:rPr kumimoji="1" lang="en-US" altLang="zh-TW" dirty="0"/>
              <a:t>(editor</a:t>
            </a:r>
            <a:r>
              <a:rPr kumimoji="1" lang="zh-TW" altLang="en-US" dirty="0"/>
              <a:t>、</a:t>
            </a:r>
            <a:r>
              <a:rPr kumimoji="1" lang="en-US" altLang="zh-TW" dirty="0"/>
              <a:t>diff</a:t>
            </a:r>
            <a:r>
              <a:rPr kumimoji="1" lang="zh-TW" altLang="en-US" dirty="0"/>
              <a:t>、</a:t>
            </a:r>
            <a:r>
              <a:rPr kumimoji="1" lang="en-US" altLang="zh-TW" dirty="0"/>
              <a:t>merge tool</a:t>
            </a:r>
            <a:r>
              <a:rPr kumimoji="1" lang="en-US" altLang="zh-TW" dirty="0" smtClean="0"/>
              <a:t>)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8700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儲存庫設定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本地端設定</a:t>
            </a:r>
            <a:endParaRPr lang="en-US" altLang="zh-TW" dirty="0"/>
          </a:p>
          <a:p>
            <a:pPr lvl="1"/>
            <a:r>
              <a:rPr lang="zh-TW" altLang="en-US" dirty="0"/>
              <a:t>要先是 </a:t>
            </a:r>
            <a:r>
              <a:rPr lang="en-US" altLang="zh-TW" dirty="0" err="1"/>
              <a:t>git</a:t>
            </a:r>
            <a:r>
              <a:rPr lang="en-US" altLang="zh-TW"/>
              <a:t> repository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設定要加入 </a:t>
            </a:r>
            <a:r>
              <a:rPr lang="en-US" altLang="zh-TW" dirty="0"/>
              <a:t>LFS </a:t>
            </a:r>
            <a:r>
              <a:rPr lang="zh-TW" altLang="en-US" dirty="0"/>
              <a:t>追蹤的檔案格式 </a:t>
            </a:r>
            <a:r>
              <a:rPr lang="en-US" altLang="zh-TW" dirty="0"/>
              <a:t>(</a:t>
            </a:r>
            <a:r>
              <a:rPr lang="zh-TW" altLang="en-US" dirty="0"/>
              <a:t>以副檔名作為判定</a:t>
            </a:r>
            <a:r>
              <a:rPr lang="en-US" altLang="zh-TW" dirty="0"/>
              <a:t>)</a:t>
            </a:r>
            <a:r>
              <a:rPr lang="zh-TW" altLang="en-US" dirty="0"/>
              <a:t>，例如：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track "*.model"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此命令會在本地工作目錄中產生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gitattributes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檔案，記錄會轉成 </a:t>
            </a:r>
            <a:r>
              <a:rPr lang="en-US" altLang="zh-TW" dirty="0">
                <a:cs typeface="Arial" panose="020B0604020202020204" pitchFamily="34" charset="0"/>
              </a:rPr>
              <a:t>LFS </a:t>
            </a:r>
            <a:r>
              <a:rPr lang="zh-TW" altLang="en-US" dirty="0">
                <a:cs typeface="Arial" panose="020B0604020202020204" pitchFamily="34" charset="0"/>
              </a:rPr>
              <a:t>物件的檔案格式。</a:t>
            </a:r>
            <a:endParaRPr lang="en-US" altLang="zh-TW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cs typeface="Arial" panose="020B0604020202020204" pitchFamily="34" charset="0"/>
              </a:rPr>
              <a:t>設定遠端 </a:t>
            </a:r>
            <a:r>
              <a:rPr lang="en-US" altLang="zh-TW" dirty="0">
                <a:cs typeface="Arial" panose="020B0604020202020204" pitchFamily="34" charset="0"/>
              </a:rPr>
              <a:t>LFS Store URL</a:t>
            </a:r>
            <a:r>
              <a:rPr lang="zh-TW" altLang="en-US" dirty="0">
                <a:cs typeface="Arial" panose="020B0604020202020204" pitchFamily="34" charset="0"/>
              </a:rPr>
              <a:t>，例如：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.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lfsconfig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lfs.url http://10.95.42.97:9999</a:t>
            </a:r>
            <a:r>
              <a:rPr lang="en-US" altLang="zh-TW" b="1" dirty="0">
                <a:cs typeface="Arial" panose="020B0604020202020204" pitchFamily="34" charset="0"/>
              </a:rPr>
              <a:t/>
            </a:r>
            <a:br>
              <a:rPr lang="en-US" altLang="zh-TW" b="1" dirty="0">
                <a:cs typeface="Arial" panose="020B0604020202020204" pitchFamily="34" charset="0"/>
              </a:rPr>
            </a:b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此命令會在本地工作目錄中產生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lfsconfig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r>
              <a:rPr lang="zh-TW" altLang="en-US" dirty="0">
                <a:cs typeface="Arial" panose="020B0604020202020204" pitchFamily="34" charset="0"/>
              </a:rPr>
              <a:t>檔案，記錄 </a:t>
            </a:r>
            <a:r>
              <a:rPr lang="en-US" altLang="zh-TW" dirty="0">
                <a:cs typeface="Arial" panose="020B0604020202020204" pitchFamily="34" charset="0"/>
              </a:rPr>
              <a:t>LFS Store URL</a:t>
            </a:r>
            <a:r>
              <a:rPr lang="zh-TW" altLang="en-US" dirty="0">
                <a:cs typeface="Arial" panose="020B0604020202020204" pitchFamily="34" charset="0"/>
              </a:rPr>
              <a:t>。</a:t>
            </a:r>
            <a:endParaRPr lang="en-US" altLang="zh-TW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cs typeface="Arial" panose="020B0604020202020204" pitchFamily="34" charset="0"/>
              </a:rPr>
              <a:t>將上述檔案一併加入版控納管，提交 </a:t>
            </a:r>
            <a:r>
              <a:rPr lang="en-US" altLang="zh-TW" dirty="0">
                <a:cs typeface="Arial" panose="020B0604020202020204" pitchFamily="34" charset="0"/>
              </a:rPr>
              <a:t>(commit) </a:t>
            </a:r>
            <a:r>
              <a:rPr lang="zh-TW" altLang="en-US" dirty="0">
                <a:cs typeface="Arial" panose="020B0604020202020204" pitchFamily="34" charset="0"/>
              </a:rPr>
              <a:t>後並推入 </a:t>
            </a:r>
            <a:r>
              <a:rPr lang="en-US" altLang="zh-TW" dirty="0">
                <a:cs typeface="Arial" panose="020B0604020202020204" pitchFamily="34" charset="0"/>
              </a:rPr>
              <a:t>(push) </a:t>
            </a:r>
            <a:r>
              <a:rPr lang="zh-TW" altLang="en-US" dirty="0">
                <a:cs typeface="Arial" panose="020B0604020202020204" pitchFamily="34" charset="0"/>
              </a:rPr>
              <a:t>遠端儲存庫即可。</a:t>
            </a:r>
            <a:endParaRPr lang="en-US" altLang="zh-TW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13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LFS </a:t>
            </a:r>
            <a:r>
              <a:rPr lang="zh-TW" altLang="en-US" dirty="0"/>
              <a:t>相關指令介紹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可用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查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看相關指令功能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/>
              <a:t>列出目前 </a:t>
            </a:r>
            <a:r>
              <a:rPr lang="en-US" altLang="zh-TW" dirty="0"/>
              <a:t>LFS </a:t>
            </a:r>
            <a:r>
              <a:rPr lang="zh-TW" altLang="en-US" dirty="0"/>
              <a:t>的相關設定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ls-files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/>
              <a:t>列出目前 </a:t>
            </a:r>
            <a:r>
              <a:rPr lang="en-US" altLang="zh-TW" dirty="0"/>
              <a:t>LFS </a:t>
            </a:r>
            <a:r>
              <a:rPr lang="zh-TW" altLang="en-US" dirty="0"/>
              <a:t>所追蹤的檔案清單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/>
              <a:t>clone </a:t>
            </a:r>
            <a:r>
              <a:rPr lang="zh-TW" altLang="en-US" dirty="0" smtClean="0"/>
              <a:t>時也同時取回 </a:t>
            </a:r>
            <a:r>
              <a:rPr lang="en-US" altLang="zh-TW" dirty="0" smtClean="0"/>
              <a:t>LFS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/>
              <a:t>fetch </a:t>
            </a:r>
            <a:r>
              <a:rPr lang="zh-TW" altLang="en-US" dirty="0" smtClean="0"/>
              <a:t>取回 </a:t>
            </a:r>
            <a:r>
              <a:rPr lang="en-US" altLang="zh-TW" dirty="0"/>
              <a:t>LFS </a:t>
            </a:r>
            <a:r>
              <a:rPr lang="zh-TW" altLang="en-US" dirty="0" smtClean="0"/>
              <a:t>物件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取出真正的 </a:t>
            </a:r>
            <a:r>
              <a:rPr lang="en-US" altLang="zh-TW" dirty="0"/>
              <a:t>LFS </a:t>
            </a:r>
            <a:r>
              <a:rPr lang="zh-TW" altLang="en-US" dirty="0"/>
              <a:t>物件內容放到工作目錄中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6634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cs typeface="Arial" panose="020B0604020202020204" pitchFamily="34" charset="0"/>
              </a:rPr>
              <a:t>Git-lfs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zh-TW" altLang="en-US" dirty="0">
                <a:cs typeface="Arial" panose="020B0604020202020204" pitchFamily="34" charset="0"/>
              </a:rPr>
              <a:t>專案位址：</a:t>
            </a:r>
            <a:r>
              <a:rPr lang="en-US" altLang="zh-TW" dirty="0">
                <a:cs typeface="Arial" panose="020B0604020202020204" pitchFamily="34" charset="0"/>
              </a:rPr>
              <a:t>https://github.com/git-lfs</a:t>
            </a:r>
          </a:p>
          <a:p>
            <a:r>
              <a:rPr lang="zh-TW" altLang="en-US" dirty="0">
                <a:cs typeface="Arial" panose="020B0604020202020204" pitchFamily="34" charset="0"/>
              </a:rPr>
              <a:t>目前 </a:t>
            </a:r>
            <a:r>
              <a:rPr lang="en-US" altLang="zh-TW" dirty="0">
                <a:cs typeface="Arial" panose="020B0604020202020204" pitchFamily="34" charset="0"/>
              </a:rPr>
              <a:t>LFS Store </a:t>
            </a:r>
            <a:r>
              <a:rPr lang="zh-TW" altLang="en-US" dirty="0">
                <a:cs typeface="Arial" panose="020B0604020202020204" pitchFamily="34" charset="0"/>
              </a:rPr>
              <a:t>只支援 </a:t>
            </a:r>
            <a:r>
              <a:rPr lang="en-US" altLang="zh-TW" dirty="0">
                <a:cs typeface="Arial" panose="020B0604020202020204" pitchFamily="34" charset="0"/>
              </a:rPr>
              <a:t>http(s) </a:t>
            </a:r>
            <a:r>
              <a:rPr lang="zh-TW" altLang="en-US" dirty="0">
                <a:cs typeface="Arial" panose="020B0604020202020204" pitchFamily="34" charset="0"/>
              </a:rPr>
              <a:t>協定，無法使用 </a:t>
            </a:r>
            <a:r>
              <a:rPr lang="en-US" altLang="zh-TW" dirty="0" err="1">
                <a:cs typeface="Arial" panose="020B0604020202020204" pitchFamily="34" charset="0"/>
              </a:rPr>
              <a:t>ssh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zh-TW" altLang="en-US" dirty="0">
                <a:cs typeface="Arial" panose="020B0604020202020204" pitchFamily="34" charset="0"/>
              </a:rPr>
              <a:t>或 </a:t>
            </a:r>
            <a:r>
              <a:rPr lang="en-US" altLang="zh-TW" dirty="0">
                <a:cs typeface="Arial" panose="020B0604020202020204" pitchFamily="34" charset="0"/>
              </a:rPr>
              <a:t>file</a:t>
            </a:r>
            <a:r>
              <a:rPr lang="zh-TW" altLang="en-US" dirty="0">
                <a:cs typeface="Arial" panose="020B0604020202020204" pitchFamily="34" charset="0"/>
              </a:rPr>
              <a:t>。即使本地儲存庫和遠端儲存庫使用 </a:t>
            </a:r>
            <a:r>
              <a:rPr lang="en-US" altLang="zh-TW" dirty="0" err="1">
                <a:cs typeface="Arial" panose="020B0604020202020204" pitchFamily="34" charset="0"/>
              </a:rPr>
              <a:t>ssh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zh-TW" altLang="en-US" dirty="0">
                <a:cs typeface="Arial" panose="020B0604020202020204" pitchFamily="34" charset="0"/>
              </a:rPr>
              <a:t>協定，本地端要取回 </a:t>
            </a:r>
            <a:r>
              <a:rPr lang="en-US" altLang="zh-TW" dirty="0">
                <a:cs typeface="Arial" panose="020B0604020202020204" pitchFamily="34" charset="0"/>
              </a:rPr>
              <a:t>LFS </a:t>
            </a:r>
            <a:r>
              <a:rPr lang="zh-TW" altLang="en-US" dirty="0">
                <a:cs typeface="Arial" panose="020B0604020202020204" pitchFamily="34" charset="0"/>
              </a:rPr>
              <a:t>物件時還是會走</a:t>
            </a:r>
            <a:r>
              <a:rPr lang="en-US" altLang="zh-TW" dirty="0">
                <a:cs typeface="Arial" panose="020B0604020202020204" pitchFamily="34" charset="0"/>
              </a:rPr>
              <a:t> http(s)</a:t>
            </a:r>
            <a:r>
              <a:rPr lang="zh-TW" altLang="en-US" dirty="0">
                <a:cs typeface="Arial" panose="020B0604020202020204" pitchFamily="34" charset="0"/>
              </a:rPr>
              <a:t>。</a:t>
            </a:r>
            <a:endParaRPr lang="en-US" altLang="zh-TW" dirty="0">
              <a:cs typeface="Arial" panose="020B0604020202020204" pitchFamily="34" charset="0"/>
            </a:endParaRPr>
          </a:p>
          <a:p>
            <a:r>
              <a:rPr lang="zh-TW" altLang="en-US" dirty="0">
                <a:cs typeface="Arial" panose="020B0604020202020204" pitchFamily="34" charset="0"/>
              </a:rPr>
              <a:t>使用 </a:t>
            </a:r>
            <a:r>
              <a:rPr lang="en-US" altLang="zh-TW" dirty="0" err="1">
                <a:cs typeface="Arial" panose="020B0604020202020204" pitchFamily="34" charset="0"/>
              </a:rPr>
              <a:t>Gitlab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zh-TW" altLang="en-US" dirty="0">
                <a:cs typeface="Arial" panose="020B0604020202020204" pitchFamily="34" charset="0"/>
              </a:rPr>
              <a:t>作為 </a:t>
            </a:r>
            <a:r>
              <a:rPr lang="en-US" altLang="zh-TW" dirty="0" err="1">
                <a:cs typeface="Arial" panose="020B0604020202020204" pitchFamily="34" charset="0"/>
              </a:rPr>
              <a:t>Git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zh-TW" altLang="en-US" dirty="0">
                <a:cs typeface="Arial" panose="020B0604020202020204" pitchFamily="34" charset="0"/>
              </a:rPr>
              <a:t>儲存庫時，因其已整合 </a:t>
            </a:r>
            <a:r>
              <a:rPr lang="en-US" altLang="zh-TW" dirty="0">
                <a:cs typeface="Arial" panose="020B0604020202020204" pitchFamily="34" charset="0"/>
              </a:rPr>
              <a:t>LFS </a:t>
            </a:r>
            <a:r>
              <a:rPr lang="zh-TW" altLang="en-US" dirty="0">
                <a:cs typeface="Arial" panose="020B0604020202020204" pitchFamily="34" charset="0"/>
              </a:rPr>
              <a:t>功能，毋需設定</a:t>
            </a:r>
            <a:r>
              <a:rPr lang="en-US" altLang="zh-TW" dirty="0">
                <a:cs typeface="Arial" panose="020B0604020202020204" pitchFamily="34" charset="0"/>
              </a:rPr>
              <a:t>LFS Store URL</a:t>
            </a:r>
            <a:r>
              <a:rPr lang="zh-TW" altLang="en-US" dirty="0">
                <a:cs typeface="Arial" panose="020B0604020202020204" pitchFamily="34" charset="0"/>
              </a:rPr>
              <a:t>。</a:t>
            </a:r>
            <a:endParaRPr lang="en-US" altLang="zh-TW" dirty="0">
              <a:cs typeface="Arial" panose="020B0604020202020204" pitchFamily="34" charset="0"/>
            </a:endParaRPr>
          </a:p>
          <a:p>
            <a:r>
              <a:rPr lang="en-US" altLang="zh-TW" dirty="0" err="1">
                <a:cs typeface="Arial" panose="020B0604020202020204" pitchFamily="34" charset="0"/>
              </a:rPr>
              <a:t>lfs</a:t>
            </a:r>
            <a:r>
              <a:rPr lang="en-US" altLang="zh-TW" dirty="0">
                <a:cs typeface="Arial" panose="020B0604020202020204" pitchFamily="34" charset="0"/>
              </a:rPr>
              <a:t>-test-server</a:t>
            </a:r>
            <a:r>
              <a:rPr lang="zh-TW" altLang="en-US" dirty="0">
                <a:cs typeface="Arial" panose="020B0604020202020204" pitchFamily="34" charset="0"/>
              </a:rPr>
              <a:t> 若有設定帳密，每次連接時都會要求輸入，可在本地端 </a:t>
            </a:r>
            <a:r>
              <a:rPr lang="en-US" altLang="zh-TW" dirty="0" err="1">
                <a:cs typeface="Arial" panose="020B0604020202020204" pitchFamily="34" charset="0"/>
              </a:rPr>
              <a:t>Git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zh-TW" altLang="en-US" dirty="0">
                <a:cs typeface="Arial" panose="020B0604020202020204" pitchFamily="34" charset="0"/>
              </a:rPr>
              <a:t>打開</a:t>
            </a:r>
            <a:r>
              <a:rPr lang="en-US" altLang="zh-TW" dirty="0">
                <a:cs typeface="Arial" panose="020B0604020202020204" pitchFamily="34" charset="0"/>
              </a:rPr>
              <a:t> credential cache </a:t>
            </a:r>
            <a:r>
              <a:rPr lang="zh-TW" altLang="en-US" dirty="0">
                <a:cs typeface="Arial" panose="020B0604020202020204" pitchFamily="34" charset="0"/>
              </a:rPr>
              <a:t>功能，以減少帳密輸入次數。</a:t>
            </a:r>
            <a:endParaRPr lang="en-US" altLang="zh-TW" dirty="0">
              <a:cs typeface="Arial" panose="020B0604020202020204" pitchFamily="34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573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GitLab</a:t>
            </a:r>
            <a:r>
              <a:rPr lang="en-US" dirty="0"/>
              <a:t> </a:t>
            </a:r>
            <a:r>
              <a:rPr lang="zh-TW" altLang="en-US" dirty="0"/>
              <a:t>介紹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類似 </a:t>
            </a:r>
            <a:r>
              <a:rPr lang="en-US" altLang="zh-TW" dirty="0"/>
              <a:t>GitHub </a:t>
            </a:r>
            <a:r>
              <a:rPr lang="zh-TW" altLang="en-US" dirty="0"/>
              <a:t>的 </a:t>
            </a:r>
            <a:r>
              <a:rPr lang="en-US" altLang="zh-TW" dirty="0" err="1"/>
              <a:t>git</a:t>
            </a:r>
            <a:r>
              <a:rPr lang="en-US" altLang="zh-TW" dirty="0"/>
              <a:t> server</a:t>
            </a:r>
          </a:p>
          <a:p>
            <a:r>
              <a:rPr lang="zh-TW" altLang="en-US" dirty="0"/>
              <a:t>整合 </a:t>
            </a:r>
            <a:r>
              <a:rPr lang="en-US" altLang="zh-TW" dirty="0"/>
              <a:t>CI / CD</a:t>
            </a:r>
          </a:p>
          <a:p>
            <a:r>
              <a:rPr lang="zh-TW" altLang="en-US" dirty="0"/>
              <a:t>支援</a:t>
            </a:r>
            <a:r>
              <a:rPr lang="en-US" altLang="zh-TW" dirty="0"/>
              <a:t>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LFS</a:t>
            </a:r>
          </a:p>
          <a:p>
            <a:r>
              <a:rPr lang="zh-TW" altLang="en-US" dirty="0" smtClean="0"/>
              <a:t>有 </a:t>
            </a:r>
            <a:r>
              <a:rPr lang="en-US" altLang="zh-TW" dirty="0" smtClean="0"/>
              <a:t>wiki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追蹤功能</a:t>
            </a:r>
            <a:endParaRPr lang="en-US" altLang="zh-TW" dirty="0"/>
          </a:p>
          <a:p>
            <a:r>
              <a:rPr lang="zh-TW" altLang="en-US" dirty="0"/>
              <a:t>可以拿來當作 </a:t>
            </a:r>
            <a:r>
              <a:rPr lang="en-US" altLang="zh-TW" dirty="0"/>
              <a:t>container registry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272" y="3785676"/>
            <a:ext cx="2734572" cy="25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50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67" y="723138"/>
            <a:ext cx="9741271" cy="4451028"/>
          </a:xfrm>
        </p:spPr>
      </p:pic>
    </p:spTree>
    <p:extLst>
      <p:ext uri="{BB962C8B-B14F-4D97-AF65-F5344CB8AC3E}">
        <p14:creationId xmlns:p14="http://schemas.microsoft.com/office/powerpoint/2010/main" val="2439299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78" y="532083"/>
            <a:ext cx="7252698" cy="5658783"/>
          </a:xfrm>
        </p:spPr>
      </p:pic>
    </p:spTree>
    <p:extLst>
      <p:ext uri="{BB962C8B-B14F-4D97-AF65-F5344CB8AC3E}">
        <p14:creationId xmlns:p14="http://schemas.microsoft.com/office/powerpoint/2010/main" val="1923792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07" y="610141"/>
            <a:ext cx="10258332" cy="4742444"/>
          </a:xfrm>
        </p:spPr>
      </p:pic>
    </p:spTree>
    <p:extLst>
      <p:ext uri="{BB962C8B-B14F-4D97-AF65-F5344CB8AC3E}">
        <p14:creationId xmlns:p14="http://schemas.microsoft.com/office/powerpoint/2010/main" val="202831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51" y="882950"/>
            <a:ext cx="10236142" cy="4625752"/>
          </a:xfrm>
        </p:spPr>
      </p:pic>
    </p:spTree>
    <p:extLst>
      <p:ext uri="{BB962C8B-B14F-4D97-AF65-F5344CB8AC3E}">
        <p14:creationId xmlns:p14="http://schemas.microsoft.com/office/powerpoint/2010/main" val="332075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98" y="699352"/>
            <a:ext cx="8948761" cy="5304306"/>
          </a:xfrm>
        </p:spPr>
      </p:pic>
    </p:spTree>
    <p:extLst>
      <p:ext uri="{BB962C8B-B14F-4D97-AF65-F5344CB8AC3E}">
        <p14:creationId xmlns:p14="http://schemas.microsoft.com/office/powerpoint/2010/main" val="72849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安裝與設定 </a:t>
            </a:r>
            <a:r>
              <a:rPr kumimoji="1" lang="en-US" altLang="zh-TW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9351" y="1825625"/>
            <a:ext cx="10515600" cy="4351338"/>
          </a:xfrm>
        </p:spPr>
        <p:txBody>
          <a:bodyPr/>
          <a:lstStyle/>
          <a:p>
            <a:r>
              <a:rPr kumimoji="1" lang="zh-TW" altLang="en-US" dirty="0"/>
              <a:t>專案設定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從他人取得</a:t>
            </a:r>
            <a:endParaRPr kumimoji="1" lang="en-US" altLang="zh-TW" dirty="0" smtClean="0"/>
          </a:p>
          <a:p>
            <a:pPr lvl="2"/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zh-TW" alt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clone &lt;repository-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&gt; [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kumimoji="1" lang="en-US" altLang="zh-TW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zh-TW" altLang="en-US" dirty="0" smtClean="0"/>
              <a:t>自己建立</a:t>
            </a:r>
            <a:endParaRPr kumimoji="1" lang="en-US" altLang="zh-TW" dirty="0" smtClean="0"/>
          </a:p>
          <a:p>
            <a:pPr lvl="2"/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zh-TW" alt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kumimoji="1" lang="en-US" altLang="zh-TW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zh-TW" altLang="en-US" dirty="0"/>
              <a:t>單純用作儲存</a:t>
            </a:r>
            <a:r>
              <a:rPr kumimoji="1" lang="zh-TW" altLang="en-US" dirty="0" smtClean="0"/>
              <a:t>庫</a:t>
            </a:r>
            <a:endParaRPr kumimoji="1" lang="en-US" altLang="zh-TW" dirty="0" smtClean="0"/>
          </a:p>
          <a:p>
            <a:pPr lvl="2"/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--bare [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kumimoji="1" lang="en-US" altLang="zh-TW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zh-TW" altLang="en-US" dirty="0" smtClean="0"/>
              <a:t>設定不</a:t>
            </a:r>
            <a:r>
              <a:rPr kumimoji="1" lang="zh-TW" altLang="en-US" dirty="0"/>
              <a:t>追蹤的檔案</a:t>
            </a:r>
            <a:r>
              <a:rPr kumimoji="1" lang="en-US" altLang="zh-TW" dirty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gitignore</a:t>
            </a:r>
            <a:endParaRPr kumimoji="1" lang="en-US" altLang="zh-TW" dirty="0" smtClean="0"/>
          </a:p>
          <a:p>
            <a:pPr lvl="2"/>
            <a:r>
              <a:rPr kumimoji="1" lang="en-US" altLang="zh-TW" dirty="0"/>
              <a:t>https://</a:t>
            </a:r>
            <a:r>
              <a:rPr kumimoji="1" lang="en-US" altLang="zh-TW" dirty="0" err="1"/>
              <a:t>github.com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github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gitignore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400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F687F7-DDAC-C242-B344-609D3528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基本概念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xmlns="" id="{3D7685FC-DC72-1346-9128-8BAA6C24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44" y="1690688"/>
            <a:ext cx="7382108" cy="4000574"/>
          </a:xfrm>
        </p:spPr>
      </p:pic>
    </p:spTree>
    <p:extLst>
      <p:ext uri="{BB962C8B-B14F-4D97-AF65-F5344CB8AC3E}">
        <p14:creationId xmlns:p14="http://schemas.microsoft.com/office/powerpoint/2010/main" val="169361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8F2534-1065-C544-93E0-A9100F1D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基本指令 </a:t>
            </a:r>
            <a:r>
              <a:rPr kumimoji="1" lang="en-US" altLang="zh-TW" dirty="0"/>
              <a:t>(1)	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1DB9BAA-9B28-A24F-8806-1E1585A9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轉換檔案狀態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工作目錄 </a:t>
            </a:r>
            <a:r>
              <a:rPr kumimoji="1" lang="en-US" altLang="zh-TW" dirty="0"/>
              <a:t>=&gt;</a:t>
            </a:r>
            <a:r>
              <a:rPr kumimoji="1" lang="zh-TW" altLang="en-US" dirty="0"/>
              <a:t> 暫存區</a:t>
            </a:r>
            <a:endParaRPr kumimoji="1" lang="en-US" altLang="zh-TW" dirty="0"/>
          </a:p>
          <a:p>
            <a:pPr lvl="2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&lt;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kumimoji="1" lang="zh-TW" altLang="en-US" dirty="0"/>
              <a:t>不是加入檔案，而是加入檔案的狀態</a:t>
            </a:r>
            <a:endParaRPr kumimoji="1" lang="en-US" altLang="zh-TW" dirty="0"/>
          </a:p>
          <a:p>
            <a:pPr lvl="1"/>
            <a:r>
              <a:rPr kumimoji="1" lang="zh-TW" altLang="en-US" dirty="0">
                <a:cs typeface="Courier New" panose="02070309020205020404" pitchFamily="49" charset="0"/>
              </a:rPr>
              <a:t>暫存區 </a:t>
            </a:r>
            <a:r>
              <a:rPr kumimoji="1" lang="en-US" altLang="zh-TW" dirty="0">
                <a:cs typeface="Courier New" panose="02070309020205020404" pitchFamily="49" charset="0"/>
              </a:rPr>
              <a:t>=&gt;</a:t>
            </a:r>
            <a:r>
              <a:rPr kumimoji="1" lang="zh-TW" altLang="en-US" dirty="0">
                <a:cs typeface="Courier New" panose="02070309020205020404" pitchFamily="49" charset="0"/>
              </a:rPr>
              <a:t> 儲存區</a:t>
            </a:r>
            <a:endParaRPr kumimoji="1" lang="en-US" altLang="zh-TW" dirty="0">
              <a:cs typeface="Courier New" panose="02070309020205020404" pitchFamily="49" charset="0"/>
            </a:endParaRPr>
          </a:p>
          <a:p>
            <a:pPr lvl="2"/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[-m "message"]</a:t>
            </a:r>
          </a:p>
          <a:p>
            <a:pPr lvl="1"/>
            <a:r>
              <a:rPr kumimoji="1" lang="zh-TW" altLang="en-US" dirty="0">
                <a:latin typeface="+mn-ea"/>
                <a:cs typeface="Courier New" panose="02070309020205020404" pitchFamily="49" charset="0"/>
              </a:rPr>
              <a:t>暫存區</a:t>
            </a:r>
            <a:r>
              <a:rPr kumimoji="1" lang="en-US" altLang="zh-TW" dirty="0">
                <a:latin typeface="+mn-ea"/>
                <a:cs typeface="Courier New" panose="02070309020205020404" pitchFamily="49" charset="0"/>
              </a:rPr>
              <a:t> =&gt;</a:t>
            </a:r>
            <a:r>
              <a:rPr kumimoji="1" lang="zh-TW" altLang="en-US" dirty="0">
                <a:latin typeface="+mn-ea"/>
                <a:cs typeface="Courier New" panose="02070309020205020404" pitchFamily="49" charset="0"/>
              </a:rPr>
              <a:t>工作目錄</a:t>
            </a:r>
            <a:endParaRPr kumimoji="1" lang="en-US" altLang="zh-TW" b="1" dirty="0">
              <a:latin typeface="+mn-ea"/>
              <a:cs typeface="Courier New" panose="02070309020205020404" pitchFamily="49" charset="0"/>
            </a:endParaRPr>
          </a:p>
          <a:p>
            <a:pPr lvl="2"/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-- &lt;</a:t>
            </a:r>
            <a:r>
              <a:rPr kumimoji="1"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kumimoji="1" lang="zh-TW" altLang="en-US" dirty="0">
                <a:latin typeface="+mn-ea"/>
                <a:cs typeface="Courier New" panose="02070309020205020404" pitchFamily="49" charset="0"/>
              </a:rPr>
              <a:t>儲存區 </a:t>
            </a:r>
            <a:r>
              <a:rPr kumimoji="1" lang="en-US" altLang="zh-TW" dirty="0">
                <a:latin typeface="+mn-ea"/>
                <a:cs typeface="Courier New" panose="02070309020205020404" pitchFamily="49" charset="0"/>
              </a:rPr>
              <a:t>=&gt;</a:t>
            </a:r>
            <a:r>
              <a:rPr kumimoji="1" lang="zh-TW" altLang="en-US" dirty="0">
                <a:latin typeface="+mn-ea"/>
                <a:cs typeface="Courier New" panose="02070309020205020404" pitchFamily="49" charset="0"/>
              </a:rPr>
              <a:t> 暫存區及工作目錄</a:t>
            </a:r>
            <a:endParaRPr kumimoji="1" lang="en-US" altLang="zh-TW" dirty="0">
              <a:latin typeface="+mn-ea"/>
              <a:cs typeface="Courier New" panose="02070309020205020404" pitchFamily="49" charset="0"/>
            </a:endParaRPr>
          </a:p>
          <a:p>
            <a:pPr lvl="2"/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1"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&lt;commit&gt; &lt;</a:t>
            </a:r>
            <a:r>
              <a:rPr kumimoji="1"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364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 </a:t>
            </a:r>
            <a:r>
              <a:rPr lang="en-US" altLang="zh-TW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刪除檔案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filepath</a:t>
            </a:r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zh-TW" altLang="en-US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刪除檔案，並更新暫存區）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+mn-ea"/>
                <a:cs typeface="Courier New" charset="0"/>
              </a:rPr>
              <a:t>如果只用 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zh-TW" altLang="en-US" dirty="0" smtClean="0">
                <a:latin typeface="+mn-ea"/>
                <a:cs typeface="Courier New" charset="0"/>
              </a:rPr>
              <a:t>，只會更新工作目錄但不會更新暫存區，必須用 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add</a:t>
            </a:r>
            <a:r>
              <a:rPr lang="en-US" altLang="zh-TW" dirty="0" smtClean="0">
                <a:latin typeface="+mn-ea"/>
                <a:cs typeface="Courier New" charset="0"/>
              </a:rPr>
              <a:t> </a:t>
            </a:r>
            <a:r>
              <a:rPr lang="zh-TW" altLang="en-US" dirty="0" smtClean="0">
                <a:latin typeface="+mn-ea"/>
                <a:cs typeface="Courier New" charset="0"/>
              </a:rPr>
              <a:t>或 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altLang="zh-TW" b="1" dirty="0" smtClean="0">
                <a:ea typeface="Courier New" charset="0"/>
                <a:cs typeface="Courier New" charset="0"/>
              </a:rPr>
              <a:t> </a:t>
            </a:r>
            <a:r>
              <a:rPr lang="zh-TW" altLang="en-US" dirty="0" smtClean="0">
                <a:latin typeface="+mn-ea"/>
                <a:cs typeface="Courier New" charset="0"/>
              </a:rPr>
              <a:t>來更新暫存區</a:t>
            </a:r>
            <a:endParaRPr lang="en-US" altLang="zh-TW" dirty="0" smtClean="0">
              <a:latin typeface="+mn-ea"/>
              <a:cs typeface="Courier New" charset="0"/>
            </a:endParaRPr>
          </a:p>
          <a:p>
            <a:r>
              <a:rPr lang="zh-TW" altLang="en-US" dirty="0" smtClean="0"/>
              <a:t>讓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不再追蹤某個檔案，但不在工作目錄中刪除</a:t>
            </a:r>
            <a:endParaRPr lang="en-US" altLang="zh-TW" dirty="0" smtClean="0"/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--cached &lt;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filepath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err="1" smtClean="0">
                <a:latin typeface="+mn-ea"/>
                <a:cs typeface="Courier New" charset="0"/>
              </a:rPr>
              <a:t>Git</a:t>
            </a:r>
            <a:r>
              <a:rPr lang="en-US" dirty="0" smtClean="0">
                <a:latin typeface="+mn-ea"/>
                <a:cs typeface="Courier New" charset="0"/>
              </a:rPr>
              <a:t> </a:t>
            </a:r>
            <a:r>
              <a:rPr lang="zh-TW" altLang="en-US" dirty="0" smtClean="0">
                <a:latin typeface="+mn-ea"/>
                <a:cs typeface="Courier New" charset="0"/>
              </a:rPr>
              <a:t>不會追蹤空的資料夾，因此若要追蹤資料夾，要在資料夾裡放一個檔案</a:t>
            </a:r>
            <a:endParaRPr lang="en-US" dirty="0" smtClean="0">
              <a:latin typeface="+mn-ea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 </a:t>
            </a:r>
            <a:r>
              <a:rPr lang="en-US" altLang="zh-TW" dirty="0" smtClean="0"/>
              <a:t>(3)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ea typeface="Heiti TC Light" charset="-120"/>
                <a:cs typeface="Heiti TC Light" charset="-120"/>
              </a:rPr>
              <a:t>查閱目前的檔案狀態</a:t>
            </a:r>
            <a:endParaRPr kumimoji="1" lang="en-US" altLang="zh-TW" dirty="0">
              <a:ea typeface="Heiti TC Light" charset="-120"/>
              <a:cs typeface="Heiti TC Light" charset="-120"/>
            </a:endParaRPr>
          </a:p>
          <a:p>
            <a:pPr lvl="1"/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1"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kumimoji="1" lang="zh-TW" altLang="en-US" dirty="0" smtClean="0">
                <a:ea typeface="Heiti TC Light" charset="-120"/>
                <a:cs typeface="Heiti TC Light" charset="-120"/>
              </a:rPr>
              <a:t>查閱</a:t>
            </a:r>
            <a:r>
              <a:rPr kumimoji="1" lang="en-US" altLang="zh-TW" dirty="0">
                <a:ea typeface="Heiti TC Light" charset="-120"/>
                <a:cs typeface="Heiti TC Light" charset="-120"/>
              </a:rPr>
              <a:t> </a:t>
            </a:r>
            <a:r>
              <a:rPr kumimoji="1" lang="en-US" altLang="zh-TW" dirty="0" smtClean="0">
                <a:ea typeface="Heiti TC Light" charset="-120"/>
                <a:cs typeface="Heiti TC Light" charset="-120"/>
              </a:rPr>
              <a:t>commit </a:t>
            </a:r>
            <a:r>
              <a:rPr kumimoji="1" lang="zh-TW" altLang="en-US" dirty="0" smtClean="0">
                <a:ea typeface="Heiti TC Light" charset="-120"/>
                <a:cs typeface="Heiti TC Light" charset="-120"/>
              </a:rPr>
              <a:t>歷史</a:t>
            </a:r>
            <a:r>
              <a:rPr kumimoji="1" lang="zh-TW" altLang="en-US" dirty="0">
                <a:ea typeface="Heiti TC Light" charset="-120"/>
                <a:cs typeface="Heiti TC Light" charset="-120"/>
              </a:rPr>
              <a:t>記錄</a:t>
            </a:r>
            <a:endParaRPr kumimoji="1" lang="en-US" altLang="zh-TW" dirty="0">
              <a:ea typeface="Heiti TC Light" charset="-120"/>
              <a:cs typeface="Heiti TC Light" charset="-120"/>
            </a:endParaRPr>
          </a:p>
          <a:p>
            <a:pPr lvl="1"/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1"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endParaRPr kumimoji="1" lang="en-US" altLang="zh-TW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pPr lvl="2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oneline</a:t>
            </a:r>
            <a:endParaRPr kumimoji="1" lang="en-US" altLang="zh-TW" b="1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graph</a:t>
            </a:r>
          </a:p>
          <a:p>
            <a:pPr lvl="2"/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--all</a:t>
            </a:r>
            <a:endParaRPr kumimoji="1" lang="en-US" altLang="zh-TW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zh-TW" altLang="en-US" dirty="0" smtClean="0">
                <a:cs typeface="Courier New" charset="0"/>
              </a:rPr>
              <a:t>查閱 </a:t>
            </a:r>
            <a:r>
              <a:rPr kumimoji="1" lang="en-US" altLang="zh-TW" dirty="0" smtClean="0">
                <a:cs typeface="Courier New" charset="0"/>
              </a:rPr>
              <a:t>HEAD </a:t>
            </a:r>
            <a:r>
              <a:rPr kumimoji="1" lang="zh-TW" altLang="en-US" dirty="0" smtClean="0">
                <a:cs typeface="Courier New" charset="0"/>
              </a:rPr>
              <a:t>所在位置的歷史記錄</a:t>
            </a:r>
            <a:endParaRPr kumimoji="1" lang="en-US" altLang="zh-TW" dirty="0" smtClean="0">
              <a:cs typeface="Courier New" charset="0"/>
            </a:endParaRPr>
          </a:p>
          <a:p>
            <a:pPr lvl="1"/>
            <a:r>
              <a:rPr kumimoji="1" lang="en-US" altLang="zh-TW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 err="1" smtClean="0">
                <a:latin typeface="Courier New" charset="0"/>
                <a:ea typeface="Courier New" charset="0"/>
                <a:cs typeface="Courier New" charset="0"/>
              </a:rPr>
              <a:t>reflog</a:t>
            </a:r>
            <a:endParaRPr kumimoji="1" lang="en-US" altLang="zh-TW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6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73EF94-3E64-D742-9BDB-249B6D2A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修改之前的</a:t>
            </a:r>
            <a:r>
              <a:rPr kumimoji="1" lang="en-US" altLang="zh-TW" dirty="0"/>
              <a:t> commit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DDFC304-9E09-D044-B564-BE84DD2A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$ git commit --amend</a:t>
            </a:r>
          </a:p>
          <a:p>
            <a:pPr lvl="1"/>
            <a:r>
              <a:rPr kumimoji="1" lang="zh-TW" altLang="en-US" dirty="0"/>
              <a:t>修改上一次</a:t>
            </a:r>
            <a:r>
              <a:rPr kumimoji="1" lang="en-US" altLang="zh-TW" dirty="0"/>
              <a:t> commit </a:t>
            </a:r>
            <a:r>
              <a:rPr kumimoji="1" lang="zh-TW" altLang="en-US" dirty="0"/>
              <a:t>（內容或訊息）</a:t>
            </a:r>
            <a:r>
              <a:rPr kumimoji="1" lang="en-US" altLang="zh-TW" dirty="0"/>
              <a:t>	</a:t>
            </a:r>
          </a:p>
          <a:p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zh-TW" alt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 reset [option] &lt;commit&gt;</a:t>
            </a:r>
          </a:p>
          <a:p>
            <a:pPr lvl="1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--soft</a:t>
            </a:r>
            <a:r>
              <a:rPr kumimoji="1" lang="en-US" altLang="zh-TW" dirty="0"/>
              <a:t>: </a:t>
            </a:r>
            <a:r>
              <a:rPr kumimoji="1" lang="zh-TW" altLang="en-US" dirty="0"/>
              <a:t>將 </a:t>
            </a:r>
            <a:r>
              <a:rPr kumimoji="1" lang="en-US" altLang="zh-TW" dirty="0"/>
              <a:t>HEAD  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branch </a:t>
            </a:r>
            <a:r>
              <a:rPr kumimoji="1" lang="zh-TW" altLang="en-US" dirty="0"/>
              <a:t>指標移到指定的</a:t>
            </a:r>
            <a:r>
              <a:rPr kumimoji="1" lang="en-US" altLang="zh-TW" dirty="0"/>
              <a:t> commit</a:t>
            </a:r>
          </a:p>
          <a:p>
            <a:pPr lvl="1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--mixed</a:t>
            </a:r>
            <a:r>
              <a:rPr kumimoji="1" lang="en-US" altLang="zh-TW" dirty="0"/>
              <a:t>:</a:t>
            </a:r>
            <a:r>
              <a:rPr kumimoji="1" lang="zh-TW" altLang="en-US" dirty="0"/>
              <a:t> 將暫存區和</a:t>
            </a:r>
            <a:r>
              <a:rPr kumimoji="1" lang="en-US" altLang="zh-TW" dirty="0"/>
              <a:t> HEAD </a:t>
            </a:r>
            <a:r>
              <a:rPr kumimoji="1" lang="zh-TW" altLang="en-US" dirty="0"/>
              <a:t>同步（預設行為）</a:t>
            </a:r>
            <a:endParaRPr kumimoji="1" lang="en-US" altLang="zh-TW" dirty="0"/>
          </a:p>
          <a:p>
            <a:pPr lvl="1"/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--hard</a:t>
            </a:r>
            <a:r>
              <a:rPr kumimoji="1" lang="en-US" altLang="zh-TW" dirty="0"/>
              <a:t>: </a:t>
            </a:r>
            <a:r>
              <a:rPr kumimoji="1" lang="zh-TW" altLang="en-US" dirty="0"/>
              <a:t>將工作目錄和 </a:t>
            </a:r>
            <a:r>
              <a:rPr kumimoji="1" lang="en-US" altLang="zh-TW" dirty="0"/>
              <a:t>HEAD </a:t>
            </a:r>
            <a:r>
              <a:rPr kumimoji="1" lang="zh-TW" altLang="en-US" dirty="0"/>
              <a:t>同步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也可以指定路徑，但此時只有暫存區會改變</a:t>
            </a:r>
            <a:endParaRPr kumimoji="1" lang="en-US" altLang="zh-TW" dirty="0"/>
          </a:p>
          <a:p>
            <a:r>
              <a:rPr kumimoji="1" lang="en-US" altLang="zh-TW" dirty="0"/>
              <a:t>$</a:t>
            </a:r>
            <a:r>
              <a:rPr kumimoji="1" lang="zh-TW" altLang="en-US" dirty="0"/>
              <a:t> </a:t>
            </a:r>
            <a:r>
              <a:rPr kumimoji="1" lang="en-US" altLang="zh-TW" b="1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kumimoji="1" lang="en-US" altLang="zh-TW" b="1" dirty="0">
                <a:latin typeface="Courier New" charset="0"/>
                <a:ea typeface="Courier New" charset="0"/>
                <a:cs typeface="Courier New" charset="0"/>
              </a:rPr>
              <a:t> revert</a:t>
            </a:r>
          </a:p>
          <a:p>
            <a:pPr lvl="1"/>
            <a:r>
              <a:rPr kumimoji="1" lang="zh-TW" altLang="en-US" dirty="0"/>
              <a:t>回復到之前的狀態，並新增一次 </a:t>
            </a:r>
            <a:r>
              <a:rPr kumimoji="1" lang="en-US" altLang="zh-TW" dirty="0"/>
              <a:t>commit</a:t>
            </a:r>
            <a:r>
              <a:rPr kumimoji="1" lang="zh-TW" altLang="en-US" dirty="0"/>
              <a:t>，不會修改歷史</a:t>
            </a:r>
          </a:p>
        </p:txBody>
      </p:sp>
    </p:spTree>
    <p:extLst>
      <p:ext uri="{BB962C8B-B14F-4D97-AF65-F5344CB8AC3E}">
        <p14:creationId xmlns:p14="http://schemas.microsoft.com/office/powerpoint/2010/main" val="166899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1430</Words>
  <Application>Microsoft Macintosh PowerPoint</Application>
  <PresentationFormat>寬螢幕</PresentationFormat>
  <Paragraphs>206</Paragraphs>
  <Slides>38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Calibri</vt:lpstr>
      <vt:lpstr>Courier New</vt:lpstr>
      <vt:lpstr>Heiti TC Light</vt:lpstr>
      <vt:lpstr>Mangal</vt:lpstr>
      <vt:lpstr>SFMono-Regular</vt:lpstr>
      <vt:lpstr>微軟正黑體</vt:lpstr>
      <vt:lpstr>新細明體</vt:lpstr>
      <vt:lpstr>Arial</vt:lpstr>
      <vt:lpstr>Office 佈景主題</vt:lpstr>
      <vt:lpstr>Git - Give It a Try !</vt:lpstr>
      <vt:lpstr>版本控制系統 Version Control System</vt:lpstr>
      <vt:lpstr>安裝與設定 (1)</vt:lpstr>
      <vt:lpstr>安裝與設定 (2)</vt:lpstr>
      <vt:lpstr>基本概念</vt:lpstr>
      <vt:lpstr>基本指令 (1) </vt:lpstr>
      <vt:lpstr>基本指令 (2)</vt:lpstr>
      <vt:lpstr>基本指令 (3)</vt:lpstr>
      <vt:lpstr>修改之前的 commit</vt:lpstr>
      <vt:lpstr>Git 內部 (1)</vt:lpstr>
      <vt:lpstr>Git 內部 (2)</vt:lpstr>
      <vt:lpstr>分支 (branch)</vt:lpstr>
      <vt:lpstr>建立分支</vt:lpstr>
      <vt:lpstr>Merge 和 Rebase (1)</vt:lpstr>
      <vt:lpstr>Merge 和 Rebase (2)</vt:lpstr>
      <vt:lpstr>PowerPoint 簡報</vt:lpstr>
      <vt:lpstr>Interactive Rebase</vt:lpstr>
      <vt:lpstr>Cherry-pick</vt:lpstr>
      <vt:lpstr>遇到衝突該怎麼辦</vt:lpstr>
      <vt:lpstr>Tag</vt:lpstr>
      <vt:lpstr>Stash</vt:lpstr>
      <vt:lpstr>與他人合作 (clone / push / fetch /pull)</vt:lpstr>
      <vt:lpstr>在 GitHub 參與他人的專案 </vt:lpstr>
      <vt:lpstr>Git LFS 介紹</vt:lpstr>
      <vt:lpstr>緣起</vt:lpstr>
      <vt:lpstr>GIT LFS (Large File Storage) 原理</vt:lpstr>
      <vt:lpstr>PowerPoint 簡報</vt:lpstr>
      <vt:lpstr>LFS 設定說明</vt:lpstr>
      <vt:lpstr>儲存庫設定(1)</vt:lpstr>
      <vt:lpstr>儲存庫設定(2)</vt:lpstr>
      <vt:lpstr>Git LFS 相關指令介紹</vt:lpstr>
      <vt:lpstr>備註</vt:lpstr>
      <vt:lpstr>GitLab 介紹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Odie Ke</dc:creator>
  <cp:lastModifiedBy>Odie Ke</cp:lastModifiedBy>
  <cp:revision>95</cp:revision>
  <dcterms:created xsi:type="dcterms:W3CDTF">2018-08-03T00:00:18Z</dcterms:created>
  <dcterms:modified xsi:type="dcterms:W3CDTF">2018-08-07T05:30:08Z</dcterms:modified>
</cp:coreProperties>
</file>