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half" idx="1"/>
          </p:nvPr>
        </p:nvSpPr>
        <p:spPr>
          <a:xfrm>
            <a:off x="4833937" y="7072312"/>
            <a:ext cx="14716126" cy="4643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4833937" y="8947546"/>
            <a:ext cx="14716126" cy="714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內文層級一…"/>
          <p:cNvSpPr txBox="1"/>
          <p:nvPr/>
        </p:nvSpPr>
        <p:spPr>
          <a:xfrm>
            <a:off x="12495609" y="3661171"/>
            <a:ext cx="7500938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marL="465364" indent="-465364" algn="l">
              <a:lnSpc>
                <a:spcPct val="50000"/>
              </a:lnSpc>
              <a:spcBef>
                <a:spcPts val="4500"/>
              </a:spcBef>
              <a:buSzPct val="75000"/>
              <a:buChar char="•"/>
              <a:defRPr sz="4400"/>
            </a:lvl1pPr>
            <a:lvl2pPr marL="808264" indent="-465364" algn="l">
              <a:lnSpc>
                <a:spcPct val="50000"/>
              </a:lnSpc>
              <a:spcBef>
                <a:spcPts val="4500"/>
              </a:spcBef>
              <a:buSzPct val="75000"/>
              <a:buChar char="•"/>
              <a:defRPr sz="4400"/>
            </a:lvl2pPr>
            <a:lvl3pPr marL="1151164" indent="-465364" algn="l">
              <a:lnSpc>
                <a:spcPct val="50000"/>
              </a:lnSpc>
              <a:spcBef>
                <a:spcPts val="4500"/>
              </a:spcBef>
              <a:buSzPct val="75000"/>
              <a:buChar char="•"/>
              <a:defRPr sz="4400"/>
            </a:lvl3pPr>
            <a:lvl4pPr marL="1494064" indent="-465364" algn="l">
              <a:lnSpc>
                <a:spcPct val="50000"/>
              </a:lnSpc>
              <a:spcBef>
                <a:spcPts val="4500"/>
              </a:spcBef>
              <a:buSzPct val="75000"/>
              <a:buChar char="•"/>
              <a:defRPr sz="4400"/>
            </a:lvl4pPr>
            <a:lvl5pPr marL="1836964" indent="-465364" algn="l">
              <a:lnSpc>
                <a:spcPct val="50000"/>
              </a:lnSpc>
              <a:spcBef>
                <a:spcPts val="4500"/>
              </a:spcBef>
              <a:buSzPct val="75000"/>
              <a:buChar char="•"/>
              <a:defRPr sz="4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1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12" name="內文層級一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 anchor="t"/>
          <a:lstStyle>
            <a:lvl1pPr marL="465364" indent="-465364">
              <a:lnSpc>
                <a:spcPct val="50000"/>
              </a:lnSpc>
              <a:spcBef>
                <a:spcPts val="4500"/>
              </a:spcBef>
            </a:lvl1pPr>
            <a:lvl2pPr marL="808264" indent="-465364">
              <a:lnSpc>
                <a:spcPct val="50000"/>
              </a:lnSpc>
              <a:spcBef>
                <a:spcPts val="4500"/>
              </a:spcBef>
            </a:lvl2pPr>
            <a:lvl3pPr marL="1151164" indent="-465364">
              <a:lnSpc>
                <a:spcPct val="50000"/>
              </a:lnSpc>
              <a:spcBef>
                <a:spcPts val="4500"/>
              </a:spcBef>
            </a:lvl3pPr>
            <a:lvl4pPr marL="1494064" indent="-465364">
              <a:lnSpc>
                <a:spcPct val="50000"/>
              </a:lnSpc>
              <a:spcBef>
                <a:spcPts val="4500"/>
              </a:spcBef>
            </a:lvl4pPr>
            <a:lvl5pPr marL="1836964" indent="-465364">
              <a:lnSpc>
                <a:spcPct val="50000"/>
              </a:lnSpc>
              <a:spcBef>
                <a:spcPts val="4500"/>
              </a:spcBef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11200"/>
            </a:lvl1pPr>
          </a:lstStyle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</a:lstStyle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17361" indent="-617361"/>
            <a:lvl2pPr marL="1061861" indent="-617361"/>
            <a:lvl3pPr marL="1506361" indent="-617361"/>
            <a:lvl4pPr marL="1950861" indent="-617361"/>
            <a:lvl5pPr marL="2395361" indent="-617361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50000"/>
              </a:lnSpc>
              <a:spcBef>
                <a:spcPts val="4500"/>
              </a:spcBef>
            </a:lvl1pPr>
            <a:lvl2pPr marL="808264" indent="-465364">
              <a:lnSpc>
                <a:spcPct val="50000"/>
              </a:lnSpc>
              <a:spcBef>
                <a:spcPts val="4500"/>
              </a:spcBef>
            </a:lvl2pPr>
            <a:lvl3pPr marL="1151164" indent="-465364">
              <a:lnSpc>
                <a:spcPct val="50000"/>
              </a:lnSpc>
              <a:spcBef>
                <a:spcPts val="4500"/>
              </a:spcBef>
            </a:lvl3pPr>
            <a:lvl4pPr marL="1494064" indent="-465364">
              <a:lnSpc>
                <a:spcPct val="50000"/>
              </a:lnSpc>
              <a:spcBef>
                <a:spcPts val="4500"/>
              </a:spcBef>
            </a:lvl4pPr>
            <a:lvl5pPr marL="1836964" indent="-465364">
              <a:lnSpc>
                <a:spcPct val="50000"/>
              </a:lnSpc>
              <a:spcBef>
                <a:spcPts val="4500"/>
              </a:spcBef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 marL="617361" indent="-617361"/>
            <a:lvl2pPr marL="1061861" indent="-617361"/>
            <a:lvl3pPr marL="1506361" indent="-617361"/>
            <a:lvl4pPr marL="1950861" indent="-617361"/>
            <a:lvl5pPr marL="2395361" indent="-617361"/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432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877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4322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767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212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7657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102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6547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99277" marR="0" indent="-543277" algn="l" defTabSz="821531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7.tif"/><Relationship Id="rId9" Type="http://schemas.openxmlformats.org/officeDocument/2006/relationships/image" Target="../media/image8.png"/><Relationship Id="rId10" Type="http://schemas.openxmlformats.org/officeDocument/2006/relationships/image" Target="../media/image17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tif"/><Relationship Id="rId3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8.png"/><Relationship Id="rId8" Type="http://schemas.openxmlformats.org/officeDocument/2006/relationships/image" Target="../media/image1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10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1.tif"/><Relationship Id="rId4" Type="http://schemas.openxmlformats.org/officeDocument/2006/relationships/image" Target="../media/image3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@genchilu/%E6%B7%BA%E8%AB%87-gunicorn-%E5%90%84%E5%80%8B-worker-type-%E9%81%A9%E5%90%88%E7%9A%84%E6%83%85%E5%A2%83-490b20707f28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tif"/><Relationship Id="rId7" Type="http://schemas.openxmlformats.org/officeDocument/2006/relationships/image" Target="../media/image4.tif"/><Relationship Id="rId8" Type="http://schemas.openxmlformats.org/officeDocument/2006/relationships/image" Target="../media/image5.tif"/><Relationship Id="rId9" Type="http://schemas.openxmlformats.org/officeDocument/2006/relationships/image" Target="../media/image6.tif"/><Relationship Id="rId10" Type="http://schemas.openxmlformats.org/officeDocument/2006/relationships/image" Target="../media/image7.tif"/><Relationship Id="rId11" Type="http://schemas.openxmlformats.org/officeDocument/2006/relationships/image" Target="../media/image8.tif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Relationship Id="rId3" Type="http://schemas.openxmlformats.org/officeDocument/2006/relationships/image" Target="../media/image10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lask Best Practi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Flask Best Practice</a:t>
            </a:r>
          </a:p>
        </p:txBody>
      </p:sp>
      <p:sp>
        <p:nvSpPr>
          <p:cNvPr id="130" name="20190225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20190225</a:t>
            </a:r>
          </a:p>
          <a:p>
            <a:pPr/>
            <a:r>
              <a:t>投資程設科 劉義瑋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PI Service 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Service 流程</a:t>
            </a:r>
          </a:p>
        </p:txBody>
      </p:sp>
      <p:pic>
        <p:nvPicPr>
          <p:cNvPr id="18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87519" y="4305989"/>
            <a:ext cx="2687304" cy="26873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Web Server"/>
          <p:cNvSpPr/>
          <p:nvPr/>
        </p:nvSpPr>
        <p:spPr>
          <a:xfrm>
            <a:off x="7973662" y="4479898"/>
            <a:ext cx="4013837" cy="1023558"/>
          </a:xfrm>
          <a:prstGeom prst="roundRect">
            <a:avLst>
              <a:gd name="adj" fmla="val 42119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Web Server</a:t>
            </a:r>
          </a:p>
        </p:txBody>
      </p:sp>
      <p:sp>
        <p:nvSpPr>
          <p:cNvPr id="191" name="WSGI HTTP Server"/>
          <p:cNvSpPr/>
          <p:nvPr/>
        </p:nvSpPr>
        <p:spPr>
          <a:xfrm>
            <a:off x="17340479" y="4446780"/>
            <a:ext cx="5257875" cy="904876"/>
          </a:xfrm>
          <a:prstGeom prst="roundRect">
            <a:avLst>
              <a:gd name="adj" fmla="val 50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WSGI HTTP Server</a:t>
            </a:r>
          </a:p>
        </p:txBody>
      </p:sp>
      <p:sp>
        <p:nvSpPr>
          <p:cNvPr id="192" name="Python Web Framework"/>
          <p:cNvSpPr/>
          <p:nvPr/>
        </p:nvSpPr>
        <p:spPr>
          <a:xfrm>
            <a:off x="16886400" y="9684147"/>
            <a:ext cx="6166033" cy="904876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Python Web Framework</a:t>
            </a:r>
          </a:p>
        </p:txBody>
      </p:sp>
      <p:sp>
        <p:nvSpPr>
          <p:cNvPr id="193" name="reverse proxy"/>
          <p:cNvSpPr txBox="1"/>
          <p:nvPr/>
        </p:nvSpPr>
        <p:spPr>
          <a:xfrm>
            <a:off x="12657071" y="3532546"/>
            <a:ext cx="401383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reverse proxy</a:t>
            </a:r>
          </a:p>
        </p:txBody>
      </p:sp>
      <p:sp>
        <p:nvSpPr>
          <p:cNvPr id="194" name="request"/>
          <p:cNvSpPr txBox="1"/>
          <p:nvPr/>
        </p:nvSpPr>
        <p:spPr>
          <a:xfrm>
            <a:off x="4375814" y="3759348"/>
            <a:ext cx="229679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95" name="response"/>
          <p:cNvSpPr txBox="1"/>
          <p:nvPr/>
        </p:nvSpPr>
        <p:spPr>
          <a:xfrm>
            <a:off x="4128799" y="6707462"/>
            <a:ext cx="2790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response</a:t>
            </a:r>
          </a:p>
        </p:txBody>
      </p:sp>
      <p:pic>
        <p:nvPicPr>
          <p:cNvPr id="196" name="影像" descr="影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80670" y="5433752"/>
            <a:ext cx="2999821" cy="2999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影像" descr="影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174340" y="5464572"/>
            <a:ext cx="5590155" cy="1433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影像" descr="影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752739" y="10821490"/>
            <a:ext cx="4433358" cy="248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線條" descr="線條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255033" y="4762400"/>
            <a:ext cx="4593861" cy="457904"/>
          </a:xfrm>
          <a:prstGeom prst="rect">
            <a:avLst/>
          </a:prstGeom>
        </p:spPr>
      </p:pic>
      <p:pic>
        <p:nvPicPr>
          <p:cNvPr id="201" name="線條" descr="線條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167771" y="4762725"/>
            <a:ext cx="5047940" cy="457905"/>
          </a:xfrm>
          <a:prstGeom prst="rect">
            <a:avLst/>
          </a:prstGeom>
        </p:spPr>
      </p:pic>
      <p:pic>
        <p:nvPicPr>
          <p:cNvPr id="203" name="線條" descr="線條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5400000">
            <a:off x="19608700" y="8098337"/>
            <a:ext cx="2742746" cy="457905"/>
          </a:xfrm>
          <a:prstGeom prst="rect">
            <a:avLst/>
          </a:prstGeom>
        </p:spPr>
      </p:pic>
      <p:pic>
        <p:nvPicPr>
          <p:cNvPr id="205" name="線條" descr="線條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17787179" y="8098337"/>
            <a:ext cx="2742746" cy="457905"/>
          </a:xfrm>
          <a:prstGeom prst="rect">
            <a:avLst/>
          </a:prstGeom>
        </p:spPr>
      </p:pic>
      <p:pic>
        <p:nvPicPr>
          <p:cNvPr id="207" name="線條" descr="線條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112267" y="6088201"/>
            <a:ext cx="5047940" cy="457905"/>
          </a:xfrm>
          <a:prstGeom prst="rect">
            <a:avLst/>
          </a:prstGeom>
        </p:spPr>
      </p:pic>
      <p:pic>
        <p:nvPicPr>
          <p:cNvPr id="209" name="線條" descr="線條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199529" y="6108474"/>
            <a:ext cx="4593861" cy="457905"/>
          </a:xfrm>
          <a:prstGeom prst="rect">
            <a:avLst/>
          </a:prstGeom>
        </p:spPr>
      </p:pic>
      <p:sp>
        <p:nvSpPr>
          <p:cNvPr id="211" name="client"/>
          <p:cNvSpPr txBox="1"/>
          <p:nvPr/>
        </p:nvSpPr>
        <p:spPr>
          <a:xfrm>
            <a:off x="894527" y="7032539"/>
            <a:ext cx="16732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PI Service 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Service 流程</a:t>
            </a:r>
          </a:p>
        </p:txBody>
      </p:sp>
      <p:pic>
        <p:nvPicPr>
          <p:cNvPr id="21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1937" y="5003876"/>
            <a:ext cx="20200126" cy="6333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矩形" descr="矩形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05662" y="4444846"/>
            <a:ext cx="4884702" cy="290184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PI Service 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Service 流程</a:t>
            </a:r>
          </a:p>
        </p:txBody>
      </p:sp>
      <p:pic>
        <p:nvPicPr>
          <p:cNvPr id="21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76550" y="6429297"/>
            <a:ext cx="2687304" cy="2687304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Nginx Container"/>
          <p:cNvSpPr/>
          <p:nvPr/>
        </p:nvSpPr>
        <p:spPr>
          <a:xfrm>
            <a:off x="9201584" y="6657207"/>
            <a:ext cx="5980831" cy="2231422"/>
          </a:xfrm>
          <a:prstGeom prst="roundRect">
            <a:avLst>
              <a:gd name="adj" fmla="val 2334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Nginx Container</a:t>
            </a:r>
          </a:p>
        </p:txBody>
      </p:sp>
      <p:sp>
        <p:nvSpPr>
          <p:cNvPr id="221" name="Web Application Container…"/>
          <p:cNvSpPr/>
          <p:nvPr/>
        </p:nvSpPr>
        <p:spPr>
          <a:xfrm>
            <a:off x="18065638" y="3644018"/>
            <a:ext cx="5940059" cy="2231422"/>
          </a:xfrm>
          <a:prstGeom prst="roundRect">
            <a:avLst>
              <a:gd name="adj" fmla="val 2334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Web Application Container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Flask with gunicorn</a:t>
            </a:r>
          </a:p>
        </p:txBody>
      </p:sp>
      <p:sp>
        <p:nvSpPr>
          <p:cNvPr id="222" name="Web Application Container…"/>
          <p:cNvSpPr/>
          <p:nvPr/>
        </p:nvSpPr>
        <p:spPr>
          <a:xfrm>
            <a:off x="18065638" y="6657207"/>
            <a:ext cx="5940059" cy="2231422"/>
          </a:xfrm>
          <a:prstGeom prst="roundRect">
            <a:avLst>
              <a:gd name="adj" fmla="val 23340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Web Application Container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Flask with gunicorn</a:t>
            </a:r>
          </a:p>
        </p:txBody>
      </p:sp>
      <p:sp>
        <p:nvSpPr>
          <p:cNvPr id="223" name="Web Application Container…"/>
          <p:cNvSpPr/>
          <p:nvPr/>
        </p:nvSpPr>
        <p:spPr>
          <a:xfrm>
            <a:off x="18065638" y="9670396"/>
            <a:ext cx="5940059" cy="2231422"/>
          </a:xfrm>
          <a:prstGeom prst="roundRect">
            <a:avLst>
              <a:gd name="adj" fmla="val 2334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Web Application Container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Flask with gunicorn</a:t>
            </a:r>
          </a:p>
        </p:txBody>
      </p:sp>
      <p:sp>
        <p:nvSpPr>
          <p:cNvPr id="224" name="request"/>
          <p:cNvSpPr txBox="1"/>
          <p:nvPr/>
        </p:nvSpPr>
        <p:spPr>
          <a:xfrm>
            <a:off x="5634290" y="5846423"/>
            <a:ext cx="229679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225" name="response"/>
          <p:cNvSpPr txBox="1"/>
          <p:nvPr/>
        </p:nvSpPr>
        <p:spPr>
          <a:xfrm>
            <a:off x="5387275" y="8794537"/>
            <a:ext cx="2790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response</a:t>
            </a:r>
          </a:p>
        </p:txBody>
      </p:sp>
      <p:pic>
        <p:nvPicPr>
          <p:cNvPr id="226" name="線條" descr="線條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13510" y="6849475"/>
            <a:ext cx="4593860" cy="457904"/>
          </a:xfrm>
          <a:prstGeom prst="rect">
            <a:avLst/>
          </a:prstGeom>
        </p:spPr>
      </p:pic>
      <p:pic>
        <p:nvPicPr>
          <p:cNvPr id="228" name="線條" descr="線條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58006" y="8195550"/>
            <a:ext cx="4593860" cy="457904"/>
          </a:xfrm>
          <a:prstGeom prst="rect">
            <a:avLst/>
          </a:prstGeom>
        </p:spPr>
      </p:pic>
      <p:pic>
        <p:nvPicPr>
          <p:cNvPr id="230" name="線條" descr="線條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2495026">
            <a:off x="14959574" y="9693552"/>
            <a:ext cx="3372268" cy="457905"/>
          </a:xfrm>
          <a:prstGeom prst="rect">
            <a:avLst/>
          </a:prstGeom>
        </p:spPr>
      </p:pic>
      <p:pic>
        <p:nvPicPr>
          <p:cNvPr id="232" name="線條" descr="線條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288869" y="7735506"/>
            <a:ext cx="2614810" cy="457904"/>
          </a:xfrm>
          <a:prstGeom prst="rect">
            <a:avLst/>
          </a:prstGeom>
        </p:spPr>
      </p:pic>
      <p:pic>
        <p:nvPicPr>
          <p:cNvPr id="234" name="線條" descr="線條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332133" y="7295823"/>
            <a:ext cx="2742746" cy="457905"/>
          </a:xfrm>
          <a:prstGeom prst="rect">
            <a:avLst/>
          </a:prstGeom>
        </p:spPr>
      </p:pic>
      <p:pic>
        <p:nvPicPr>
          <p:cNvPr id="236" name="線條" descr="線條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8953383">
            <a:off x="15170522" y="5863859"/>
            <a:ext cx="3220363" cy="457904"/>
          </a:xfrm>
          <a:prstGeom prst="rect">
            <a:avLst/>
          </a:prstGeom>
        </p:spPr>
      </p:pic>
      <p:pic>
        <p:nvPicPr>
          <p:cNvPr id="238" name="線條" descr="線條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8953969">
            <a:off x="14963294" y="5477607"/>
            <a:ext cx="3220499" cy="457904"/>
          </a:xfrm>
          <a:prstGeom prst="rect">
            <a:avLst/>
          </a:prstGeom>
        </p:spPr>
      </p:pic>
      <p:pic>
        <p:nvPicPr>
          <p:cNvPr id="240" name="線條" descr="線條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2457014">
            <a:off x="14669294" y="10148459"/>
            <a:ext cx="3412924" cy="457905"/>
          </a:xfrm>
          <a:prstGeom prst="rect">
            <a:avLst/>
          </a:prstGeom>
        </p:spPr>
      </p:pic>
      <p:sp>
        <p:nvSpPr>
          <p:cNvPr id="242" name="reverse proxy"/>
          <p:cNvSpPr txBox="1"/>
          <p:nvPr/>
        </p:nvSpPr>
        <p:spPr>
          <a:xfrm>
            <a:off x="14795191" y="12267743"/>
            <a:ext cx="401383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reverse proxy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壓力測試工具 - sie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壓力測試工具 - siege</a:t>
            </a:r>
          </a:p>
        </p:txBody>
      </p:sp>
      <p:sp>
        <p:nvSpPr>
          <p:cNvPr id="245" name="-c: CONCURRENT users 同時發出請求的使用者數量，預設為 10…"/>
          <p:cNvSpPr txBox="1"/>
          <p:nvPr>
            <p:ph type="body" idx="1"/>
          </p:nvPr>
        </p:nvSpPr>
        <p:spPr>
          <a:xfrm>
            <a:off x="3242726" y="3661171"/>
            <a:ext cx="17898548" cy="8840392"/>
          </a:xfrm>
          <a:prstGeom prst="rect">
            <a:avLst/>
          </a:prstGeom>
        </p:spPr>
        <p:txBody>
          <a:bodyPr anchor="t"/>
          <a:lstStyle/>
          <a:p>
            <a:pPr/>
            <a:r>
              <a:t>-c: CONCURRENT users 同時發出請求的使用者數量，預設為 10</a:t>
            </a:r>
          </a:p>
          <a:p>
            <a:pPr/>
            <a:r>
              <a:t>-r: 重複的次數，若無設定當 fail 的次數達到 1024 時停止測試</a:t>
            </a:r>
          </a:p>
        </p:txBody>
      </p:sp>
      <p:pic>
        <p:nvPicPr>
          <p:cNvPr id="24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89614" y="6261661"/>
            <a:ext cx="16804772" cy="572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Hands-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</a:t>
            </a:r>
          </a:p>
        </p:txBody>
      </p:sp>
      <p:sp>
        <p:nvSpPr>
          <p:cNvPr id="249" name="00_sieg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00_siege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unico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gunicorn</a:t>
            </a:r>
          </a:p>
        </p:txBody>
      </p:sp>
      <p:sp>
        <p:nvSpPr>
          <p:cNvPr id="252" name="Python WSGI ser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Python WSGI server</a:t>
            </a:r>
          </a:p>
          <a:p>
            <a:pPr/>
            <a:r>
              <a:t>只能運行在 UNIX 系統上</a:t>
            </a:r>
          </a:p>
          <a:p>
            <a:pPr/>
            <a:r>
              <a:t>從 Ruby 的 unicorn 移植而來</a:t>
            </a:r>
          </a:p>
        </p:txBody>
      </p:sp>
      <p:pic>
        <p:nvPicPr>
          <p:cNvPr id="25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13294" y="4283176"/>
            <a:ext cx="7893759" cy="2024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3510" y="7542766"/>
            <a:ext cx="12256980" cy="5223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線條" descr="線條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7693335">
            <a:off x="11988221" y="7390290"/>
            <a:ext cx="4531609" cy="93342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unicorn 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gunicorn log</a:t>
            </a:r>
          </a:p>
        </p:txBody>
      </p:sp>
      <p:sp>
        <p:nvSpPr>
          <p:cNvPr id="259" name="Gunicorn 與 Flask 都有自己的 logger 與 handler，需另外將兩者關聯起來，設定 Gunicorn 的 log level 才會作用到 Flask 上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Gunicorn 與 Flask 都有自己的 logger 與 handler，需另外將兩者關聯起來，設定 Gunicorn 的 log level 才會作用到 Flask 上</a:t>
            </a:r>
          </a:p>
          <a:p>
            <a:pPr/>
            <a:r>
              <a:t>Hands-on: 01_gunicorn/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unicorn work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gunicorn worktype</a:t>
            </a:r>
          </a:p>
        </p:txBody>
      </p:sp>
      <p:sp>
        <p:nvSpPr>
          <p:cNvPr id="262" name="syn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sync</a:t>
            </a:r>
          </a:p>
          <a:p>
            <a:pPr lvl="1"/>
            <a:r>
              <a:t>底層實作是每個請求都由一個 process 處理。</a:t>
            </a:r>
          </a:p>
          <a:p>
            <a:pPr/>
            <a:r>
              <a:t>gthread</a:t>
            </a:r>
          </a:p>
          <a:p>
            <a:pPr lvl="1"/>
            <a:r>
              <a:t>則是每個請求都由一個 thread 處理。</a:t>
            </a:r>
          </a:p>
          <a:p>
            <a:pPr/>
            <a:r>
              <a:t>eventlet、gevent、tarnado</a:t>
            </a:r>
          </a:p>
          <a:p>
            <a:pPr lvl="1"/>
            <a:r>
              <a:t>底層則是利用非同步 IO 讓一個 process 在等待 IO 回應時繼續處理下個請求。</a:t>
            </a:r>
          </a:p>
          <a:p>
            <a:pPr/>
            <a:r>
              <a:t>Hands-on: 02_gunicorn_work_type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work type 的選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type 的選擇</a:t>
            </a:r>
          </a:p>
        </p:txBody>
      </p:sp>
      <p:sp>
        <p:nvSpPr>
          <p:cNvPr id="265" name="當需要穩定的系統時， 用 process 處理請求可以保證一個請求的異常導致程式 crash 不會影響到其他請求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當需要穩定的系統時， 用 process 處理請求可以保證一個請求的異常導致程式 crash 不會影響到其他請求。</a:t>
            </a:r>
          </a:p>
          <a:p>
            <a:pPr/>
            <a:r>
              <a:t>當 web 服務內大部分都是 cpu 運算時，用 thread 可以提供不錯的效能。</a:t>
            </a:r>
          </a:p>
          <a:p>
            <a:pPr/>
            <a:r>
              <a:t>當 web 服務內大部分都是 io 時，用非同步 io 可以達到極高的 concurrency 數量。</a:t>
            </a:r>
          </a:p>
        </p:txBody>
      </p:sp>
      <p:sp>
        <p:nvSpPr>
          <p:cNvPr id="266" name="淺談 Gunicorn 各個 worker type 適合的情境"/>
          <p:cNvSpPr txBox="1"/>
          <p:nvPr/>
        </p:nvSpPr>
        <p:spPr>
          <a:xfrm>
            <a:off x="8489899" y="11634071"/>
            <a:ext cx="8066558" cy="71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2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淺談 Gunicorn 各個 worker type 適合的情境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https://docs.gunicorn.org/en/latest/deploy.html"/>
          <p:cNvSpPr txBox="1"/>
          <p:nvPr>
            <p:ph type="body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/>
          <a:lstStyle/>
          <a:p>
            <a:pPr/>
            <a:r>
              <a:t>https://docs.gunicorn.org/en/latest/deploy.html</a:t>
            </a:r>
          </a:p>
        </p:txBody>
      </p:sp>
      <p:pic>
        <p:nvPicPr>
          <p:cNvPr id="26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0403" y="3610956"/>
            <a:ext cx="17503194" cy="41934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線條" descr="線條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5674" y="7263497"/>
            <a:ext cx="16692652" cy="1796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33" name="FLASK Best Practice…"/>
          <p:cNvSpPr txBox="1"/>
          <p:nvPr>
            <p:ph type="body" idx="1"/>
          </p:nvPr>
        </p:nvSpPr>
        <p:spPr>
          <a:xfrm>
            <a:off x="4387453" y="3677793"/>
            <a:ext cx="15609094" cy="8840392"/>
          </a:xfrm>
          <a:prstGeom prst="rect">
            <a:avLst/>
          </a:prstGeom>
        </p:spPr>
        <p:txBody>
          <a:bodyPr/>
          <a:lstStyle/>
          <a:p>
            <a:pPr/>
            <a:r>
              <a:t>FLASK Best Practice </a:t>
            </a:r>
          </a:p>
          <a:p>
            <a:pPr/>
            <a:r>
              <a:t>壓力測試工具 - siege</a:t>
            </a:r>
          </a:p>
          <a:p>
            <a:pPr/>
            <a:r>
              <a:t>gunicorn</a:t>
            </a:r>
          </a:p>
          <a:p>
            <a:pPr/>
            <a:r>
              <a:t>nginx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Ngin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Nginx</a:t>
            </a:r>
          </a:p>
        </p:txBody>
      </p:sp>
      <p:sp>
        <p:nvSpPr>
          <p:cNvPr id="274" name="Hands-on: 03_nginx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Hands-on: 03_nginx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http://flask.pocoo.org/docs/1.0/deploying/"/>
          <p:cNvSpPr txBox="1"/>
          <p:nvPr>
            <p:ph type="body" idx="13"/>
          </p:nvPr>
        </p:nvSpPr>
        <p:spPr>
          <a:xfrm>
            <a:off x="4833937" y="10008985"/>
            <a:ext cx="14716126" cy="660798"/>
          </a:xfrm>
          <a:prstGeom prst="rect">
            <a:avLst/>
          </a:prstGeom>
        </p:spPr>
        <p:txBody>
          <a:bodyPr/>
          <a:lstStyle/>
          <a:p>
            <a:pPr/>
            <a:r>
              <a:t>http://flask.pocoo.org/docs/1.0/deploying/</a:t>
            </a:r>
          </a:p>
        </p:txBody>
      </p:sp>
      <p:sp>
        <p:nvSpPr>
          <p:cNvPr id="136" name="While lightweight and easy to use, Flask’s built-in server is not suitable for production as it doesn’t scale well."/>
          <p:cNvSpPr txBox="1"/>
          <p:nvPr>
            <p:ph type="body" idx="14"/>
          </p:nvPr>
        </p:nvSpPr>
        <p:spPr>
          <a:xfrm>
            <a:off x="2202862" y="7870342"/>
            <a:ext cx="19978276" cy="1717696"/>
          </a:xfrm>
          <a:prstGeom prst="rect">
            <a:avLst/>
          </a:prstGeom>
        </p:spPr>
        <p:txBody>
          <a:bodyPr/>
          <a:lstStyle/>
          <a:p>
            <a:pPr/>
            <a:r>
              <a:t>While lightweight and easy to use, 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Flask’s built-in server is not suitable for production</a:t>
            </a:r>
            <a:r>
              <a:t> as it doesn’t scale well.</a:t>
            </a:r>
          </a:p>
        </p:txBody>
      </p:sp>
      <p:pic>
        <p:nvPicPr>
          <p:cNvPr id="13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3763" y="4359651"/>
            <a:ext cx="18016474" cy="2302255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Warning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Warning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Wh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141" name="在預設的情況下一次只能處理一個請求 (singel thread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在預設的情況下一次只能處理一個請求 (singel thread)</a:t>
            </a:r>
          </a:p>
          <a:p>
            <a:pPr/>
            <a:r>
              <a:t>內建的 WSGI server 是設計用於開發，效能、穩定性、安全性不足</a:t>
            </a:r>
          </a:p>
        </p:txBody>
      </p:sp>
      <p:sp>
        <p:nvSpPr>
          <p:cNvPr id="142" name="WSGI (Web Server Gateway Interface)…"/>
          <p:cNvSpPr/>
          <p:nvPr/>
        </p:nvSpPr>
        <p:spPr>
          <a:xfrm>
            <a:off x="1381041" y="8087417"/>
            <a:ext cx="10861687" cy="348327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WSGI (Web Server Gateway Interface)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是為 Python 定義的 Web 伺服器和 Web 應用程式或框架之間的簡單而通用的接口規範</a:t>
            </a:r>
          </a:p>
        </p:txBody>
      </p:sp>
      <p:pic>
        <p:nvPicPr>
          <p:cNvPr id="143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96539" y="7837615"/>
            <a:ext cx="9346483" cy="3982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API Service 流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Service 流程</a:t>
            </a:r>
          </a:p>
        </p:txBody>
      </p:sp>
      <p:pic>
        <p:nvPicPr>
          <p:cNvPr id="14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87519" y="4305989"/>
            <a:ext cx="2687304" cy="2687304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Web Server…"/>
          <p:cNvSpPr/>
          <p:nvPr/>
        </p:nvSpPr>
        <p:spPr>
          <a:xfrm>
            <a:off x="7973662" y="4479898"/>
            <a:ext cx="4013837" cy="2540001"/>
          </a:xfrm>
          <a:prstGeom prst="roundRect">
            <a:avLst>
              <a:gd name="adj" fmla="val 16973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Web Server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Apache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Nginx</a:t>
            </a:r>
          </a:p>
        </p:txBody>
      </p:sp>
      <p:sp>
        <p:nvSpPr>
          <p:cNvPr id="148" name="WSGI HTTP Server…"/>
          <p:cNvSpPr/>
          <p:nvPr/>
        </p:nvSpPr>
        <p:spPr>
          <a:xfrm>
            <a:off x="14336329" y="4479898"/>
            <a:ext cx="5257875" cy="2540001"/>
          </a:xfrm>
          <a:prstGeom prst="roundRect">
            <a:avLst>
              <a:gd name="adj" fmla="val 19058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WSGI HTTP Server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gunicorn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uWSGI</a:t>
            </a:r>
          </a:p>
        </p:txBody>
      </p:sp>
      <p:sp>
        <p:nvSpPr>
          <p:cNvPr id="149" name="Python Web Framework…"/>
          <p:cNvSpPr/>
          <p:nvPr/>
        </p:nvSpPr>
        <p:spPr>
          <a:xfrm>
            <a:off x="13882250" y="9717265"/>
            <a:ext cx="6166033" cy="2540001"/>
          </a:xfrm>
          <a:prstGeom prst="roundRect">
            <a:avLst>
              <a:gd name="adj" fmla="val 20504"/>
            </a:avLst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1" sz="3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Python Web Framework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Flask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django</a:t>
            </a:r>
          </a:p>
        </p:txBody>
      </p:sp>
      <p:sp>
        <p:nvSpPr>
          <p:cNvPr id="150" name="reverse proxy"/>
          <p:cNvSpPr txBox="1"/>
          <p:nvPr/>
        </p:nvSpPr>
        <p:spPr>
          <a:xfrm>
            <a:off x="11495619" y="3267604"/>
            <a:ext cx="401383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reverse proxy</a:t>
            </a:r>
          </a:p>
        </p:txBody>
      </p:sp>
      <p:sp>
        <p:nvSpPr>
          <p:cNvPr id="151" name="request"/>
          <p:cNvSpPr txBox="1"/>
          <p:nvPr/>
        </p:nvSpPr>
        <p:spPr>
          <a:xfrm>
            <a:off x="4375814" y="3759348"/>
            <a:ext cx="229679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request</a:t>
            </a:r>
          </a:p>
        </p:txBody>
      </p:sp>
      <p:sp>
        <p:nvSpPr>
          <p:cNvPr id="152" name="response"/>
          <p:cNvSpPr txBox="1"/>
          <p:nvPr/>
        </p:nvSpPr>
        <p:spPr>
          <a:xfrm>
            <a:off x="4128799" y="6707462"/>
            <a:ext cx="27908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response</a:t>
            </a:r>
          </a:p>
        </p:txBody>
      </p:sp>
      <p:pic>
        <p:nvPicPr>
          <p:cNvPr id="153" name="影像" descr="影像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56187" y="7536854"/>
            <a:ext cx="2930725" cy="1332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影像" descr="影像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315894" y="7017725"/>
            <a:ext cx="1919202" cy="1919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影像" descr="影像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864705" y="5781418"/>
            <a:ext cx="4335171" cy="1112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影像" descr="影像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378563" y="4405785"/>
            <a:ext cx="3307455" cy="1171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影像" descr="影像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950677" y="9596132"/>
            <a:ext cx="2163225" cy="1211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影像" descr="影像"/>
          <p:cNvPicPr>
            <a:picLocks noChangeAspect="1"/>
          </p:cNvPicPr>
          <p:nvPr/>
        </p:nvPicPr>
        <p:blipFill>
          <a:blip r:embed="rId11">
            <a:extLst/>
          </a:blip>
          <a:srcRect l="0" t="26543" r="0" b="26543"/>
          <a:stretch>
            <a:fillRect/>
          </a:stretch>
        </p:blipFill>
        <p:spPr>
          <a:xfrm>
            <a:off x="20609890" y="11062213"/>
            <a:ext cx="2844801" cy="1334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線條" descr="線條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255033" y="4762400"/>
            <a:ext cx="4593861" cy="457904"/>
          </a:xfrm>
          <a:prstGeom prst="rect">
            <a:avLst/>
          </a:prstGeom>
        </p:spPr>
      </p:pic>
      <p:pic>
        <p:nvPicPr>
          <p:cNvPr id="161" name="線條" descr="線條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167771" y="4762725"/>
            <a:ext cx="2043789" cy="457905"/>
          </a:xfrm>
          <a:prstGeom prst="rect">
            <a:avLst/>
          </a:prstGeom>
        </p:spPr>
      </p:pic>
      <p:pic>
        <p:nvPicPr>
          <p:cNvPr id="163" name="線條" descr="線條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5400000">
            <a:off x="16604550" y="8131455"/>
            <a:ext cx="2742746" cy="457905"/>
          </a:xfrm>
          <a:prstGeom prst="rect">
            <a:avLst/>
          </a:prstGeom>
        </p:spPr>
      </p:pic>
      <p:pic>
        <p:nvPicPr>
          <p:cNvPr id="165" name="線條" descr="線條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5400000">
            <a:off x="14783029" y="8131455"/>
            <a:ext cx="2742746" cy="457905"/>
          </a:xfrm>
          <a:prstGeom prst="rect">
            <a:avLst/>
          </a:prstGeom>
        </p:spPr>
      </p:pic>
      <p:pic>
        <p:nvPicPr>
          <p:cNvPr id="167" name="線條" descr="線條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112267" y="6088201"/>
            <a:ext cx="2043790" cy="457905"/>
          </a:xfrm>
          <a:prstGeom prst="rect">
            <a:avLst/>
          </a:prstGeom>
        </p:spPr>
      </p:pic>
      <p:pic>
        <p:nvPicPr>
          <p:cNvPr id="169" name="線條" descr="線條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3199529" y="6108474"/>
            <a:ext cx="4593861" cy="457905"/>
          </a:xfrm>
          <a:prstGeom prst="rect">
            <a:avLst/>
          </a:prstGeom>
        </p:spPr>
      </p:pic>
      <p:sp>
        <p:nvSpPr>
          <p:cNvPr id="171" name="client"/>
          <p:cNvSpPr txBox="1"/>
          <p:nvPr/>
        </p:nvSpPr>
        <p:spPr>
          <a:xfrm>
            <a:off x="894527" y="7032539"/>
            <a:ext cx="16732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client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eb Framework - Flas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Framework - Flask</a:t>
            </a:r>
          </a:p>
        </p:txBody>
      </p:sp>
      <p:sp>
        <p:nvSpPr>
          <p:cNvPr id="174" name="程式邏輯的封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程式邏輯的封裝</a:t>
            </a:r>
          </a:p>
          <a:p>
            <a:pPr/>
            <a:r>
              <a:t>內建的 WSGI Server 並無法有效處理高併發（High Concurrency）</a:t>
            </a:r>
          </a:p>
          <a:p>
            <a:pPr/>
            <a:r>
              <a:t>High Concurrency 的一些指標</a:t>
            </a:r>
          </a:p>
          <a:p>
            <a:pPr lvl="1"/>
            <a:r>
              <a:t>Response Time: 回應時間</a:t>
            </a:r>
          </a:p>
          <a:p>
            <a:pPr lvl="1"/>
            <a:r>
              <a:t>Throughput: 每秒回應傳送資料量</a:t>
            </a:r>
          </a:p>
          <a:p>
            <a:pPr lvl="1"/>
            <a:r>
              <a:t>QPS(Query Per Second): 每秒回應查詢數量</a:t>
            </a:r>
          </a:p>
          <a:p>
            <a:pPr lvl="1"/>
            <a:r>
              <a:t>Concurrency: 同時最高的連接數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WSGI HTTP Server - gunicor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WSGI HTTP Server - gunicorn</a:t>
            </a:r>
          </a:p>
        </p:txBody>
      </p:sp>
      <p:sp>
        <p:nvSpPr>
          <p:cNvPr id="177" name="Web Server 與  Web Application 之間的橋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與  Web Application 之間的橋樑</a:t>
            </a:r>
          </a:p>
          <a:p>
            <a:pPr/>
            <a:r>
              <a:t>提供了不同的機制來處理高併發</a:t>
            </a:r>
          </a:p>
          <a:p>
            <a:pPr lvl="1"/>
            <a:r>
              <a:t>multi thread</a:t>
            </a:r>
          </a:p>
          <a:p>
            <a:pPr lvl="1"/>
            <a:r>
              <a:t>multi process</a:t>
            </a:r>
          </a:p>
          <a:p>
            <a:pPr lvl="1"/>
            <a:r>
              <a:t>event loop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Web Server - Ngin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Server - Nginx</a:t>
            </a:r>
          </a:p>
        </p:txBody>
      </p:sp>
      <p:sp>
        <p:nvSpPr>
          <p:cNvPr id="180" name="反向代理 (reverse proxy)，根據 URL 判斷是 request 是要取用 static file 還是轉給 web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反向代理 (reverse proxy)，根據 URL 判斷是 request 是要取用 static file 還是轉給 web application</a:t>
            </a:r>
          </a:p>
          <a:p>
            <a:pPr/>
            <a:r>
              <a:t>處理 static file 的時候有能好的效能 (e.g. html, js, css)</a:t>
            </a:r>
          </a:p>
          <a:p>
            <a:pPr/>
            <a:r>
              <a:t>負載平衡 (load balancing)：把 request 轉發到不同台機器</a:t>
            </a:r>
          </a:p>
          <a:p>
            <a:pPr/>
            <a:r>
              <a:t>其他更多功能：封鎖 IP、支援 HTTPS…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向代理 V.S. 反向代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正向代理 V.S. 反向代理</a:t>
            </a:r>
          </a:p>
        </p:txBody>
      </p:sp>
      <p:pic>
        <p:nvPicPr>
          <p:cNvPr id="18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249" y="7940594"/>
            <a:ext cx="11595677" cy="4108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249" y="3134558"/>
            <a:ext cx="11595677" cy="410859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正向代理 (Forward Proxy)…"/>
          <p:cNvSpPr txBox="1"/>
          <p:nvPr/>
        </p:nvSpPr>
        <p:spPr>
          <a:xfrm>
            <a:off x="13138951" y="3783916"/>
            <a:ext cx="7541261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正向代理 (Forward Proxy)</a:t>
            </a:r>
          </a:p>
          <a:p>
            <a:pPr/>
            <a:r>
              <a:t>代理 Client</a:t>
            </a:r>
          </a:p>
          <a:p>
            <a:pPr/>
            <a:r>
              <a:t>VPN、翻牆</a:t>
            </a:r>
          </a:p>
        </p:txBody>
      </p:sp>
      <p:sp>
        <p:nvSpPr>
          <p:cNvPr id="186" name="反向代理 (Reverse Proxy)…"/>
          <p:cNvSpPr txBox="1"/>
          <p:nvPr/>
        </p:nvSpPr>
        <p:spPr>
          <a:xfrm>
            <a:off x="13132919" y="8653452"/>
            <a:ext cx="7553326" cy="2682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反向代理 (Reverse Proxy)</a:t>
            </a:r>
          </a:p>
          <a:p>
            <a:pPr/>
            <a:r>
              <a:t>代理 Server</a:t>
            </a:r>
          </a:p>
          <a:p>
            <a:pPr/>
            <a:r>
              <a:t>Load Balance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