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87" r:id="rId3"/>
    <p:sldId id="288" r:id="rId4"/>
    <p:sldId id="289" r:id="rId5"/>
    <p:sldId id="290" r:id="rId6"/>
    <p:sldId id="291" r:id="rId7"/>
    <p:sldId id="292" r:id="rId8"/>
    <p:sldId id="294" r:id="rId9"/>
    <p:sldId id="295" r:id="rId10"/>
    <p:sldId id="297" r:id="rId11"/>
    <p:sldId id="298" r:id="rId12"/>
    <p:sldId id="301" r:id="rId13"/>
    <p:sldId id="299" r:id="rId14"/>
    <p:sldId id="300" r:id="rId15"/>
    <p:sldId id="302"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5DC2-2509-CED9-FF3C-C53416BF3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7EFA6D-1E04-DE52-E45C-C372204A48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FA8AFB-640B-DE57-9396-258A67EE9A7E}"/>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5" name="Footer Placeholder 4">
            <a:extLst>
              <a:ext uri="{FF2B5EF4-FFF2-40B4-BE49-F238E27FC236}">
                <a16:creationId xmlns:a16="http://schemas.microsoft.com/office/drawing/2014/main" id="{B972D5B1-7B94-ADC3-255B-A9DB9BB4F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9E8C8-7E05-B82E-C20E-0C4214C712B1}"/>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429488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8943-D7DC-9090-F9CE-5E988CA719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1E370-AF0F-C292-0012-99321320A6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C9154-145B-03AE-1079-1788BC230A05}"/>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5" name="Footer Placeholder 4">
            <a:extLst>
              <a:ext uri="{FF2B5EF4-FFF2-40B4-BE49-F238E27FC236}">
                <a16:creationId xmlns:a16="http://schemas.microsoft.com/office/drawing/2014/main" id="{22F5ADBE-9FAB-08C3-136A-5333BE180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1634A8-F6D9-9686-1926-0233CBEBFB14}"/>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25176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957A73-6683-28E1-3CB4-1892A00150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308AA-856D-C8B1-8E34-5DD9434BB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C9F55-34AC-2035-7930-52C240F751A1}"/>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5" name="Footer Placeholder 4">
            <a:extLst>
              <a:ext uri="{FF2B5EF4-FFF2-40B4-BE49-F238E27FC236}">
                <a16:creationId xmlns:a16="http://schemas.microsoft.com/office/drawing/2014/main" id="{403A6802-A5B4-CF77-4753-57DD95E59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398ED-9F9D-4D11-8311-E80C49681C1B}"/>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108553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8E8F-EF41-2C26-2D2B-B78834E4E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471DC-5E4A-D858-710A-8A7D3A8D4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12538-679E-8621-70BF-D229A18ACBF9}"/>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5" name="Footer Placeholder 4">
            <a:extLst>
              <a:ext uri="{FF2B5EF4-FFF2-40B4-BE49-F238E27FC236}">
                <a16:creationId xmlns:a16="http://schemas.microsoft.com/office/drawing/2014/main" id="{0431361D-2277-BFCF-2265-B71831F43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622DD-9697-CE3E-21E7-290BF5AB5137}"/>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51197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714D-276A-1240-9DE4-B96F333DC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504522-63AD-7957-139E-458BE77F7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EF59D7-892C-E784-41B3-D0E7A20E9801}"/>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5" name="Footer Placeholder 4">
            <a:extLst>
              <a:ext uri="{FF2B5EF4-FFF2-40B4-BE49-F238E27FC236}">
                <a16:creationId xmlns:a16="http://schemas.microsoft.com/office/drawing/2014/main" id="{D3497DFC-D9A8-D6ED-120A-33283DFAC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8E26C-76B7-BE7F-BB27-DB79E3B0E814}"/>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7776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FF74-2700-8735-3A72-111FEF0BD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8888BD-15D3-5D49-DEF2-D4533D6E3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7C3926-30F8-3028-9E26-1EE195435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07AF5F-1308-4955-F9AC-B1C93882989B}"/>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6" name="Footer Placeholder 5">
            <a:extLst>
              <a:ext uri="{FF2B5EF4-FFF2-40B4-BE49-F238E27FC236}">
                <a16:creationId xmlns:a16="http://schemas.microsoft.com/office/drawing/2014/main" id="{571BF358-D77A-E9FC-DB21-DFE1A6B0B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41D58-AD74-970F-761C-9AD0A401E221}"/>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180496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754D-4578-5B97-F2EA-EA62349AF3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179D02-84C6-098C-4ED1-F9D8CD7C8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C5ADC-202F-560A-2CCD-021E65859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F60C0E-A559-04D9-7117-F5651D18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B6212-BE33-A312-DD93-D7DF08D47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EB3662-05A8-51AF-006F-666539ED2005}"/>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8" name="Footer Placeholder 7">
            <a:extLst>
              <a:ext uri="{FF2B5EF4-FFF2-40B4-BE49-F238E27FC236}">
                <a16:creationId xmlns:a16="http://schemas.microsoft.com/office/drawing/2014/main" id="{9AF14CB8-991B-6757-67CA-0E065C9B4F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85DC53-AD1B-49C0-DEFF-84D0F0B4F112}"/>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08374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9214-60EA-1221-CAB3-9D283179D4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5B02BC-9376-EAC4-A1D9-D20C9CBD87E4}"/>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4" name="Footer Placeholder 3">
            <a:extLst>
              <a:ext uri="{FF2B5EF4-FFF2-40B4-BE49-F238E27FC236}">
                <a16:creationId xmlns:a16="http://schemas.microsoft.com/office/drawing/2014/main" id="{15E5BD49-5A98-5A0D-6778-3A63B17DF8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BEF72A-0ED6-7448-D16D-C2875289353E}"/>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414444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3FFE0-E900-7ED1-4BB3-6568CCD9696A}"/>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3" name="Footer Placeholder 2">
            <a:extLst>
              <a:ext uri="{FF2B5EF4-FFF2-40B4-BE49-F238E27FC236}">
                <a16:creationId xmlns:a16="http://schemas.microsoft.com/office/drawing/2014/main" id="{0E672337-47FA-7222-C8FC-B9684ED1F3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9B4FDD-3A7C-771E-0BF2-2BC5ADEF3392}"/>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21791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85DC-454D-C07B-495D-947FAF3E1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78A48C-0350-3BB7-9989-C3F2612EB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73F9FF-A11B-C5E7-F6EC-784209541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049F6-349A-D9C2-6C28-2D72CE6DB59C}"/>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6" name="Footer Placeholder 5">
            <a:extLst>
              <a:ext uri="{FF2B5EF4-FFF2-40B4-BE49-F238E27FC236}">
                <a16:creationId xmlns:a16="http://schemas.microsoft.com/office/drawing/2014/main" id="{5EC7E010-F243-F929-7BF0-702F3831A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FB1AB6-3183-6559-F2E8-06E7337E53F8}"/>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05340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5CEC-5A80-2732-CBBF-4AAC980EB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28338C-4B46-FF01-2438-B27646FD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A00472-540E-C6BF-CA20-8C78D2EBD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7CF8A-6C42-E45A-6061-B3AE32DABF86}"/>
              </a:ext>
            </a:extLst>
          </p:cNvPr>
          <p:cNvSpPr>
            <a:spLocks noGrp="1"/>
          </p:cNvSpPr>
          <p:nvPr>
            <p:ph type="dt" sz="half" idx="10"/>
          </p:nvPr>
        </p:nvSpPr>
        <p:spPr/>
        <p:txBody>
          <a:bodyPr/>
          <a:lstStyle/>
          <a:p>
            <a:fld id="{1C391625-9651-4D23-8AAC-8324C0F6CC80}" type="datetimeFigureOut">
              <a:rPr lang="en-IN" smtClean="0"/>
              <a:t>04-09-2023</a:t>
            </a:fld>
            <a:endParaRPr lang="en-IN"/>
          </a:p>
        </p:txBody>
      </p:sp>
      <p:sp>
        <p:nvSpPr>
          <p:cNvPr id="6" name="Footer Placeholder 5">
            <a:extLst>
              <a:ext uri="{FF2B5EF4-FFF2-40B4-BE49-F238E27FC236}">
                <a16:creationId xmlns:a16="http://schemas.microsoft.com/office/drawing/2014/main" id="{CC83C1DD-8C46-2771-B06A-68440D94AC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4E99B-22DD-D3D7-28A3-06A203C8A7AC}"/>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75301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EE201-A014-A300-10E8-6C330AF97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AFDB24-A360-C465-4E62-AADFE8319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8375E6-52EF-C542-9F6D-25684E824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91625-9651-4D23-8AAC-8324C0F6CC80}" type="datetimeFigureOut">
              <a:rPr lang="en-IN" smtClean="0"/>
              <a:t>04-09-2023</a:t>
            </a:fld>
            <a:endParaRPr lang="en-IN"/>
          </a:p>
        </p:txBody>
      </p:sp>
      <p:sp>
        <p:nvSpPr>
          <p:cNvPr id="5" name="Footer Placeholder 4">
            <a:extLst>
              <a:ext uri="{FF2B5EF4-FFF2-40B4-BE49-F238E27FC236}">
                <a16:creationId xmlns:a16="http://schemas.microsoft.com/office/drawing/2014/main" id="{9ADD24A6-582E-011A-8765-5BE180331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533210-0194-0ABC-24FE-EE0EC3FA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4EC41-7DCA-4FAE-9F10-3DDD23E3AFD1}" type="slidenum">
              <a:rPr lang="en-IN" smtClean="0"/>
              <a:t>‹#›</a:t>
            </a:fld>
            <a:endParaRPr lang="en-IN"/>
          </a:p>
        </p:txBody>
      </p:sp>
    </p:spTree>
    <p:extLst>
      <p:ext uri="{BB962C8B-B14F-4D97-AF65-F5344CB8AC3E}">
        <p14:creationId xmlns:p14="http://schemas.microsoft.com/office/powerpoint/2010/main" val="21498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353A-076E-8EE4-C660-1E774886B106}"/>
              </a:ext>
            </a:extLst>
          </p:cNvPr>
          <p:cNvSpPr>
            <a:spLocks noGrp="1"/>
          </p:cNvSpPr>
          <p:nvPr>
            <p:ph type="ctrTitle"/>
          </p:nvPr>
        </p:nvSpPr>
        <p:spPr/>
        <p:txBody>
          <a:bodyPr/>
          <a:lstStyle/>
          <a:p>
            <a:r>
              <a:rPr lang="en-IN" b="0" i="0" dirty="0">
                <a:solidFill>
                  <a:srgbClr val="303030"/>
                </a:solidFill>
                <a:effectLst/>
                <a:latin typeface="Heebo" pitchFamily="2" charset="-79"/>
                <a:cs typeface="Heebo" pitchFamily="2" charset="-79"/>
              </a:rPr>
              <a:t>DSA using Java - Queue</a:t>
            </a:r>
            <a:endParaRPr lang="en-IN" dirty="0"/>
          </a:p>
        </p:txBody>
      </p:sp>
    </p:spTree>
    <p:extLst>
      <p:ext uri="{BB962C8B-B14F-4D97-AF65-F5344CB8AC3E}">
        <p14:creationId xmlns:p14="http://schemas.microsoft.com/office/powerpoint/2010/main" val="71644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24B3-86E7-D3A8-32FC-6E278D6782C1}"/>
              </a:ext>
            </a:extLst>
          </p:cNvPr>
          <p:cNvSpPr>
            <a:spLocks noGrp="1"/>
          </p:cNvSpPr>
          <p:nvPr>
            <p:ph type="title"/>
          </p:nvPr>
        </p:nvSpPr>
        <p:spPr>
          <a:xfrm>
            <a:off x="0" y="365125"/>
            <a:ext cx="12192000" cy="1325563"/>
          </a:xfrm>
        </p:spPr>
        <p:txBody>
          <a:bodyPr>
            <a:normAutofit/>
          </a:bodyPr>
          <a:lstStyle/>
          <a:p>
            <a:pPr algn="ctr"/>
            <a:r>
              <a:rPr lang="en-IN" dirty="0"/>
              <a:t>Types of Queues:</a:t>
            </a:r>
          </a:p>
        </p:txBody>
      </p:sp>
      <p:sp>
        <p:nvSpPr>
          <p:cNvPr id="3" name="Content Placeholder 2">
            <a:extLst>
              <a:ext uri="{FF2B5EF4-FFF2-40B4-BE49-F238E27FC236}">
                <a16:creationId xmlns:a16="http://schemas.microsoft.com/office/drawing/2014/main" id="{9FDC3AAA-D058-C9C2-21B5-2493334D72AC}"/>
              </a:ext>
            </a:extLst>
          </p:cNvPr>
          <p:cNvSpPr>
            <a:spLocks noGrp="1"/>
          </p:cNvSpPr>
          <p:nvPr>
            <p:ph idx="1"/>
          </p:nvPr>
        </p:nvSpPr>
        <p:spPr>
          <a:xfrm>
            <a:off x="0" y="1361440"/>
            <a:ext cx="12192000" cy="5496560"/>
          </a:xfrm>
        </p:spPr>
        <p:txBody>
          <a:bodyPr/>
          <a:lstStyle/>
          <a:p>
            <a:pPr algn="l" fontAlgn="base">
              <a:buFont typeface="+mj-lt"/>
              <a:buAutoNum type="arabicPeriod"/>
            </a:pPr>
            <a:endParaRPr lang="en-IN" b="0" i="0" dirty="0">
              <a:solidFill>
                <a:srgbClr val="273239"/>
              </a:solidFill>
              <a:effectLst/>
              <a:latin typeface="Nunito" pitchFamily="2" charset="0"/>
            </a:endParaRPr>
          </a:p>
          <a:p>
            <a:pPr algn="l" fontAlgn="base">
              <a:buFont typeface="+mj-lt"/>
              <a:buAutoNum type="arabicPeriod"/>
            </a:pPr>
            <a:r>
              <a:rPr lang="en-IN" dirty="0">
                <a:solidFill>
                  <a:srgbClr val="273239"/>
                </a:solidFill>
                <a:latin typeface="Nunito" pitchFamily="2" charset="0"/>
              </a:rPr>
              <a:t>Simple Queue</a:t>
            </a:r>
          </a:p>
          <a:p>
            <a:pPr algn="l" fontAlgn="base">
              <a:buFont typeface="+mj-lt"/>
              <a:buAutoNum type="arabicPeriod"/>
            </a:pPr>
            <a:r>
              <a:rPr lang="en-IN" b="0" i="0" dirty="0">
                <a:solidFill>
                  <a:srgbClr val="273239"/>
                </a:solidFill>
                <a:effectLst/>
                <a:latin typeface="Nunito" pitchFamily="2" charset="0"/>
              </a:rPr>
              <a:t>Circular Queue</a:t>
            </a:r>
          </a:p>
          <a:p>
            <a:pPr algn="l" fontAlgn="base">
              <a:buFont typeface="+mj-lt"/>
              <a:buAutoNum type="arabicPeriod"/>
            </a:pPr>
            <a:r>
              <a:rPr lang="en-IN" b="0" i="0" dirty="0">
                <a:solidFill>
                  <a:srgbClr val="273239"/>
                </a:solidFill>
                <a:effectLst/>
                <a:latin typeface="Nunito" pitchFamily="2" charset="0"/>
              </a:rPr>
              <a:t>Double Ended Queue (Deque)</a:t>
            </a:r>
          </a:p>
          <a:p>
            <a:pPr algn="l" fontAlgn="base">
              <a:buFont typeface="+mj-lt"/>
              <a:buAutoNum type="arabicPeriod"/>
            </a:pPr>
            <a:r>
              <a:rPr lang="en-IN" b="0" i="0" dirty="0">
                <a:solidFill>
                  <a:srgbClr val="273239"/>
                </a:solidFill>
                <a:effectLst/>
                <a:latin typeface="Nunito" pitchFamily="2" charset="0"/>
              </a:rPr>
              <a:t>Priority Queue</a:t>
            </a:r>
          </a:p>
          <a:p>
            <a:pPr marL="742950" lvl="1" indent="-285750" algn="l" fontAlgn="base">
              <a:buFont typeface="+mj-lt"/>
              <a:buAutoNum type="arabicPeriod"/>
            </a:pPr>
            <a:r>
              <a:rPr lang="en-IN" b="0" i="0" dirty="0">
                <a:solidFill>
                  <a:srgbClr val="273239"/>
                </a:solidFill>
                <a:effectLst/>
                <a:latin typeface="Nunito" pitchFamily="2" charset="0"/>
              </a:rPr>
              <a:t>Ascending Priority Queue</a:t>
            </a:r>
          </a:p>
          <a:p>
            <a:pPr marL="742950" lvl="1" indent="-285750" algn="l" fontAlgn="base">
              <a:buFont typeface="+mj-lt"/>
              <a:buAutoNum type="arabicPeriod"/>
            </a:pPr>
            <a:r>
              <a:rPr lang="en-IN" b="0" i="0" dirty="0">
                <a:solidFill>
                  <a:srgbClr val="273239"/>
                </a:solidFill>
                <a:effectLst/>
                <a:latin typeface="Nunito" pitchFamily="2" charset="0"/>
              </a:rPr>
              <a:t>Descending Priority Queue</a:t>
            </a:r>
          </a:p>
          <a:p>
            <a:endParaRPr lang="en-IN" dirty="0"/>
          </a:p>
        </p:txBody>
      </p:sp>
    </p:spTree>
    <p:extLst>
      <p:ext uri="{BB962C8B-B14F-4D97-AF65-F5344CB8AC3E}">
        <p14:creationId xmlns:p14="http://schemas.microsoft.com/office/powerpoint/2010/main" val="2091881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3BF3D-0793-0271-83CB-0853987FB36F}"/>
              </a:ext>
            </a:extLst>
          </p:cNvPr>
          <p:cNvSpPr>
            <a:spLocks noGrp="1"/>
          </p:cNvSpPr>
          <p:nvPr>
            <p:ph idx="1"/>
          </p:nvPr>
        </p:nvSpPr>
        <p:spPr>
          <a:xfrm>
            <a:off x="0" y="890904"/>
            <a:ext cx="12192000" cy="5967095"/>
          </a:xfrm>
        </p:spPr>
        <p:txBody>
          <a:bodyPr/>
          <a:lstStyle/>
          <a:p>
            <a:pPr algn="just"/>
            <a:r>
              <a:rPr lang="en-US" b="1" dirty="0"/>
              <a:t>Circular Queue: </a:t>
            </a:r>
            <a:r>
              <a:rPr lang="en-US" dirty="0"/>
              <a:t>Circular Queue is a linear data structure in which the operations are performed based on FIFO (First In First Out) principle and the last position is connected back to the first position to make a circle. It is also called ‘Ring Buffer’. </a:t>
            </a:r>
          </a:p>
          <a:p>
            <a:pPr algn="just"/>
            <a:endParaRPr lang="en-US" dirty="0"/>
          </a:p>
          <a:p>
            <a:pPr algn="just"/>
            <a:endParaRPr lang="en-IN" dirty="0"/>
          </a:p>
        </p:txBody>
      </p:sp>
    </p:spTree>
    <p:extLst>
      <p:ext uri="{BB962C8B-B14F-4D97-AF65-F5344CB8AC3E}">
        <p14:creationId xmlns:p14="http://schemas.microsoft.com/office/powerpoint/2010/main" val="125806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20462-089D-C72B-0EA9-66C8FA6F2050}"/>
              </a:ext>
            </a:extLst>
          </p:cNvPr>
          <p:cNvSpPr>
            <a:spLocks noGrp="1"/>
          </p:cNvSpPr>
          <p:nvPr>
            <p:ph idx="1"/>
          </p:nvPr>
        </p:nvSpPr>
        <p:spPr>
          <a:xfrm>
            <a:off x="0" y="647064"/>
            <a:ext cx="12192000" cy="6210935"/>
          </a:xfrm>
        </p:spPr>
        <p:txBody>
          <a:bodyPr/>
          <a:lstStyle/>
          <a:p>
            <a:r>
              <a:rPr lang="en-US" dirty="0"/>
              <a:t> </a:t>
            </a:r>
            <a:r>
              <a:rPr lang="en-US" b="1" dirty="0"/>
              <a:t>Double ended Queue: </a:t>
            </a:r>
            <a:r>
              <a:rPr lang="en-US" dirty="0"/>
              <a:t>Double Ended Queue is also a Queue data structure in which the insertion and deletion operations are performed at both the ends (front and rear). </a:t>
            </a:r>
          </a:p>
          <a:p>
            <a:r>
              <a:rPr lang="en-US" dirty="0"/>
              <a:t>That means, we can insert at both front and rear positions and can delete from both front and rear positions.  </a:t>
            </a:r>
          </a:p>
          <a:p>
            <a:r>
              <a:rPr lang="en-US" dirty="0"/>
              <a:t>Since Deque supports both stack and queue operations, it can be used as both. </a:t>
            </a:r>
          </a:p>
          <a:p>
            <a:r>
              <a:rPr lang="en-US" dirty="0"/>
              <a:t>The problems where elements need to be removed and or added both ends can be efficiently solved using Deque.</a:t>
            </a:r>
            <a:endParaRPr lang="en-IN" dirty="0"/>
          </a:p>
        </p:txBody>
      </p:sp>
    </p:spTree>
    <p:extLst>
      <p:ext uri="{BB962C8B-B14F-4D97-AF65-F5344CB8AC3E}">
        <p14:creationId xmlns:p14="http://schemas.microsoft.com/office/powerpoint/2010/main" val="189529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uble Ended Queue">
            <a:extLst>
              <a:ext uri="{FF2B5EF4-FFF2-40B4-BE49-F238E27FC236}">
                <a16:creationId xmlns:a16="http://schemas.microsoft.com/office/drawing/2014/main" id="{140DB6A6-DA08-633A-7717-1E0206E1E0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10482"/>
            <a:ext cx="12192000" cy="307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56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20462-089D-C72B-0EA9-66C8FA6F2050}"/>
              </a:ext>
            </a:extLst>
          </p:cNvPr>
          <p:cNvSpPr>
            <a:spLocks noGrp="1"/>
          </p:cNvSpPr>
          <p:nvPr>
            <p:ph idx="1"/>
          </p:nvPr>
        </p:nvSpPr>
        <p:spPr>
          <a:xfrm>
            <a:off x="0" y="708024"/>
            <a:ext cx="12192000" cy="6149975"/>
          </a:xfrm>
        </p:spPr>
        <p:txBody>
          <a:bodyPr>
            <a:normAutofit/>
          </a:bodyPr>
          <a:lstStyle/>
          <a:p>
            <a:pPr algn="just"/>
            <a:r>
              <a:rPr lang="en-US" b="1" dirty="0"/>
              <a:t>Priority Queue: </a:t>
            </a:r>
            <a:r>
              <a:rPr lang="en-US" dirty="0"/>
              <a:t>A priority queue is a special type of queue in which each element is associated with a priority and is served according to its priority. </a:t>
            </a:r>
          </a:p>
          <a:p>
            <a:pPr algn="just"/>
            <a:r>
              <a:rPr lang="en-US" dirty="0"/>
              <a:t>There are two types of Priority Queues. They are:</a:t>
            </a:r>
          </a:p>
          <a:p>
            <a:pPr algn="just"/>
            <a:endParaRPr lang="en-US" dirty="0"/>
          </a:p>
          <a:p>
            <a:pPr algn="just"/>
            <a:r>
              <a:rPr lang="en-US" b="1" dirty="0"/>
              <a:t>Ascending Priority Queue:</a:t>
            </a:r>
            <a:r>
              <a:rPr lang="en-US" dirty="0"/>
              <a:t> Element can be inserted arbitrarily but only smallest element can be removed. For example, suppose there is an array having elements 4, 2, 8 in the same order. So, while inserting the elements, the insertion will be in the same sequence but while deleting, the order will be 2, 4, 8.</a:t>
            </a:r>
          </a:p>
        </p:txBody>
      </p:sp>
    </p:spTree>
    <p:extLst>
      <p:ext uri="{BB962C8B-B14F-4D97-AF65-F5344CB8AC3E}">
        <p14:creationId xmlns:p14="http://schemas.microsoft.com/office/powerpoint/2010/main" val="185029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D73B3-EC45-15DC-3D90-76A69BCA9A81}"/>
              </a:ext>
            </a:extLst>
          </p:cNvPr>
          <p:cNvSpPr>
            <a:spLocks noGrp="1"/>
          </p:cNvSpPr>
          <p:nvPr>
            <p:ph idx="1"/>
          </p:nvPr>
        </p:nvSpPr>
        <p:spPr>
          <a:xfrm>
            <a:off x="0" y="626744"/>
            <a:ext cx="12192000" cy="6231255"/>
          </a:xfrm>
        </p:spPr>
        <p:txBody>
          <a:bodyPr/>
          <a:lstStyle/>
          <a:p>
            <a:pPr algn="just"/>
            <a:r>
              <a:rPr lang="en-US" b="1" dirty="0"/>
              <a:t>Descending priority Queue: </a:t>
            </a:r>
            <a:r>
              <a:rPr lang="en-US" dirty="0"/>
              <a:t>Element can be inserted arbitrarily but only the largest element can be removed first from the given Queue. For example, suppose there is an array having elements 4, 2, 8 in the same order. So, while inserting the elements, the insertion will be in the same sequence but while deleting, the order will be 8, 4, 2.</a:t>
            </a:r>
            <a:endParaRPr lang="en-IN" dirty="0"/>
          </a:p>
          <a:p>
            <a:pPr algn="just"/>
            <a:endParaRPr lang="en-IN" dirty="0"/>
          </a:p>
        </p:txBody>
      </p:sp>
    </p:spTree>
    <p:extLst>
      <p:ext uri="{BB962C8B-B14F-4D97-AF65-F5344CB8AC3E}">
        <p14:creationId xmlns:p14="http://schemas.microsoft.com/office/powerpoint/2010/main" val="339995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28B4-216D-AE6B-165E-32AEE3AC0104}"/>
              </a:ext>
            </a:extLst>
          </p:cNvPr>
          <p:cNvSpPr>
            <a:spLocks noGrp="1"/>
          </p:cNvSpPr>
          <p:nvPr>
            <p:ph type="title"/>
          </p:nvPr>
        </p:nvSpPr>
        <p:spPr>
          <a:xfrm>
            <a:off x="0" y="18255"/>
            <a:ext cx="12192000" cy="1325563"/>
          </a:xfrm>
        </p:spPr>
        <p:txBody>
          <a:bodyPr/>
          <a:lstStyle/>
          <a:p>
            <a:pPr algn="ctr"/>
            <a:r>
              <a:rPr lang="en-US" dirty="0"/>
              <a:t>Applications of a Queue:</a:t>
            </a:r>
            <a:endParaRPr lang="en-IN" dirty="0"/>
          </a:p>
        </p:txBody>
      </p:sp>
      <p:sp>
        <p:nvSpPr>
          <p:cNvPr id="3" name="Content Placeholder 2">
            <a:extLst>
              <a:ext uri="{FF2B5EF4-FFF2-40B4-BE49-F238E27FC236}">
                <a16:creationId xmlns:a16="http://schemas.microsoft.com/office/drawing/2014/main" id="{22ABF4D2-886C-3CD0-CA87-306B17515FE9}"/>
              </a:ext>
            </a:extLst>
          </p:cNvPr>
          <p:cNvSpPr>
            <a:spLocks noGrp="1"/>
          </p:cNvSpPr>
          <p:nvPr>
            <p:ph idx="1"/>
          </p:nvPr>
        </p:nvSpPr>
        <p:spPr>
          <a:xfrm>
            <a:off x="0" y="1253331"/>
            <a:ext cx="12192000" cy="5586414"/>
          </a:xfrm>
        </p:spPr>
        <p:txBody>
          <a:bodyPr>
            <a:normAutofit/>
          </a:bodyPr>
          <a:lstStyle/>
          <a:p>
            <a:pPr algn="just"/>
            <a:r>
              <a:rPr lang="en-US" dirty="0"/>
              <a:t>The queue is used when things don’t have to be processed immediately, but have to be processed in First In First Out order like Breadth First Search. </a:t>
            </a:r>
          </a:p>
          <a:p>
            <a:pPr algn="just"/>
            <a:r>
              <a:rPr lang="en-US" dirty="0"/>
              <a:t>This property of Queue makes it also useful in the following kind of scenarios.</a:t>
            </a:r>
          </a:p>
          <a:p>
            <a:pPr marL="514350" indent="-514350" algn="just">
              <a:buFont typeface="+mj-lt"/>
              <a:buAutoNum type="arabicPeriod"/>
            </a:pPr>
            <a:r>
              <a:rPr lang="en-US" dirty="0"/>
              <a:t>Queues can be used to schedule jobs and ensure that they are executed in the correct order.</a:t>
            </a:r>
          </a:p>
          <a:p>
            <a:pPr marL="514350" indent="-514350" algn="just">
              <a:buFont typeface="+mj-lt"/>
              <a:buAutoNum type="arabicPeriod"/>
            </a:pPr>
            <a:r>
              <a:rPr lang="en-US" dirty="0"/>
              <a:t>Queues can be used to manage the order in which print jobs are sent to the printer.</a:t>
            </a:r>
          </a:p>
          <a:p>
            <a:pPr marL="514350" indent="-514350" algn="just">
              <a:buFont typeface="+mj-lt"/>
              <a:buAutoNum type="arabicPeriod"/>
            </a:pPr>
            <a:r>
              <a:rPr lang="en-US" dirty="0"/>
              <a:t>Queues are used to implement the breadth-first search algorithm.</a:t>
            </a:r>
          </a:p>
          <a:p>
            <a:pPr marL="514350" indent="-514350" algn="just">
              <a:buFont typeface="+mj-lt"/>
              <a:buAutoNum type="arabicPeriod"/>
            </a:pPr>
            <a:r>
              <a:rPr lang="en-US" dirty="0"/>
              <a:t>Queues can be used to manage incoming calls and ensure that they are handled in the correct order.</a:t>
            </a:r>
          </a:p>
          <a:p>
            <a:pPr marL="514350" indent="-514350" algn="just">
              <a:buFont typeface="+mj-lt"/>
              <a:buAutoNum type="arabicPeriod"/>
            </a:pPr>
            <a:endParaRPr lang="en-US" dirty="0"/>
          </a:p>
          <a:p>
            <a:pPr algn="just"/>
            <a:endParaRPr lang="en-US" dirty="0"/>
          </a:p>
        </p:txBody>
      </p:sp>
    </p:spTree>
    <p:extLst>
      <p:ext uri="{BB962C8B-B14F-4D97-AF65-F5344CB8AC3E}">
        <p14:creationId xmlns:p14="http://schemas.microsoft.com/office/powerpoint/2010/main" val="166994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33A4D-9331-49EC-D0D7-B246E48D9EF2}"/>
              </a:ext>
            </a:extLst>
          </p:cNvPr>
          <p:cNvSpPr>
            <a:spLocks noGrp="1"/>
          </p:cNvSpPr>
          <p:nvPr>
            <p:ph idx="1"/>
          </p:nvPr>
        </p:nvSpPr>
        <p:spPr>
          <a:xfrm>
            <a:off x="0" y="697864"/>
            <a:ext cx="12192000" cy="6160135"/>
          </a:xfrm>
        </p:spPr>
        <p:txBody>
          <a:bodyPr>
            <a:normAutofit/>
          </a:bodyPr>
          <a:lstStyle/>
          <a:p>
            <a:pPr marL="0" indent="0" algn="just">
              <a:buNone/>
            </a:pPr>
            <a:r>
              <a:rPr lang="en-US" dirty="0"/>
              <a:t>5. Queues can be used to manage the order in which processes are executed on the CPU.</a:t>
            </a:r>
          </a:p>
          <a:p>
            <a:pPr marL="0" indent="0" algn="just">
              <a:buNone/>
            </a:pPr>
            <a:r>
              <a:rPr lang="en-US" dirty="0"/>
              <a:t>6. Queues can be used for buffering data while it is being transferred between two systems. When data is received, it is added to the back of the queue, and when data is sent, it is removed from the front of the queue.</a:t>
            </a:r>
          </a:p>
          <a:p>
            <a:pPr algn="just"/>
            <a:endParaRPr lang="en-IN" dirty="0"/>
          </a:p>
        </p:txBody>
      </p:sp>
    </p:spTree>
    <p:extLst>
      <p:ext uri="{BB962C8B-B14F-4D97-AF65-F5344CB8AC3E}">
        <p14:creationId xmlns:p14="http://schemas.microsoft.com/office/powerpoint/2010/main" val="204484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1F3F-4923-91AC-2017-4AA5C32CB284}"/>
              </a:ext>
            </a:extLst>
          </p:cNvPr>
          <p:cNvSpPr>
            <a:spLocks noGrp="1"/>
          </p:cNvSpPr>
          <p:nvPr>
            <p:ph type="title"/>
          </p:nvPr>
        </p:nvSpPr>
        <p:spPr>
          <a:xfrm>
            <a:off x="0" y="365125"/>
            <a:ext cx="12192000" cy="1325563"/>
          </a:xfrm>
        </p:spPr>
        <p:txBody>
          <a:bodyPr>
            <a:normAutofit/>
          </a:bodyPr>
          <a:lstStyle/>
          <a:p>
            <a:pPr algn="ctr"/>
            <a:r>
              <a:rPr lang="en-IN" b="0" i="0" dirty="0">
                <a:solidFill>
                  <a:srgbClr val="303030"/>
                </a:solidFill>
                <a:effectLst/>
                <a:latin typeface="Heebo" pitchFamily="2" charset="-79"/>
                <a:cs typeface="Heebo" pitchFamily="2" charset="-79"/>
              </a:rPr>
              <a:t>DSA using Java - Queue</a:t>
            </a:r>
            <a:endParaRPr lang="en-IN" dirty="0"/>
          </a:p>
        </p:txBody>
      </p:sp>
      <p:sp>
        <p:nvSpPr>
          <p:cNvPr id="3" name="Content Placeholder 2">
            <a:extLst>
              <a:ext uri="{FF2B5EF4-FFF2-40B4-BE49-F238E27FC236}">
                <a16:creationId xmlns:a16="http://schemas.microsoft.com/office/drawing/2014/main" id="{E865DEDE-4FBB-272E-F6AB-59CF99785C1C}"/>
              </a:ext>
            </a:extLst>
          </p:cNvPr>
          <p:cNvSpPr>
            <a:spLocks noGrp="1"/>
          </p:cNvSpPr>
          <p:nvPr>
            <p:ph idx="1"/>
          </p:nvPr>
        </p:nvSpPr>
        <p:spPr>
          <a:xfrm>
            <a:off x="0" y="1825625"/>
            <a:ext cx="12192000" cy="4351338"/>
          </a:xfrm>
        </p:spPr>
        <p:txBody>
          <a:bodyPr/>
          <a:lstStyle/>
          <a:p>
            <a:r>
              <a:rPr lang="en-US" b="0" i="0" dirty="0">
                <a:solidFill>
                  <a:srgbClr val="000000"/>
                </a:solidFill>
                <a:effectLst/>
                <a:latin typeface="Nunito" pitchFamily="2" charset="0"/>
              </a:rPr>
              <a:t>Queue is kind of data structure similar to stack with primary difference that the first item inserted is the first item to be removed (FIFO - First In First Out) where stack is based on LIFO, Last In First Out principal.</a:t>
            </a:r>
          </a:p>
          <a:p>
            <a:endParaRPr lang="en-US" b="0" i="0" dirty="0">
              <a:solidFill>
                <a:srgbClr val="000000"/>
              </a:solidFill>
              <a:effectLst/>
              <a:latin typeface="Nunito" pitchFamily="2" charset="0"/>
            </a:endParaRPr>
          </a:p>
          <a:p>
            <a:r>
              <a:rPr lang="en-US" dirty="0"/>
              <a:t>A Queue is a linear structure that follows a particular order in which the operations are performed. The order is First In First Out (FIFO). A good example of a queue is any queue of consumers for a resource where the consumer that came first is served first. </a:t>
            </a:r>
            <a:endParaRPr lang="en-IN" dirty="0"/>
          </a:p>
        </p:txBody>
      </p:sp>
    </p:spTree>
    <p:extLst>
      <p:ext uri="{BB962C8B-B14F-4D97-AF65-F5344CB8AC3E}">
        <p14:creationId xmlns:p14="http://schemas.microsoft.com/office/powerpoint/2010/main" val="326861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1F3F-4923-91AC-2017-4AA5C32CB284}"/>
              </a:ext>
            </a:extLst>
          </p:cNvPr>
          <p:cNvSpPr>
            <a:spLocks noGrp="1"/>
          </p:cNvSpPr>
          <p:nvPr>
            <p:ph type="title"/>
          </p:nvPr>
        </p:nvSpPr>
        <p:spPr>
          <a:xfrm>
            <a:off x="0" y="365125"/>
            <a:ext cx="12192000" cy="1325563"/>
          </a:xfrm>
        </p:spPr>
        <p:txBody>
          <a:bodyPr>
            <a:normAutofit/>
          </a:bodyPr>
          <a:lstStyle/>
          <a:p>
            <a:pPr algn="ctr"/>
            <a:r>
              <a:rPr lang="en-IN" b="0" i="0" dirty="0">
                <a:solidFill>
                  <a:srgbClr val="000000"/>
                </a:solidFill>
                <a:effectLst/>
                <a:latin typeface="Heebo" pitchFamily="2" charset="-79"/>
                <a:cs typeface="Heebo" pitchFamily="2" charset="-79"/>
              </a:rPr>
              <a:t>Queue Representation</a:t>
            </a:r>
            <a:endParaRPr lang="en-IN" dirty="0"/>
          </a:p>
        </p:txBody>
      </p:sp>
      <p:pic>
        <p:nvPicPr>
          <p:cNvPr id="20482" name="Picture 2" descr="Queue">
            <a:extLst>
              <a:ext uri="{FF2B5EF4-FFF2-40B4-BE49-F238E27FC236}">
                <a16:creationId xmlns:a16="http://schemas.microsoft.com/office/drawing/2014/main" id="{2F29370B-B4CF-53F0-8A6A-DFB0130C9E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0880" y="1690688"/>
            <a:ext cx="3088640" cy="461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81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5DEDE-4FBB-272E-F6AB-59CF99785C1C}"/>
              </a:ext>
            </a:extLst>
          </p:cNvPr>
          <p:cNvSpPr>
            <a:spLocks noGrp="1"/>
          </p:cNvSpPr>
          <p:nvPr>
            <p:ph idx="1"/>
          </p:nvPr>
        </p:nvSpPr>
        <p:spPr>
          <a:xfrm>
            <a:off x="0" y="708025"/>
            <a:ext cx="12192000" cy="4351338"/>
          </a:xfrm>
        </p:spPr>
        <p:txBody>
          <a:bodyPr>
            <a:normAutofit/>
          </a:bodyPr>
          <a:lstStyle/>
          <a:p>
            <a:pPr algn="just"/>
            <a:r>
              <a:rPr lang="en-US" b="0" i="0" dirty="0">
                <a:solidFill>
                  <a:srgbClr val="000000"/>
                </a:solidFill>
                <a:effectLst/>
                <a:latin typeface="Heebo" pitchFamily="2" charset="-79"/>
                <a:cs typeface="Heebo" pitchFamily="2" charset="-79"/>
              </a:rPr>
              <a:t>Basic Operations</a:t>
            </a:r>
          </a:p>
          <a:p>
            <a:pPr algn="just">
              <a:buFont typeface="Arial" panose="020B0604020202020204" pitchFamily="34" charset="0"/>
              <a:buChar char="•"/>
            </a:pPr>
            <a:r>
              <a:rPr lang="en-US" b="1" i="0" dirty="0">
                <a:solidFill>
                  <a:srgbClr val="000000"/>
                </a:solidFill>
                <a:effectLst/>
                <a:latin typeface="Nunito" pitchFamily="2" charset="0"/>
              </a:rPr>
              <a:t>insert / enqueue</a:t>
            </a:r>
            <a:r>
              <a:rPr lang="en-US" b="0" i="0" dirty="0">
                <a:solidFill>
                  <a:srgbClr val="000000"/>
                </a:solidFill>
                <a:effectLst/>
                <a:latin typeface="Nunito" pitchFamily="2" charset="0"/>
              </a:rPr>
              <a:t> − add an item to the rear of the queue.</a:t>
            </a:r>
          </a:p>
          <a:p>
            <a:pPr algn="just">
              <a:buFont typeface="Arial" panose="020B0604020202020204" pitchFamily="34" charset="0"/>
              <a:buChar char="•"/>
            </a:pPr>
            <a:r>
              <a:rPr lang="en-US" b="1" i="0" dirty="0">
                <a:solidFill>
                  <a:srgbClr val="000000"/>
                </a:solidFill>
                <a:effectLst/>
                <a:latin typeface="Nunito" pitchFamily="2" charset="0"/>
              </a:rPr>
              <a:t>remove / dequeue</a:t>
            </a:r>
            <a:r>
              <a:rPr lang="en-US" b="0" i="0" dirty="0">
                <a:solidFill>
                  <a:srgbClr val="000000"/>
                </a:solidFill>
                <a:effectLst/>
                <a:latin typeface="Nunito" pitchFamily="2" charset="0"/>
              </a:rPr>
              <a:t> − remove an item from the front of the queue.</a:t>
            </a:r>
          </a:p>
          <a:p>
            <a:pPr algn="just"/>
            <a:r>
              <a:rPr lang="en-US" b="0" i="0" dirty="0">
                <a:solidFill>
                  <a:srgbClr val="000000"/>
                </a:solidFill>
                <a:effectLst/>
                <a:latin typeface="Nunito" pitchFamily="2" charset="0"/>
              </a:rPr>
              <a:t>We're going to implement Queue using array in this article. There is few more operations supported by queue which are following.</a:t>
            </a:r>
          </a:p>
          <a:p>
            <a:pPr algn="just">
              <a:buFont typeface="Arial" panose="020B0604020202020204" pitchFamily="34" charset="0"/>
              <a:buChar char="•"/>
            </a:pPr>
            <a:r>
              <a:rPr lang="en-US" b="1" i="0" dirty="0">
                <a:solidFill>
                  <a:srgbClr val="000000"/>
                </a:solidFill>
                <a:effectLst/>
                <a:latin typeface="Nunito" pitchFamily="2" charset="0"/>
              </a:rPr>
              <a:t>Peek</a:t>
            </a:r>
            <a:r>
              <a:rPr lang="en-US" b="0" i="0" dirty="0">
                <a:solidFill>
                  <a:srgbClr val="000000"/>
                </a:solidFill>
                <a:effectLst/>
                <a:latin typeface="Nunito" pitchFamily="2" charset="0"/>
              </a:rPr>
              <a:t> − get the element at front of the queue.</a:t>
            </a:r>
          </a:p>
          <a:p>
            <a:pPr algn="just">
              <a:buFont typeface="Arial" panose="020B0604020202020204" pitchFamily="34" charset="0"/>
              <a:buChar char="•"/>
            </a:pPr>
            <a:r>
              <a:rPr lang="en-US" b="1" i="0" dirty="0" err="1">
                <a:solidFill>
                  <a:srgbClr val="000000"/>
                </a:solidFill>
                <a:effectLst/>
                <a:latin typeface="Nunito" pitchFamily="2" charset="0"/>
              </a:rPr>
              <a:t>isFull</a:t>
            </a:r>
            <a:r>
              <a:rPr lang="en-US" b="0" i="0" dirty="0">
                <a:solidFill>
                  <a:srgbClr val="000000"/>
                </a:solidFill>
                <a:effectLst/>
                <a:latin typeface="Nunito" pitchFamily="2" charset="0"/>
              </a:rPr>
              <a:t> − check if queue is full.</a:t>
            </a:r>
          </a:p>
          <a:p>
            <a:pPr algn="just">
              <a:buFont typeface="Arial" panose="020B0604020202020204" pitchFamily="34" charset="0"/>
              <a:buChar char="•"/>
            </a:pPr>
            <a:r>
              <a:rPr lang="en-US" b="1" i="0" dirty="0" err="1">
                <a:solidFill>
                  <a:srgbClr val="000000"/>
                </a:solidFill>
                <a:effectLst/>
                <a:latin typeface="Nunito" pitchFamily="2" charset="0"/>
              </a:rPr>
              <a:t>isEmpty</a:t>
            </a:r>
            <a:r>
              <a:rPr lang="en-US" b="0" i="0" dirty="0">
                <a:solidFill>
                  <a:srgbClr val="000000"/>
                </a:solidFill>
                <a:effectLst/>
                <a:latin typeface="Nunito" pitchFamily="2" charset="0"/>
              </a:rPr>
              <a:t> − check if queue is empty.</a:t>
            </a:r>
          </a:p>
          <a:p>
            <a:pPr algn="just"/>
            <a:endParaRPr lang="en-IN" dirty="0"/>
          </a:p>
        </p:txBody>
      </p:sp>
    </p:spTree>
    <p:extLst>
      <p:ext uri="{BB962C8B-B14F-4D97-AF65-F5344CB8AC3E}">
        <p14:creationId xmlns:p14="http://schemas.microsoft.com/office/powerpoint/2010/main" val="287000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1F3F-4923-91AC-2017-4AA5C32CB284}"/>
              </a:ext>
            </a:extLst>
          </p:cNvPr>
          <p:cNvSpPr>
            <a:spLocks noGrp="1"/>
          </p:cNvSpPr>
          <p:nvPr>
            <p:ph type="title"/>
          </p:nvPr>
        </p:nvSpPr>
        <p:spPr>
          <a:xfrm>
            <a:off x="0" y="365125"/>
            <a:ext cx="12192000" cy="1325563"/>
          </a:xfrm>
        </p:spPr>
        <p:txBody>
          <a:bodyPr/>
          <a:lstStyle/>
          <a:p>
            <a:r>
              <a:rPr lang="en-US" b="0" i="0" dirty="0">
                <a:solidFill>
                  <a:srgbClr val="000000"/>
                </a:solidFill>
                <a:effectLst/>
                <a:latin typeface="Heebo" pitchFamily="2" charset="-79"/>
                <a:cs typeface="Heebo" pitchFamily="2" charset="-79"/>
              </a:rPr>
              <a:t>Insert / Enqueue Operation</a:t>
            </a:r>
            <a:endParaRPr lang="en-IN" dirty="0"/>
          </a:p>
        </p:txBody>
      </p:sp>
      <p:sp>
        <p:nvSpPr>
          <p:cNvPr id="3" name="Content Placeholder 2">
            <a:extLst>
              <a:ext uri="{FF2B5EF4-FFF2-40B4-BE49-F238E27FC236}">
                <a16:creationId xmlns:a16="http://schemas.microsoft.com/office/drawing/2014/main" id="{E865DEDE-4FBB-272E-F6AB-59CF99785C1C}"/>
              </a:ext>
            </a:extLst>
          </p:cNvPr>
          <p:cNvSpPr>
            <a:spLocks noGrp="1"/>
          </p:cNvSpPr>
          <p:nvPr>
            <p:ph idx="1"/>
          </p:nvPr>
        </p:nvSpPr>
        <p:spPr>
          <a:xfrm>
            <a:off x="0" y="1825625"/>
            <a:ext cx="12192000" cy="4351338"/>
          </a:xfrm>
        </p:spPr>
        <p:txBody>
          <a:bodyPr/>
          <a:lstStyle/>
          <a:p>
            <a:pPr algn="just"/>
            <a:r>
              <a:rPr lang="en-US" b="0" i="0" dirty="0">
                <a:solidFill>
                  <a:srgbClr val="000000"/>
                </a:solidFill>
                <a:effectLst/>
                <a:latin typeface="Nunito" pitchFamily="2" charset="0"/>
              </a:rPr>
              <a:t>Whenever an element is inserted into queue, queue increments the rear index for later use and stores that element at the rear end of the storage. If rear end reaches to the last index and it is wrapped to the bottom location. Such an arrangement is called wrap around and such queue is circular queue. This method is also termed as enqueue operation.</a:t>
            </a:r>
          </a:p>
          <a:p>
            <a:pPr marL="0" indent="0">
              <a:buNone/>
            </a:pPr>
            <a:br>
              <a:rPr lang="en-US" dirty="0"/>
            </a:br>
            <a:endParaRPr lang="en-IN" dirty="0"/>
          </a:p>
        </p:txBody>
      </p:sp>
    </p:spTree>
    <p:extLst>
      <p:ext uri="{BB962C8B-B14F-4D97-AF65-F5344CB8AC3E}">
        <p14:creationId xmlns:p14="http://schemas.microsoft.com/office/powerpoint/2010/main" val="326365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Insert Operation">
            <a:extLst>
              <a:ext uri="{FF2B5EF4-FFF2-40B4-BE49-F238E27FC236}">
                <a16:creationId xmlns:a16="http://schemas.microsoft.com/office/drawing/2014/main" id="{91DEFA82-F334-9CFA-8EF7-1151DA68F4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7920" y="792481"/>
            <a:ext cx="5049520" cy="546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5DEDE-4FBB-272E-F6AB-59CF99785C1C}"/>
              </a:ext>
            </a:extLst>
          </p:cNvPr>
          <p:cNvSpPr>
            <a:spLocks noGrp="1"/>
          </p:cNvSpPr>
          <p:nvPr>
            <p:ph idx="1"/>
          </p:nvPr>
        </p:nvSpPr>
        <p:spPr>
          <a:xfrm>
            <a:off x="0" y="568960"/>
            <a:ext cx="12192000" cy="5608003"/>
          </a:xfrm>
        </p:spPr>
        <p:txBody>
          <a:bodyPr>
            <a:normAutofit/>
          </a:bodyPr>
          <a:lstStyle/>
          <a:p>
            <a:pPr marL="0" indent="0">
              <a:buNone/>
            </a:pPr>
            <a:r>
              <a:rPr lang="en-IN" dirty="0"/>
              <a:t>public void insert(int data){</a:t>
            </a:r>
          </a:p>
          <a:p>
            <a:pPr marL="0" indent="0">
              <a:buNone/>
            </a:pPr>
            <a:r>
              <a:rPr lang="en-IN" dirty="0"/>
              <a:t>   if(!</a:t>
            </a:r>
            <a:r>
              <a:rPr lang="en-IN" dirty="0" err="1"/>
              <a:t>isFull</a:t>
            </a:r>
            <a:r>
              <a:rPr lang="en-IN" dirty="0"/>
              <a:t>()){</a:t>
            </a:r>
          </a:p>
          <a:p>
            <a:pPr marL="0" indent="0">
              <a:buNone/>
            </a:pPr>
            <a:r>
              <a:rPr lang="en-IN" dirty="0"/>
              <a:t>      if(rear == MAX-1){</a:t>
            </a:r>
          </a:p>
          <a:p>
            <a:pPr marL="0" indent="0">
              <a:buNone/>
            </a:pPr>
            <a:r>
              <a:rPr lang="en-IN" dirty="0"/>
              <a:t>         rear = -1;            </a:t>
            </a:r>
          </a:p>
          <a:p>
            <a:pPr marL="0" indent="0">
              <a:buNone/>
            </a:pPr>
            <a:r>
              <a:rPr lang="en-IN" dirty="0"/>
              <a:t>      }       </a:t>
            </a:r>
          </a:p>
          <a:p>
            <a:pPr marL="0" indent="0">
              <a:buNone/>
            </a:pPr>
            <a:r>
              <a:rPr lang="en-IN" dirty="0"/>
              <a:t>      </a:t>
            </a:r>
          </a:p>
          <a:p>
            <a:pPr marL="0" indent="0">
              <a:buNone/>
            </a:pPr>
            <a:r>
              <a:rPr lang="en-IN" dirty="0"/>
              <a:t>      </a:t>
            </a:r>
            <a:r>
              <a:rPr lang="en-IN" dirty="0" err="1"/>
              <a:t>intArray</a:t>
            </a:r>
            <a:r>
              <a:rPr lang="en-IN" dirty="0"/>
              <a:t>[++rear] = data;</a:t>
            </a:r>
          </a:p>
          <a:p>
            <a:pPr marL="0" indent="0">
              <a:buNone/>
            </a:pPr>
            <a:r>
              <a:rPr lang="en-IN" dirty="0"/>
              <a:t>      </a:t>
            </a:r>
            <a:r>
              <a:rPr lang="en-IN" dirty="0" err="1"/>
              <a:t>itemCount</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65055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1F3F-4923-91AC-2017-4AA5C32CB284}"/>
              </a:ext>
            </a:extLst>
          </p:cNvPr>
          <p:cNvSpPr>
            <a:spLocks noGrp="1"/>
          </p:cNvSpPr>
          <p:nvPr>
            <p:ph type="title"/>
          </p:nvPr>
        </p:nvSpPr>
        <p:spPr>
          <a:xfrm>
            <a:off x="0" y="365125"/>
            <a:ext cx="12192000" cy="1325563"/>
          </a:xfrm>
        </p:spPr>
        <p:txBody>
          <a:bodyPr/>
          <a:lstStyle/>
          <a:p>
            <a:pPr algn="ctr"/>
            <a:r>
              <a:rPr lang="en-US" b="0" i="0" dirty="0">
                <a:solidFill>
                  <a:srgbClr val="000000"/>
                </a:solidFill>
                <a:effectLst/>
                <a:latin typeface="Heebo" pitchFamily="2" charset="-79"/>
                <a:cs typeface="Heebo" pitchFamily="2" charset="-79"/>
              </a:rPr>
              <a:t>Remove / Dequeue Operation</a:t>
            </a:r>
            <a:endParaRPr lang="en-IN" dirty="0"/>
          </a:p>
        </p:txBody>
      </p:sp>
      <p:sp>
        <p:nvSpPr>
          <p:cNvPr id="3" name="Content Placeholder 2">
            <a:extLst>
              <a:ext uri="{FF2B5EF4-FFF2-40B4-BE49-F238E27FC236}">
                <a16:creationId xmlns:a16="http://schemas.microsoft.com/office/drawing/2014/main" id="{E865DEDE-4FBB-272E-F6AB-59CF99785C1C}"/>
              </a:ext>
            </a:extLst>
          </p:cNvPr>
          <p:cNvSpPr>
            <a:spLocks noGrp="1"/>
          </p:cNvSpPr>
          <p:nvPr>
            <p:ph idx="1"/>
          </p:nvPr>
        </p:nvSpPr>
        <p:spPr>
          <a:xfrm>
            <a:off x="0" y="1825624"/>
            <a:ext cx="12192000" cy="5032375"/>
          </a:xfrm>
        </p:spPr>
        <p:txBody>
          <a:bodyPr/>
          <a:lstStyle/>
          <a:p>
            <a:pPr algn="just"/>
            <a:r>
              <a:rPr lang="en-US" b="0" i="0" dirty="0">
                <a:solidFill>
                  <a:srgbClr val="000000"/>
                </a:solidFill>
                <a:effectLst/>
                <a:latin typeface="Nunito" pitchFamily="2" charset="0"/>
              </a:rPr>
              <a:t>Whenever an element is to be removed from queue, queue get the element using front index and increments the front index. As a wrap around arrangement, if front index is more than array's max index, it is set to 0.</a:t>
            </a:r>
          </a:p>
          <a:p>
            <a:endParaRPr lang="en-IN" dirty="0"/>
          </a:p>
        </p:txBody>
      </p:sp>
      <p:pic>
        <p:nvPicPr>
          <p:cNvPr id="4" name="Picture 3">
            <a:extLst>
              <a:ext uri="{FF2B5EF4-FFF2-40B4-BE49-F238E27FC236}">
                <a16:creationId xmlns:a16="http://schemas.microsoft.com/office/drawing/2014/main" id="{467E9666-D94E-B909-ABB5-0A8F6332B439}"/>
              </a:ext>
            </a:extLst>
          </p:cNvPr>
          <p:cNvPicPr>
            <a:picLocks noChangeAspect="1"/>
          </p:cNvPicPr>
          <p:nvPr/>
        </p:nvPicPr>
        <p:blipFill>
          <a:blip r:embed="rId2"/>
          <a:stretch>
            <a:fillRect/>
          </a:stretch>
        </p:blipFill>
        <p:spPr>
          <a:xfrm>
            <a:off x="6410960" y="3130550"/>
            <a:ext cx="4165600" cy="3544570"/>
          </a:xfrm>
          <a:prstGeom prst="rect">
            <a:avLst/>
          </a:prstGeom>
        </p:spPr>
      </p:pic>
    </p:spTree>
    <p:extLst>
      <p:ext uri="{BB962C8B-B14F-4D97-AF65-F5344CB8AC3E}">
        <p14:creationId xmlns:p14="http://schemas.microsoft.com/office/powerpoint/2010/main" val="246097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5DEDE-4FBB-272E-F6AB-59CF99785C1C}"/>
              </a:ext>
            </a:extLst>
          </p:cNvPr>
          <p:cNvSpPr>
            <a:spLocks noGrp="1"/>
          </p:cNvSpPr>
          <p:nvPr>
            <p:ph idx="1"/>
          </p:nvPr>
        </p:nvSpPr>
        <p:spPr>
          <a:xfrm>
            <a:off x="0" y="403224"/>
            <a:ext cx="12192000" cy="6454775"/>
          </a:xfrm>
        </p:spPr>
        <p:txBody>
          <a:bodyPr>
            <a:normAutofit/>
          </a:bodyPr>
          <a:lstStyle/>
          <a:p>
            <a:pPr marL="0" indent="0">
              <a:buNone/>
            </a:pPr>
            <a:r>
              <a:rPr lang="en-US" dirty="0"/>
              <a:t>public int remove(){</a:t>
            </a:r>
          </a:p>
          <a:p>
            <a:pPr marL="0" indent="0">
              <a:buNone/>
            </a:pPr>
            <a:r>
              <a:rPr lang="en-US" dirty="0"/>
              <a:t>   int data = </a:t>
            </a:r>
            <a:r>
              <a:rPr lang="en-US" dirty="0" err="1"/>
              <a:t>intArray</a:t>
            </a:r>
            <a:r>
              <a:rPr lang="en-US" dirty="0"/>
              <a:t>[front++];</a:t>
            </a:r>
          </a:p>
          <a:p>
            <a:pPr marL="0" indent="0">
              <a:buNone/>
            </a:pPr>
            <a:r>
              <a:rPr lang="en-US" dirty="0"/>
              <a:t>   if(front == MAX){</a:t>
            </a:r>
          </a:p>
          <a:p>
            <a:pPr marL="0" indent="0">
              <a:buNone/>
            </a:pPr>
            <a:r>
              <a:rPr lang="en-US" dirty="0"/>
              <a:t>      front = 0;</a:t>
            </a:r>
          </a:p>
          <a:p>
            <a:pPr marL="0" indent="0">
              <a:buNone/>
            </a:pPr>
            <a:r>
              <a:rPr lang="en-US" dirty="0"/>
              <a:t>   }</a:t>
            </a:r>
          </a:p>
          <a:p>
            <a:pPr marL="0" indent="0">
              <a:buNone/>
            </a:pPr>
            <a:r>
              <a:rPr lang="en-US" dirty="0"/>
              <a:t>   </a:t>
            </a:r>
            <a:r>
              <a:rPr lang="en-US" dirty="0" err="1"/>
              <a:t>itemCount</a:t>
            </a:r>
            <a:r>
              <a:rPr lang="en-US" dirty="0"/>
              <a:t>--;</a:t>
            </a:r>
          </a:p>
          <a:p>
            <a:pPr marL="0" indent="0">
              <a:buNone/>
            </a:pPr>
            <a:r>
              <a:rPr lang="en-US" dirty="0"/>
              <a:t>   return data;  </a:t>
            </a:r>
          </a:p>
          <a:p>
            <a:pPr marL="0" indent="0">
              <a:buNone/>
            </a:pPr>
            <a:r>
              <a:rPr lang="en-US" dirty="0"/>
              <a:t>}</a:t>
            </a:r>
          </a:p>
          <a:p>
            <a:pPr marL="0" indent="0">
              <a:buNone/>
            </a:pPr>
            <a:r>
              <a:rPr lang="en-US" dirty="0"/>
              <a:t>Queue implementation in eclipse in word file.</a:t>
            </a:r>
            <a:endParaRPr lang="en-IN" dirty="0"/>
          </a:p>
        </p:txBody>
      </p:sp>
    </p:spTree>
    <p:extLst>
      <p:ext uri="{BB962C8B-B14F-4D97-AF65-F5344CB8AC3E}">
        <p14:creationId xmlns:p14="http://schemas.microsoft.com/office/powerpoint/2010/main" val="265340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917</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Heebo</vt:lpstr>
      <vt:lpstr>Nunito</vt:lpstr>
      <vt:lpstr>Office Theme</vt:lpstr>
      <vt:lpstr>DSA using Java - Queue</vt:lpstr>
      <vt:lpstr>DSA using Java - Queue</vt:lpstr>
      <vt:lpstr>Queue Representation</vt:lpstr>
      <vt:lpstr>PowerPoint Presentation</vt:lpstr>
      <vt:lpstr>Insert / Enqueue Operation</vt:lpstr>
      <vt:lpstr>PowerPoint Presentation</vt:lpstr>
      <vt:lpstr>PowerPoint Presentation</vt:lpstr>
      <vt:lpstr>Remove / Dequeue Operation</vt:lpstr>
      <vt:lpstr>PowerPoint Presentation</vt:lpstr>
      <vt:lpstr>Types of Queues:</vt:lpstr>
      <vt:lpstr>PowerPoint Presentation</vt:lpstr>
      <vt:lpstr>PowerPoint Presentation</vt:lpstr>
      <vt:lpstr>PowerPoint Presentation</vt:lpstr>
      <vt:lpstr>PowerPoint Presentation</vt:lpstr>
      <vt:lpstr>PowerPoint Presentation</vt:lpstr>
      <vt:lpstr>Applications of a Queue: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Khan</dc:creator>
  <cp:lastModifiedBy>Mr. Mohamed Shakir-Asst.Prof-CSE</cp:lastModifiedBy>
  <cp:revision>4</cp:revision>
  <dcterms:created xsi:type="dcterms:W3CDTF">2023-09-01T09:24:51Z</dcterms:created>
  <dcterms:modified xsi:type="dcterms:W3CDTF">2023-09-04T04:37:42Z</dcterms:modified>
</cp:coreProperties>
</file>