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9" r:id="rId5"/>
    <p:sldId id="260" r:id="rId6"/>
    <p:sldId id="267"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8E27E84-C2D0-41D9-99B0-36428FDCEAF9}" type="datetimeFigureOut">
              <a:rPr lang="en-GB" smtClean="0"/>
              <a:t>01/09/2023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B04F53-16D9-4303-981C-9A11B755AEA3}" type="slidenum">
              <a:rPr lang="en-GB" smtClean="0"/>
              <a:t>‹#›</a:t>
            </a:fld>
            <a:endParaRPr lang="en-GB"/>
          </a:p>
        </p:txBody>
      </p:sp>
    </p:spTree>
    <p:extLst>
      <p:ext uri="{BB962C8B-B14F-4D97-AF65-F5344CB8AC3E}">
        <p14:creationId xmlns:p14="http://schemas.microsoft.com/office/powerpoint/2010/main" val="1892146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8E27E84-C2D0-41D9-99B0-36428FDCEAF9}" type="datetimeFigureOut">
              <a:rPr lang="en-GB" smtClean="0"/>
              <a:t>01/09/2023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B04F53-16D9-4303-981C-9A11B755AEA3}" type="slidenum">
              <a:rPr lang="en-GB" smtClean="0"/>
              <a:t>‹#›</a:t>
            </a:fld>
            <a:endParaRPr lang="en-GB"/>
          </a:p>
        </p:txBody>
      </p:sp>
    </p:spTree>
    <p:extLst>
      <p:ext uri="{BB962C8B-B14F-4D97-AF65-F5344CB8AC3E}">
        <p14:creationId xmlns:p14="http://schemas.microsoft.com/office/powerpoint/2010/main" val="342958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8E27E84-C2D0-41D9-99B0-36428FDCEAF9}" type="datetimeFigureOut">
              <a:rPr lang="en-GB" smtClean="0"/>
              <a:t>01/09/2023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B04F53-16D9-4303-981C-9A11B755AEA3}" type="slidenum">
              <a:rPr lang="en-GB" smtClean="0"/>
              <a:t>‹#›</a:t>
            </a:fld>
            <a:endParaRPr lang="en-GB"/>
          </a:p>
        </p:txBody>
      </p:sp>
    </p:spTree>
    <p:extLst>
      <p:ext uri="{BB962C8B-B14F-4D97-AF65-F5344CB8AC3E}">
        <p14:creationId xmlns:p14="http://schemas.microsoft.com/office/powerpoint/2010/main" val="3218835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8E27E84-C2D0-41D9-99B0-36428FDCEAF9}" type="datetimeFigureOut">
              <a:rPr lang="en-GB" smtClean="0"/>
              <a:t>01/09/2023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B04F53-16D9-4303-981C-9A11B755AEA3}" type="slidenum">
              <a:rPr lang="en-GB" smtClean="0"/>
              <a:t>‹#›</a:t>
            </a:fld>
            <a:endParaRPr lang="en-GB"/>
          </a:p>
        </p:txBody>
      </p:sp>
    </p:spTree>
    <p:extLst>
      <p:ext uri="{BB962C8B-B14F-4D97-AF65-F5344CB8AC3E}">
        <p14:creationId xmlns:p14="http://schemas.microsoft.com/office/powerpoint/2010/main" val="248046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E27E84-C2D0-41D9-99B0-36428FDCEAF9}" type="datetimeFigureOut">
              <a:rPr lang="en-GB" smtClean="0"/>
              <a:t>01/09/2023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B04F53-16D9-4303-981C-9A11B755AEA3}" type="slidenum">
              <a:rPr lang="en-GB" smtClean="0"/>
              <a:t>‹#›</a:t>
            </a:fld>
            <a:endParaRPr lang="en-GB"/>
          </a:p>
        </p:txBody>
      </p:sp>
    </p:spTree>
    <p:extLst>
      <p:ext uri="{BB962C8B-B14F-4D97-AF65-F5344CB8AC3E}">
        <p14:creationId xmlns:p14="http://schemas.microsoft.com/office/powerpoint/2010/main" val="102099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8E27E84-C2D0-41D9-99B0-36428FDCEAF9}" type="datetimeFigureOut">
              <a:rPr lang="en-GB" smtClean="0"/>
              <a:t>01/09/2023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B04F53-16D9-4303-981C-9A11B755AEA3}" type="slidenum">
              <a:rPr lang="en-GB" smtClean="0"/>
              <a:t>‹#›</a:t>
            </a:fld>
            <a:endParaRPr lang="en-GB"/>
          </a:p>
        </p:txBody>
      </p:sp>
    </p:spTree>
    <p:extLst>
      <p:ext uri="{BB962C8B-B14F-4D97-AF65-F5344CB8AC3E}">
        <p14:creationId xmlns:p14="http://schemas.microsoft.com/office/powerpoint/2010/main" val="24624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8E27E84-C2D0-41D9-99B0-36428FDCEAF9}" type="datetimeFigureOut">
              <a:rPr lang="en-GB" smtClean="0"/>
              <a:t>01/09/2023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DB04F53-16D9-4303-981C-9A11B755AEA3}" type="slidenum">
              <a:rPr lang="en-GB" smtClean="0"/>
              <a:t>‹#›</a:t>
            </a:fld>
            <a:endParaRPr lang="en-GB"/>
          </a:p>
        </p:txBody>
      </p:sp>
    </p:spTree>
    <p:extLst>
      <p:ext uri="{BB962C8B-B14F-4D97-AF65-F5344CB8AC3E}">
        <p14:creationId xmlns:p14="http://schemas.microsoft.com/office/powerpoint/2010/main" val="1088425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8E27E84-C2D0-41D9-99B0-36428FDCEAF9}" type="datetimeFigureOut">
              <a:rPr lang="en-GB" smtClean="0"/>
              <a:t>01/09/2023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DB04F53-16D9-4303-981C-9A11B755AEA3}" type="slidenum">
              <a:rPr lang="en-GB" smtClean="0"/>
              <a:t>‹#›</a:t>
            </a:fld>
            <a:endParaRPr lang="en-GB"/>
          </a:p>
        </p:txBody>
      </p:sp>
    </p:spTree>
    <p:extLst>
      <p:ext uri="{BB962C8B-B14F-4D97-AF65-F5344CB8AC3E}">
        <p14:creationId xmlns:p14="http://schemas.microsoft.com/office/powerpoint/2010/main" val="4226469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27E84-C2D0-41D9-99B0-36428FDCEAF9}" type="datetimeFigureOut">
              <a:rPr lang="en-GB" smtClean="0"/>
              <a:t>01/09/2023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DB04F53-16D9-4303-981C-9A11B755AEA3}" type="slidenum">
              <a:rPr lang="en-GB" smtClean="0"/>
              <a:t>‹#›</a:t>
            </a:fld>
            <a:endParaRPr lang="en-GB"/>
          </a:p>
        </p:txBody>
      </p:sp>
    </p:spTree>
    <p:extLst>
      <p:ext uri="{BB962C8B-B14F-4D97-AF65-F5344CB8AC3E}">
        <p14:creationId xmlns:p14="http://schemas.microsoft.com/office/powerpoint/2010/main" val="426505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E27E84-C2D0-41D9-99B0-36428FDCEAF9}" type="datetimeFigureOut">
              <a:rPr lang="en-GB" smtClean="0"/>
              <a:t>01/09/2023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B04F53-16D9-4303-981C-9A11B755AEA3}" type="slidenum">
              <a:rPr lang="en-GB" smtClean="0"/>
              <a:t>‹#›</a:t>
            </a:fld>
            <a:endParaRPr lang="en-GB"/>
          </a:p>
        </p:txBody>
      </p:sp>
    </p:spTree>
    <p:extLst>
      <p:ext uri="{BB962C8B-B14F-4D97-AF65-F5344CB8AC3E}">
        <p14:creationId xmlns:p14="http://schemas.microsoft.com/office/powerpoint/2010/main" val="364994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E27E84-C2D0-41D9-99B0-36428FDCEAF9}" type="datetimeFigureOut">
              <a:rPr lang="en-GB" smtClean="0"/>
              <a:t>01/09/2023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B04F53-16D9-4303-981C-9A11B755AEA3}" type="slidenum">
              <a:rPr lang="en-GB" smtClean="0"/>
              <a:t>‹#›</a:t>
            </a:fld>
            <a:endParaRPr lang="en-GB"/>
          </a:p>
        </p:txBody>
      </p:sp>
    </p:spTree>
    <p:extLst>
      <p:ext uri="{BB962C8B-B14F-4D97-AF65-F5344CB8AC3E}">
        <p14:creationId xmlns:p14="http://schemas.microsoft.com/office/powerpoint/2010/main" val="2192417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27E84-C2D0-41D9-99B0-36428FDCEAF9}" type="datetimeFigureOut">
              <a:rPr lang="en-GB" smtClean="0"/>
              <a:t>01/09/2023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B04F53-16D9-4303-981C-9A11B755AEA3}" type="slidenum">
              <a:rPr lang="en-GB" smtClean="0"/>
              <a:t>‹#›</a:t>
            </a:fld>
            <a:endParaRPr lang="en-GB"/>
          </a:p>
        </p:txBody>
      </p:sp>
    </p:spTree>
    <p:extLst>
      <p:ext uri="{BB962C8B-B14F-4D97-AF65-F5344CB8AC3E}">
        <p14:creationId xmlns:p14="http://schemas.microsoft.com/office/powerpoint/2010/main" val="173842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12192000" cy="2387600"/>
          </a:xfrm>
        </p:spPr>
        <p:txBody>
          <a:bodyPr/>
          <a:lstStyle/>
          <a:p>
            <a:r>
              <a:rPr lang="en-GB" b="1" dirty="0"/>
              <a:t>Stack: Linear Data Structure</a:t>
            </a:r>
          </a:p>
        </p:txBody>
      </p:sp>
    </p:spTree>
    <p:extLst>
      <p:ext uri="{BB962C8B-B14F-4D97-AF65-F5344CB8AC3E}">
        <p14:creationId xmlns:p14="http://schemas.microsoft.com/office/powerpoint/2010/main" val="422630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r>
              <a:rPr lang="en-GB" dirty="0"/>
              <a:t>Applications of Stack</a:t>
            </a:r>
          </a:p>
        </p:txBody>
      </p:sp>
      <p:sp>
        <p:nvSpPr>
          <p:cNvPr id="3" name="Content Placeholder 2"/>
          <p:cNvSpPr>
            <a:spLocks noGrp="1"/>
          </p:cNvSpPr>
          <p:nvPr>
            <p:ph idx="1"/>
          </p:nvPr>
        </p:nvSpPr>
        <p:spPr>
          <a:xfrm>
            <a:off x="9525" y="1825625"/>
            <a:ext cx="12192000" cy="4351338"/>
          </a:xfrm>
        </p:spPr>
        <p:txBody>
          <a:bodyPr>
            <a:normAutofit/>
          </a:bodyPr>
          <a:lstStyle/>
          <a:p>
            <a:r>
              <a:rPr lang="en-GB" dirty="0"/>
              <a:t>Balancing of symbols</a:t>
            </a:r>
          </a:p>
          <a:p>
            <a:r>
              <a:rPr lang="en-GB" dirty="0"/>
              <a:t>Infix-to-postfix conversion</a:t>
            </a:r>
          </a:p>
          <a:p>
            <a:r>
              <a:rPr lang="en-GB" dirty="0"/>
              <a:t>Evaluation of postfix expression</a:t>
            </a:r>
          </a:p>
          <a:p>
            <a:r>
              <a:rPr lang="en-GB" dirty="0"/>
              <a:t>Implementing function calls (including recursion)</a:t>
            </a:r>
          </a:p>
          <a:p>
            <a:r>
              <a:rPr lang="en-GB" dirty="0"/>
              <a:t>Page-visited history in a Web browser [Back Buttons]</a:t>
            </a:r>
          </a:p>
          <a:p>
            <a:r>
              <a:rPr lang="en-GB" dirty="0"/>
              <a:t>Undo sequence in a text editor</a:t>
            </a:r>
          </a:p>
          <a:p>
            <a:r>
              <a:rPr lang="en-GB" dirty="0"/>
              <a:t>Matching Tags in HTML and XML</a:t>
            </a:r>
          </a:p>
        </p:txBody>
      </p:sp>
    </p:spTree>
    <p:extLst>
      <p:ext uri="{BB962C8B-B14F-4D97-AF65-F5344CB8AC3E}">
        <p14:creationId xmlns:p14="http://schemas.microsoft.com/office/powerpoint/2010/main" val="636843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4496"/>
            <a:ext cx="12192000" cy="758281"/>
          </a:xfrm>
        </p:spPr>
        <p:txBody>
          <a:bodyPr/>
          <a:lstStyle/>
          <a:p>
            <a:pPr algn="ctr"/>
            <a:r>
              <a:rPr lang="en-GB" b="1" dirty="0"/>
              <a:t>Stack</a:t>
            </a:r>
          </a:p>
        </p:txBody>
      </p:sp>
      <p:sp>
        <p:nvSpPr>
          <p:cNvPr id="3" name="Content Placeholder 2"/>
          <p:cNvSpPr>
            <a:spLocks noGrp="1"/>
          </p:cNvSpPr>
          <p:nvPr>
            <p:ph idx="1"/>
          </p:nvPr>
        </p:nvSpPr>
        <p:spPr>
          <a:xfrm>
            <a:off x="-1" y="1276984"/>
            <a:ext cx="12191999" cy="5215255"/>
          </a:xfrm>
        </p:spPr>
        <p:txBody>
          <a:bodyPr>
            <a:normAutofit/>
          </a:bodyPr>
          <a:lstStyle/>
          <a:p>
            <a:pPr algn="just"/>
            <a:r>
              <a:rPr lang="en-GB" sz="2400" dirty="0"/>
              <a:t>A Stack is a linear data structure that follows the LIFO (Last-In-First-Out) principle.</a:t>
            </a:r>
          </a:p>
          <a:p>
            <a:pPr algn="just"/>
            <a:r>
              <a:rPr lang="en-GB" sz="2400" dirty="0"/>
              <a:t>A stack is an ordered list in which insertion and deletion are done at one end, called a top. The last element inserted is the first one to be deleted. Hence, it is called the Last in First out (LIFO) or First in Last out (FILO) list.</a:t>
            </a:r>
          </a:p>
          <a:p>
            <a:pPr marL="0" indent="0" algn="just">
              <a:buNone/>
            </a:pPr>
            <a:r>
              <a:rPr lang="en-GB" sz="2400" dirty="0"/>
              <a:t>Stacks are a fundamental data structure. They are used in many applications. </a:t>
            </a:r>
          </a:p>
          <a:p>
            <a:pPr algn="just"/>
            <a:r>
              <a:rPr lang="en-GB" sz="2400" dirty="0"/>
              <a:t>Example 1: Internet Web browsers store the addresses of recently visited sites on a stack. Each time a user visits a new site, that site’s address is “pushed” onto the stack of addresses. The browser then allows the user to “pop” back to previously visited sites using the “back” button. </a:t>
            </a:r>
          </a:p>
          <a:p>
            <a:pPr algn="just"/>
            <a:r>
              <a:rPr lang="en-GB" sz="2400" dirty="0"/>
              <a:t>Example 2: Text editors usually provide an “undo” mechanism that cancels recent editing operations and reverts to former states of a document. This undo operation can be accomplished by keeping text changes in a stack.</a:t>
            </a:r>
          </a:p>
          <a:p>
            <a:pPr marL="0" indent="0" algn="just">
              <a:buNone/>
            </a:pPr>
            <a:endParaRPr lang="en-GB" sz="2400" dirty="0"/>
          </a:p>
          <a:p>
            <a:pPr algn="just"/>
            <a:endParaRPr lang="en-GB" sz="2400" dirty="0"/>
          </a:p>
        </p:txBody>
      </p:sp>
    </p:spTree>
    <p:extLst>
      <p:ext uri="{BB962C8B-B14F-4D97-AF65-F5344CB8AC3E}">
        <p14:creationId xmlns:p14="http://schemas.microsoft.com/office/powerpoint/2010/main" val="2791844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2192000" cy="836658"/>
          </a:xfrm>
        </p:spPr>
        <p:txBody>
          <a:bodyPr/>
          <a:lstStyle/>
          <a:p>
            <a:pPr algn="ctr"/>
            <a:r>
              <a:rPr lang="en-GB" b="1" dirty="0"/>
              <a:t>Operations or functions of the Stack ADT</a:t>
            </a:r>
          </a:p>
        </p:txBody>
      </p:sp>
      <p:sp>
        <p:nvSpPr>
          <p:cNvPr id="3" name="Content Placeholder 2"/>
          <p:cNvSpPr>
            <a:spLocks noGrp="1"/>
          </p:cNvSpPr>
          <p:nvPr>
            <p:ph idx="1"/>
          </p:nvPr>
        </p:nvSpPr>
        <p:spPr>
          <a:xfrm>
            <a:off x="0" y="1201784"/>
            <a:ext cx="12192000" cy="4351338"/>
          </a:xfrm>
        </p:spPr>
        <p:txBody>
          <a:bodyPr/>
          <a:lstStyle/>
          <a:p>
            <a:pPr algn="just"/>
            <a:r>
              <a:rPr lang="en-GB" dirty="0"/>
              <a:t>push(e): Adds element e to the top of the stack.</a:t>
            </a:r>
          </a:p>
          <a:p>
            <a:pPr algn="just"/>
            <a:r>
              <a:rPr lang="en-GB" dirty="0"/>
              <a:t> pop( ): Removes and returns the top element from the stack (or null if the stack is empty).</a:t>
            </a:r>
          </a:p>
          <a:p>
            <a:pPr algn="just"/>
            <a:r>
              <a:rPr lang="en-GB" dirty="0"/>
              <a:t>top( ): Returns the top element of the stack, without removing it (or null if the stack is empty). </a:t>
            </a:r>
          </a:p>
          <a:p>
            <a:pPr algn="just"/>
            <a:r>
              <a:rPr lang="en-GB" dirty="0"/>
              <a:t>size( ): Returns the number of elements in the stack. </a:t>
            </a:r>
          </a:p>
          <a:p>
            <a:pPr algn="just"/>
            <a:r>
              <a:rPr lang="en-GB" dirty="0" err="1"/>
              <a:t>isEmpty</a:t>
            </a:r>
            <a:r>
              <a:rPr lang="en-GB" dirty="0"/>
              <a:t>( ): Returns a </a:t>
            </a:r>
            <a:r>
              <a:rPr lang="en-GB" dirty="0" err="1"/>
              <a:t>boolean</a:t>
            </a:r>
            <a:r>
              <a:rPr lang="en-GB" dirty="0"/>
              <a:t> indicating whether the stack is empty.</a:t>
            </a:r>
          </a:p>
        </p:txBody>
      </p:sp>
    </p:spTree>
    <p:extLst>
      <p:ext uri="{BB962C8B-B14F-4D97-AF65-F5344CB8AC3E}">
        <p14:creationId xmlns:p14="http://schemas.microsoft.com/office/powerpoint/2010/main" val="234663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pPr algn="ctr"/>
            <a:r>
              <a:rPr lang="en-GB" b="1" dirty="0"/>
              <a:t>Stack Operations</a:t>
            </a:r>
          </a:p>
        </p:txBody>
      </p:sp>
      <p:pic>
        <p:nvPicPr>
          <p:cNvPr id="1026" name="Picture 2" descr="https://2.bp.blogspot.com/-FyrsJQMkg60/W4-fcoQ3U5I/AAAAAAAADjI/L7vj0_LaOswwKeKR0Rckm1KapoD8gXQiACLcBGAs/s1600/stack_push_operatio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054481"/>
            <a:ext cx="5248275" cy="37097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4.bp.blogspot.com/-WgJI9z02W1Y/W4-gAr7A5qI/AAAAAAAADjU/dej4TpJ4zXA1MVxlLH6Yjnc_1vOfw8OaQCLcBGAs/s1600/stack_pop_oper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2054481"/>
            <a:ext cx="5314950" cy="3826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902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
            <a:ext cx="12192000" cy="6978606"/>
          </a:xfrm>
          <a:prstGeom prst="rect">
            <a:avLst/>
          </a:prstGeom>
        </p:spPr>
      </p:pic>
    </p:spTree>
    <p:extLst>
      <p:ext uri="{BB962C8B-B14F-4D97-AF65-F5344CB8AC3E}">
        <p14:creationId xmlns:p14="http://schemas.microsoft.com/office/powerpoint/2010/main" val="1306279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pPr algn="ctr"/>
            <a:r>
              <a:rPr lang="en-GB" dirty="0"/>
              <a:t>Problem w.r.t stack operations</a:t>
            </a:r>
          </a:p>
        </p:txBody>
      </p:sp>
      <p:sp>
        <p:nvSpPr>
          <p:cNvPr id="3" name="Content Placeholder 2"/>
          <p:cNvSpPr>
            <a:spLocks noGrp="1"/>
          </p:cNvSpPr>
          <p:nvPr>
            <p:ph idx="1"/>
          </p:nvPr>
        </p:nvSpPr>
        <p:spPr>
          <a:xfrm>
            <a:off x="-1" y="1825625"/>
            <a:ext cx="12191999" cy="4351338"/>
          </a:xfrm>
        </p:spPr>
        <p:txBody>
          <a:bodyPr/>
          <a:lstStyle/>
          <a:p>
            <a:pPr marL="0" indent="0" algn="just">
              <a:buNone/>
            </a:pPr>
            <a:r>
              <a:rPr lang="en-GB" dirty="0"/>
              <a:t>1. What values are returned during the following series of stack operations, if executed upon an initially empty stack? push(5), push(3), pop(), push(2), push(8), pop(), pop(), push(9), push(1), pop(), push(7), push(6), pop(), pop(), push(4), pop(), pop().</a:t>
            </a:r>
          </a:p>
          <a:p>
            <a:pPr marL="0" indent="0" algn="just">
              <a:buNone/>
            </a:pPr>
            <a:r>
              <a:rPr lang="en-GB" dirty="0"/>
              <a:t>2. Suppose an initially empty stack S has performed a total of 25 push operations, 12 top operations, and 10 pop operations, 3 of which returned null to indicate an empty stack. What is the current size of S?</a:t>
            </a:r>
          </a:p>
        </p:txBody>
      </p:sp>
    </p:spTree>
    <p:extLst>
      <p:ext uri="{BB962C8B-B14F-4D97-AF65-F5344CB8AC3E}">
        <p14:creationId xmlns:p14="http://schemas.microsoft.com/office/powerpoint/2010/main" val="415150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pPr algn="ctr"/>
            <a:r>
              <a:rPr lang="en-GB" dirty="0"/>
              <a:t>Stack operations Implementation using Arrays</a:t>
            </a:r>
          </a:p>
        </p:txBody>
      </p:sp>
      <p:sp>
        <p:nvSpPr>
          <p:cNvPr id="3" name="Content Placeholder 2"/>
          <p:cNvSpPr>
            <a:spLocks noGrp="1"/>
          </p:cNvSpPr>
          <p:nvPr>
            <p:ph idx="1"/>
          </p:nvPr>
        </p:nvSpPr>
        <p:spPr>
          <a:xfrm>
            <a:off x="0" y="1685926"/>
            <a:ext cx="4543425" cy="3866606"/>
          </a:xfrm>
        </p:spPr>
        <p:txBody>
          <a:bodyPr/>
          <a:lstStyle/>
          <a:p>
            <a:r>
              <a:rPr lang="en-GB" dirty="0"/>
              <a:t>Push()  operation</a:t>
            </a:r>
          </a:p>
          <a:p>
            <a:pPr marL="0" indent="0">
              <a:buNone/>
            </a:pPr>
            <a:r>
              <a:rPr lang="en-GB" b="1" dirty="0"/>
              <a:t>Algorithm:</a:t>
            </a:r>
            <a:endParaRPr lang="en-GB" dirty="0"/>
          </a:p>
          <a:p>
            <a:pPr marL="0" indent="0">
              <a:buNone/>
            </a:pPr>
            <a:r>
              <a:rPr lang="en-GB" dirty="0"/>
              <a:t>begin   </a:t>
            </a:r>
          </a:p>
          <a:p>
            <a:pPr marL="0" indent="0">
              <a:buNone/>
            </a:pPr>
            <a:r>
              <a:rPr lang="en-GB" dirty="0"/>
              <a:t>    </a:t>
            </a:r>
            <a:r>
              <a:rPr lang="en-GB" b="1" dirty="0"/>
              <a:t>if</a:t>
            </a:r>
            <a:r>
              <a:rPr lang="en-GB" dirty="0"/>
              <a:t> top = n then stack full   </a:t>
            </a:r>
          </a:p>
          <a:p>
            <a:pPr marL="0" indent="0">
              <a:buNone/>
            </a:pPr>
            <a:r>
              <a:rPr lang="en-GB" dirty="0"/>
              <a:t>    top = top + 1  </a:t>
            </a:r>
          </a:p>
          <a:p>
            <a:pPr marL="0" indent="0">
              <a:buNone/>
            </a:pPr>
            <a:r>
              <a:rPr lang="en-GB" dirty="0"/>
              <a:t>    stack (top) : = item;  </a:t>
            </a:r>
          </a:p>
          <a:p>
            <a:pPr marL="0" indent="0">
              <a:buNone/>
            </a:pPr>
            <a:r>
              <a:rPr lang="en-GB" dirty="0"/>
              <a:t>end  </a:t>
            </a:r>
          </a:p>
          <a:p>
            <a:pPr marL="0" indent="0">
              <a:buNone/>
            </a:pPr>
            <a:endParaRPr lang="en-GB" dirty="0"/>
          </a:p>
        </p:txBody>
      </p:sp>
      <p:sp>
        <p:nvSpPr>
          <p:cNvPr id="5" name="TextBox 4"/>
          <p:cNvSpPr txBox="1"/>
          <p:nvPr/>
        </p:nvSpPr>
        <p:spPr>
          <a:xfrm>
            <a:off x="5686425" y="1619252"/>
            <a:ext cx="6505575" cy="2923877"/>
          </a:xfrm>
          <a:prstGeom prst="rect">
            <a:avLst/>
          </a:prstGeom>
          <a:noFill/>
          <a:ln cmpd="sng">
            <a:solidFill>
              <a:srgbClr val="002060"/>
            </a:solidFill>
          </a:ln>
        </p:spPr>
        <p:txBody>
          <a:bodyPr wrap="square" rtlCol="0">
            <a:spAutoFit/>
          </a:bodyPr>
          <a:lstStyle/>
          <a:p>
            <a:r>
              <a:rPr lang="en-GB" sz="2400" b="1" dirty="0"/>
              <a:t>Push Operation</a:t>
            </a:r>
          </a:p>
          <a:p>
            <a:pPr marL="285750" indent="-285750">
              <a:buFont typeface="Wingdings" panose="05000000000000000000" pitchFamily="2" charset="2"/>
              <a:buChar char="Ø"/>
            </a:pPr>
            <a:r>
              <a:rPr lang="en-GB" sz="2000" dirty="0"/>
              <a:t>In a push operation, an element into the top of the stack.</a:t>
            </a:r>
          </a:p>
          <a:p>
            <a:pPr marL="285750" indent="-285750">
              <a:buFont typeface="Wingdings" panose="05000000000000000000" pitchFamily="2" charset="2"/>
              <a:buChar char="Ø"/>
            </a:pPr>
            <a:r>
              <a:rPr lang="en-GB" sz="2000" dirty="0"/>
              <a:t>Increment the variable Top so that it can now refer to the next memory location.</a:t>
            </a:r>
          </a:p>
          <a:p>
            <a:pPr marL="285750" indent="-285750">
              <a:buFont typeface="Wingdings" panose="05000000000000000000" pitchFamily="2" charset="2"/>
              <a:buChar char="Ø"/>
            </a:pPr>
            <a:r>
              <a:rPr lang="en-GB" sz="2000" dirty="0"/>
              <a:t>Add an element at the position of the incremented top. This is referred to as adding a new element at the top of the stack.</a:t>
            </a:r>
          </a:p>
          <a:p>
            <a:pPr marL="285750" indent="-285750">
              <a:buFont typeface="Wingdings" panose="05000000000000000000" pitchFamily="2" charset="2"/>
              <a:buChar char="Ø"/>
            </a:pPr>
            <a:r>
              <a:rPr lang="en-GB" sz="2000" dirty="0"/>
              <a:t>Throw an exception if Stack is full.</a:t>
            </a:r>
          </a:p>
          <a:p>
            <a:pPr marL="285750" indent="-285750">
              <a:buFont typeface="Wingdings" panose="05000000000000000000" pitchFamily="2" charset="2"/>
              <a:buChar char="Ø"/>
            </a:pPr>
            <a:endParaRPr lang="en-GB" sz="2000" dirty="0"/>
          </a:p>
        </p:txBody>
      </p:sp>
    </p:spTree>
    <p:extLst>
      <p:ext uri="{BB962C8B-B14F-4D97-AF65-F5344CB8AC3E}">
        <p14:creationId xmlns:p14="http://schemas.microsoft.com/office/powerpoint/2010/main" val="2471624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pPr algn="ctr"/>
            <a:r>
              <a:rPr lang="en-GB" dirty="0"/>
              <a:t>Pop operation</a:t>
            </a:r>
          </a:p>
        </p:txBody>
      </p:sp>
      <p:sp>
        <p:nvSpPr>
          <p:cNvPr id="3" name="Content Placeholder 2"/>
          <p:cNvSpPr>
            <a:spLocks noGrp="1"/>
          </p:cNvSpPr>
          <p:nvPr>
            <p:ph idx="1"/>
          </p:nvPr>
        </p:nvSpPr>
        <p:spPr>
          <a:xfrm>
            <a:off x="0" y="1666876"/>
            <a:ext cx="4981575" cy="4351338"/>
          </a:xfrm>
        </p:spPr>
        <p:txBody>
          <a:bodyPr/>
          <a:lstStyle/>
          <a:p>
            <a:pPr marL="0" indent="0" algn="just">
              <a:buNone/>
            </a:pPr>
            <a:r>
              <a:rPr lang="en-GB" b="1" dirty="0"/>
              <a:t>Pop()</a:t>
            </a:r>
          </a:p>
          <a:p>
            <a:pPr marL="0" indent="0" algn="just">
              <a:buNone/>
            </a:pPr>
            <a:endParaRPr lang="en-GB" b="1" dirty="0"/>
          </a:p>
          <a:p>
            <a:pPr marL="0" indent="0" algn="just">
              <a:buNone/>
            </a:pPr>
            <a:r>
              <a:rPr lang="en-GB" b="1" dirty="0"/>
              <a:t>Algorithm :</a:t>
            </a:r>
            <a:endParaRPr lang="en-GB" dirty="0"/>
          </a:p>
          <a:p>
            <a:pPr marL="0" indent="0" algn="just">
              <a:buNone/>
            </a:pPr>
            <a:r>
              <a:rPr lang="en-GB" dirty="0"/>
              <a:t>begin   </a:t>
            </a:r>
          </a:p>
          <a:p>
            <a:pPr marL="0" indent="0" algn="just">
              <a:buNone/>
            </a:pPr>
            <a:r>
              <a:rPr lang="en-GB" dirty="0"/>
              <a:t>    </a:t>
            </a:r>
            <a:r>
              <a:rPr lang="en-GB" b="1" dirty="0"/>
              <a:t>if</a:t>
            </a:r>
            <a:r>
              <a:rPr lang="en-GB" dirty="0"/>
              <a:t> top = 0 then stack empty;   </a:t>
            </a:r>
          </a:p>
          <a:p>
            <a:pPr marL="0" indent="0" algn="just">
              <a:buNone/>
            </a:pPr>
            <a:r>
              <a:rPr lang="en-GB" dirty="0"/>
              <a:t>    item := stack(top);  </a:t>
            </a:r>
          </a:p>
          <a:p>
            <a:pPr marL="0" indent="0" algn="just">
              <a:buNone/>
            </a:pPr>
            <a:r>
              <a:rPr lang="en-GB" dirty="0"/>
              <a:t>    top = top - 1;  </a:t>
            </a:r>
          </a:p>
          <a:p>
            <a:pPr marL="0" indent="0" algn="just">
              <a:buNone/>
            </a:pPr>
            <a:r>
              <a:rPr lang="en-GB" dirty="0"/>
              <a:t>end;    </a:t>
            </a:r>
          </a:p>
          <a:p>
            <a:pPr marL="0" indent="0">
              <a:buNone/>
            </a:pPr>
            <a:endParaRPr lang="en-GB" dirty="0"/>
          </a:p>
        </p:txBody>
      </p:sp>
      <p:sp>
        <p:nvSpPr>
          <p:cNvPr id="4" name="TextBox 3"/>
          <p:cNvSpPr txBox="1"/>
          <p:nvPr/>
        </p:nvSpPr>
        <p:spPr>
          <a:xfrm>
            <a:off x="5067301" y="2630659"/>
            <a:ext cx="7124700" cy="1569660"/>
          </a:xfrm>
          <a:prstGeom prst="rect">
            <a:avLst/>
          </a:prstGeom>
          <a:noFill/>
          <a:ln>
            <a:solidFill>
              <a:schemeClr val="tx1"/>
            </a:solidFill>
          </a:ln>
        </p:spPr>
        <p:txBody>
          <a:bodyPr wrap="square" rtlCol="0">
            <a:spAutoFit/>
          </a:bodyPr>
          <a:lstStyle/>
          <a:p>
            <a:r>
              <a:rPr lang="en-GB" sz="2400" b="1" dirty="0"/>
              <a:t>Pop Operation</a:t>
            </a:r>
          </a:p>
          <a:p>
            <a:pPr marL="285750" indent="-285750">
              <a:buFont typeface="Wingdings" panose="05000000000000000000" pitchFamily="2" charset="2"/>
              <a:buChar char="Ø"/>
            </a:pPr>
            <a:r>
              <a:rPr lang="en-GB" sz="2400" dirty="0"/>
              <a:t>Remove the top element from the stack and decrease the size of a top by 1.</a:t>
            </a:r>
          </a:p>
          <a:p>
            <a:pPr marL="285750" indent="-285750">
              <a:buFont typeface="Wingdings" panose="05000000000000000000" pitchFamily="2" charset="2"/>
              <a:buChar char="Ø"/>
            </a:pPr>
            <a:r>
              <a:rPr lang="en-GB" sz="2400" dirty="0"/>
              <a:t>Throw an exception if Stack is empty.</a:t>
            </a:r>
            <a:endParaRPr lang="en-GB" dirty="0"/>
          </a:p>
        </p:txBody>
      </p:sp>
    </p:spTree>
    <p:extLst>
      <p:ext uri="{BB962C8B-B14F-4D97-AF65-F5344CB8AC3E}">
        <p14:creationId xmlns:p14="http://schemas.microsoft.com/office/powerpoint/2010/main" val="3763800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pPr algn="ctr"/>
            <a:r>
              <a:rPr lang="en-GB" dirty="0"/>
              <a:t>PEEK Operation</a:t>
            </a:r>
          </a:p>
        </p:txBody>
      </p:sp>
      <p:sp>
        <p:nvSpPr>
          <p:cNvPr id="3" name="Content Placeholder 2"/>
          <p:cNvSpPr>
            <a:spLocks noGrp="1"/>
          </p:cNvSpPr>
          <p:nvPr>
            <p:ph idx="1"/>
          </p:nvPr>
        </p:nvSpPr>
        <p:spPr>
          <a:xfrm>
            <a:off x="0" y="1693253"/>
            <a:ext cx="12192000" cy="4351338"/>
          </a:xfrm>
        </p:spPr>
        <p:txBody>
          <a:bodyPr/>
          <a:lstStyle/>
          <a:p>
            <a:pPr marL="0" indent="0">
              <a:buNone/>
            </a:pPr>
            <a:r>
              <a:rPr lang="en-GB" b="1" dirty="0"/>
              <a:t>Algorithm :</a:t>
            </a:r>
            <a:endParaRPr lang="en-GB" dirty="0"/>
          </a:p>
          <a:p>
            <a:pPr marL="0" indent="0">
              <a:buNone/>
            </a:pPr>
            <a:r>
              <a:rPr lang="en-GB" dirty="0"/>
              <a:t>PEEK (STACK, TOP)</a:t>
            </a:r>
          </a:p>
          <a:p>
            <a:pPr marL="0" indent="0">
              <a:buNone/>
            </a:pPr>
            <a:r>
              <a:rPr lang="en-GB" dirty="0"/>
              <a:t>Begin   </a:t>
            </a:r>
          </a:p>
          <a:p>
            <a:pPr marL="0" indent="0">
              <a:buNone/>
            </a:pPr>
            <a:r>
              <a:rPr lang="en-GB" dirty="0"/>
              <a:t>    </a:t>
            </a:r>
            <a:r>
              <a:rPr lang="en-GB" b="1" dirty="0"/>
              <a:t>if</a:t>
            </a:r>
            <a:r>
              <a:rPr lang="en-GB" dirty="0"/>
              <a:t> top = -1 then stack empty    </a:t>
            </a:r>
          </a:p>
          <a:p>
            <a:pPr marL="0" indent="0">
              <a:buNone/>
            </a:pPr>
            <a:r>
              <a:rPr lang="en-GB" dirty="0"/>
              <a:t>    item = stack[top]   </a:t>
            </a:r>
          </a:p>
          <a:p>
            <a:pPr marL="0" indent="0">
              <a:buNone/>
            </a:pPr>
            <a:r>
              <a:rPr lang="en-GB" dirty="0"/>
              <a:t>    </a:t>
            </a:r>
            <a:r>
              <a:rPr lang="en-GB" b="1" dirty="0"/>
              <a:t>return</a:t>
            </a:r>
            <a:r>
              <a:rPr lang="en-GB" dirty="0"/>
              <a:t> item  </a:t>
            </a:r>
          </a:p>
          <a:p>
            <a:pPr marL="0" indent="0">
              <a:buNone/>
            </a:pPr>
            <a:r>
              <a:rPr lang="en-GB" dirty="0"/>
              <a:t>End    </a:t>
            </a:r>
          </a:p>
          <a:p>
            <a:endParaRPr lang="en-GB" dirty="0"/>
          </a:p>
        </p:txBody>
      </p:sp>
    </p:spTree>
    <p:extLst>
      <p:ext uri="{BB962C8B-B14F-4D97-AF65-F5344CB8AC3E}">
        <p14:creationId xmlns:p14="http://schemas.microsoft.com/office/powerpoint/2010/main" val="2520894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646</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Stack: Linear Data Structure</vt:lpstr>
      <vt:lpstr>Stack</vt:lpstr>
      <vt:lpstr>Operations or functions of the Stack ADT</vt:lpstr>
      <vt:lpstr>Stack Operations</vt:lpstr>
      <vt:lpstr>PowerPoint Presentation</vt:lpstr>
      <vt:lpstr>Problem w.r.t stack operations</vt:lpstr>
      <vt:lpstr>Stack operations Implementation using Arrays</vt:lpstr>
      <vt:lpstr>Pop operation</vt:lpstr>
      <vt:lpstr>PEEK Operation</vt:lpstr>
      <vt:lpstr>Applications of Stack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Linear Data Structure</dc:title>
  <dc:creator>Admin</dc:creator>
  <cp:lastModifiedBy>Mohamed Shakir</cp:lastModifiedBy>
  <cp:revision>8</cp:revision>
  <dcterms:created xsi:type="dcterms:W3CDTF">2023-08-31T17:49:49Z</dcterms:created>
  <dcterms:modified xsi:type="dcterms:W3CDTF">2023-09-01T03:23:42Z</dcterms:modified>
</cp:coreProperties>
</file>