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87" r:id="rId3"/>
    <p:sldId id="307" r:id="rId4"/>
    <p:sldId id="308" r:id="rId5"/>
    <p:sldId id="310" r:id="rId6"/>
    <p:sldId id="309" r:id="rId7"/>
    <p:sldId id="311" r:id="rId8"/>
    <p:sldId id="312" r:id="rId9"/>
    <p:sldId id="313" r:id="rId10"/>
    <p:sldId id="323" r:id="rId11"/>
    <p:sldId id="314" r:id="rId12"/>
    <p:sldId id="324" r:id="rId13"/>
    <p:sldId id="315" r:id="rId14"/>
    <p:sldId id="325" r:id="rId15"/>
    <p:sldId id="316" r:id="rId16"/>
    <p:sldId id="317" r:id="rId17"/>
    <p:sldId id="326" r:id="rId18"/>
    <p:sldId id="318" r:id="rId19"/>
    <p:sldId id="327" r:id="rId20"/>
    <p:sldId id="319" r:id="rId21"/>
    <p:sldId id="328" r:id="rId22"/>
    <p:sldId id="320" r:id="rId23"/>
    <p:sldId id="32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5DC2-2509-CED9-FF3C-C53416BF35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7EFA6D-1E04-DE52-E45C-C372204A48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FA8AFB-640B-DE57-9396-258A67EE9A7E}"/>
              </a:ext>
            </a:extLst>
          </p:cNvPr>
          <p:cNvSpPr>
            <a:spLocks noGrp="1"/>
          </p:cNvSpPr>
          <p:nvPr>
            <p:ph type="dt" sz="half" idx="10"/>
          </p:nvPr>
        </p:nvSpPr>
        <p:spPr/>
        <p:txBody>
          <a:bodyPr/>
          <a:lstStyle/>
          <a:p>
            <a:fld id="{1C391625-9651-4D23-8AAC-8324C0F6CC80}" type="datetimeFigureOut">
              <a:rPr lang="en-IN" smtClean="0"/>
              <a:t>22-09-2023</a:t>
            </a:fld>
            <a:endParaRPr lang="en-IN"/>
          </a:p>
        </p:txBody>
      </p:sp>
      <p:sp>
        <p:nvSpPr>
          <p:cNvPr id="5" name="Footer Placeholder 4">
            <a:extLst>
              <a:ext uri="{FF2B5EF4-FFF2-40B4-BE49-F238E27FC236}">
                <a16:creationId xmlns:a16="http://schemas.microsoft.com/office/drawing/2014/main" id="{B972D5B1-7B94-ADC3-255B-A9DB9BB4F3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09E8C8-7E05-B82E-C20E-0C4214C712B1}"/>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429488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8943-D7DC-9090-F9CE-5E988CA719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71E370-AF0F-C292-0012-99321320A6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C9154-145B-03AE-1079-1788BC230A05}"/>
              </a:ext>
            </a:extLst>
          </p:cNvPr>
          <p:cNvSpPr>
            <a:spLocks noGrp="1"/>
          </p:cNvSpPr>
          <p:nvPr>
            <p:ph type="dt" sz="half" idx="10"/>
          </p:nvPr>
        </p:nvSpPr>
        <p:spPr/>
        <p:txBody>
          <a:bodyPr/>
          <a:lstStyle/>
          <a:p>
            <a:fld id="{1C391625-9651-4D23-8AAC-8324C0F6CC80}" type="datetimeFigureOut">
              <a:rPr lang="en-IN" smtClean="0"/>
              <a:t>22-09-2023</a:t>
            </a:fld>
            <a:endParaRPr lang="en-IN"/>
          </a:p>
        </p:txBody>
      </p:sp>
      <p:sp>
        <p:nvSpPr>
          <p:cNvPr id="5" name="Footer Placeholder 4">
            <a:extLst>
              <a:ext uri="{FF2B5EF4-FFF2-40B4-BE49-F238E27FC236}">
                <a16:creationId xmlns:a16="http://schemas.microsoft.com/office/drawing/2014/main" id="{22F5ADBE-9FAB-08C3-136A-5333BE180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1634A8-F6D9-9686-1926-0233CBEBFB14}"/>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25176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957A73-6683-28E1-3CB4-1892A00150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1308AA-856D-C8B1-8E34-5DD9434BB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0C9F55-34AC-2035-7930-52C240F751A1}"/>
              </a:ext>
            </a:extLst>
          </p:cNvPr>
          <p:cNvSpPr>
            <a:spLocks noGrp="1"/>
          </p:cNvSpPr>
          <p:nvPr>
            <p:ph type="dt" sz="half" idx="10"/>
          </p:nvPr>
        </p:nvSpPr>
        <p:spPr/>
        <p:txBody>
          <a:bodyPr/>
          <a:lstStyle/>
          <a:p>
            <a:fld id="{1C391625-9651-4D23-8AAC-8324C0F6CC80}" type="datetimeFigureOut">
              <a:rPr lang="en-IN" smtClean="0"/>
              <a:t>22-09-2023</a:t>
            </a:fld>
            <a:endParaRPr lang="en-IN"/>
          </a:p>
        </p:txBody>
      </p:sp>
      <p:sp>
        <p:nvSpPr>
          <p:cNvPr id="5" name="Footer Placeholder 4">
            <a:extLst>
              <a:ext uri="{FF2B5EF4-FFF2-40B4-BE49-F238E27FC236}">
                <a16:creationId xmlns:a16="http://schemas.microsoft.com/office/drawing/2014/main" id="{403A6802-A5B4-CF77-4753-57DD95E59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398ED-9F9D-4D11-8311-E80C49681C1B}"/>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108553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8E8F-EF41-2C26-2D2B-B78834E4EE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5471DC-5E4A-D858-710A-8A7D3A8D4A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12538-679E-8621-70BF-D229A18ACBF9}"/>
              </a:ext>
            </a:extLst>
          </p:cNvPr>
          <p:cNvSpPr>
            <a:spLocks noGrp="1"/>
          </p:cNvSpPr>
          <p:nvPr>
            <p:ph type="dt" sz="half" idx="10"/>
          </p:nvPr>
        </p:nvSpPr>
        <p:spPr/>
        <p:txBody>
          <a:bodyPr/>
          <a:lstStyle/>
          <a:p>
            <a:fld id="{1C391625-9651-4D23-8AAC-8324C0F6CC80}" type="datetimeFigureOut">
              <a:rPr lang="en-IN" smtClean="0"/>
              <a:t>22-09-2023</a:t>
            </a:fld>
            <a:endParaRPr lang="en-IN"/>
          </a:p>
        </p:txBody>
      </p:sp>
      <p:sp>
        <p:nvSpPr>
          <p:cNvPr id="5" name="Footer Placeholder 4">
            <a:extLst>
              <a:ext uri="{FF2B5EF4-FFF2-40B4-BE49-F238E27FC236}">
                <a16:creationId xmlns:a16="http://schemas.microsoft.com/office/drawing/2014/main" id="{0431361D-2277-BFCF-2265-B71831F43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622DD-9697-CE3E-21E7-290BF5AB5137}"/>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351197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714D-276A-1240-9DE4-B96F333DC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504522-63AD-7957-139E-458BE77F7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EF59D7-892C-E784-41B3-D0E7A20E9801}"/>
              </a:ext>
            </a:extLst>
          </p:cNvPr>
          <p:cNvSpPr>
            <a:spLocks noGrp="1"/>
          </p:cNvSpPr>
          <p:nvPr>
            <p:ph type="dt" sz="half" idx="10"/>
          </p:nvPr>
        </p:nvSpPr>
        <p:spPr/>
        <p:txBody>
          <a:bodyPr/>
          <a:lstStyle/>
          <a:p>
            <a:fld id="{1C391625-9651-4D23-8AAC-8324C0F6CC80}" type="datetimeFigureOut">
              <a:rPr lang="en-IN" smtClean="0"/>
              <a:t>22-09-2023</a:t>
            </a:fld>
            <a:endParaRPr lang="en-IN"/>
          </a:p>
        </p:txBody>
      </p:sp>
      <p:sp>
        <p:nvSpPr>
          <p:cNvPr id="5" name="Footer Placeholder 4">
            <a:extLst>
              <a:ext uri="{FF2B5EF4-FFF2-40B4-BE49-F238E27FC236}">
                <a16:creationId xmlns:a16="http://schemas.microsoft.com/office/drawing/2014/main" id="{D3497DFC-D9A8-D6ED-120A-33283DFAC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8E26C-76B7-BE7F-BB27-DB79E3B0E814}"/>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37776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FF74-2700-8735-3A72-111FEF0BD2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8888BD-15D3-5D49-DEF2-D4533D6E3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7C3926-30F8-3028-9E26-1EE195435C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07AF5F-1308-4955-F9AC-B1C93882989B}"/>
              </a:ext>
            </a:extLst>
          </p:cNvPr>
          <p:cNvSpPr>
            <a:spLocks noGrp="1"/>
          </p:cNvSpPr>
          <p:nvPr>
            <p:ph type="dt" sz="half" idx="10"/>
          </p:nvPr>
        </p:nvSpPr>
        <p:spPr/>
        <p:txBody>
          <a:bodyPr/>
          <a:lstStyle/>
          <a:p>
            <a:fld id="{1C391625-9651-4D23-8AAC-8324C0F6CC80}" type="datetimeFigureOut">
              <a:rPr lang="en-IN" smtClean="0"/>
              <a:t>22-09-2023</a:t>
            </a:fld>
            <a:endParaRPr lang="en-IN"/>
          </a:p>
        </p:txBody>
      </p:sp>
      <p:sp>
        <p:nvSpPr>
          <p:cNvPr id="6" name="Footer Placeholder 5">
            <a:extLst>
              <a:ext uri="{FF2B5EF4-FFF2-40B4-BE49-F238E27FC236}">
                <a16:creationId xmlns:a16="http://schemas.microsoft.com/office/drawing/2014/main" id="{571BF358-D77A-E9FC-DB21-DFE1A6B0B2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B41D58-AD74-970F-761C-9AD0A401E221}"/>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180496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754D-4578-5B97-F2EA-EA62349AF3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179D02-84C6-098C-4ED1-F9D8CD7C8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C5ADC-202F-560A-2CCD-021E65859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F60C0E-A559-04D9-7117-F5651D18C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B6212-BE33-A312-DD93-D7DF08D47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EB3662-05A8-51AF-006F-666539ED2005}"/>
              </a:ext>
            </a:extLst>
          </p:cNvPr>
          <p:cNvSpPr>
            <a:spLocks noGrp="1"/>
          </p:cNvSpPr>
          <p:nvPr>
            <p:ph type="dt" sz="half" idx="10"/>
          </p:nvPr>
        </p:nvSpPr>
        <p:spPr/>
        <p:txBody>
          <a:bodyPr/>
          <a:lstStyle/>
          <a:p>
            <a:fld id="{1C391625-9651-4D23-8AAC-8324C0F6CC80}" type="datetimeFigureOut">
              <a:rPr lang="en-IN" smtClean="0"/>
              <a:t>22-09-2023</a:t>
            </a:fld>
            <a:endParaRPr lang="en-IN"/>
          </a:p>
        </p:txBody>
      </p:sp>
      <p:sp>
        <p:nvSpPr>
          <p:cNvPr id="8" name="Footer Placeholder 7">
            <a:extLst>
              <a:ext uri="{FF2B5EF4-FFF2-40B4-BE49-F238E27FC236}">
                <a16:creationId xmlns:a16="http://schemas.microsoft.com/office/drawing/2014/main" id="{9AF14CB8-991B-6757-67CA-0E065C9B4F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85DC53-AD1B-49C0-DEFF-84D0F0B4F112}"/>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308374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9214-60EA-1221-CAB3-9D283179D4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5B02BC-9376-EAC4-A1D9-D20C9CBD87E4}"/>
              </a:ext>
            </a:extLst>
          </p:cNvPr>
          <p:cNvSpPr>
            <a:spLocks noGrp="1"/>
          </p:cNvSpPr>
          <p:nvPr>
            <p:ph type="dt" sz="half" idx="10"/>
          </p:nvPr>
        </p:nvSpPr>
        <p:spPr/>
        <p:txBody>
          <a:bodyPr/>
          <a:lstStyle/>
          <a:p>
            <a:fld id="{1C391625-9651-4D23-8AAC-8324C0F6CC80}" type="datetimeFigureOut">
              <a:rPr lang="en-IN" smtClean="0"/>
              <a:t>22-09-2023</a:t>
            </a:fld>
            <a:endParaRPr lang="en-IN"/>
          </a:p>
        </p:txBody>
      </p:sp>
      <p:sp>
        <p:nvSpPr>
          <p:cNvPr id="4" name="Footer Placeholder 3">
            <a:extLst>
              <a:ext uri="{FF2B5EF4-FFF2-40B4-BE49-F238E27FC236}">
                <a16:creationId xmlns:a16="http://schemas.microsoft.com/office/drawing/2014/main" id="{15E5BD49-5A98-5A0D-6778-3A63B17DF8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BEF72A-0ED6-7448-D16D-C2875289353E}"/>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414444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B3FFE0-E900-7ED1-4BB3-6568CCD9696A}"/>
              </a:ext>
            </a:extLst>
          </p:cNvPr>
          <p:cNvSpPr>
            <a:spLocks noGrp="1"/>
          </p:cNvSpPr>
          <p:nvPr>
            <p:ph type="dt" sz="half" idx="10"/>
          </p:nvPr>
        </p:nvSpPr>
        <p:spPr/>
        <p:txBody>
          <a:bodyPr/>
          <a:lstStyle/>
          <a:p>
            <a:fld id="{1C391625-9651-4D23-8AAC-8324C0F6CC80}" type="datetimeFigureOut">
              <a:rPr lang="en-IN" smtClean="0"/>
              <a:t>22-09-2023</a:t>
            </a:fld>
            <a:endParaRPr lang="en-IN"/>
          </a:p>
        </p:txBody>
      </p:sp>
      <p:sp>
        <p:nvSpPr>
          <p:cNvPr id="3" name="Footer Placeholder 2">
            <a:extLst>
              <a:ext uri="{FF2B5EF4-FFF2-40B4-BE49-F238E27FC236}">
                <a16:creationId xmlns:a16="http://schemas.microsoft.com/office/drawing/2014/main" id="{0E672337-47FA-7222-C8FC-B9684ED1F3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9B4FDD-3A7C-771E-0BF2-2BC5ADEF3392}"/>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217915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85DC-454D-C07B-495D-947FAF3E1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78A48C-0350-3BB7-9989-C3F2612EB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73F9FF-A11B-C5E7-F6EC-784209541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049F6-349A-D9C2-6C28-2D72CE6DB59C}"/>
              </a:ext>
            </a:extLst>
          </p:cNvPr>
          <p:cNvSpPr>
            <a:spLocks noGrp="1"/>
          </p:cNvSpPr>
          <p:nvPr>
            <p:ph type="dt" sz="half" idx="10"/>
          </p:nvPr>
        </p:nvSpPr>
        <p:spPr/>
        <p:txBody>
          <a:bodyPr/>
          <a:lstStyle/>
          <a:p>
            <a:fld id="{1C391625-9651-4D23-8AAC-8324C0F6CC80}" type="datetimeFigureOut">
              <a:rPr lang="en-IN" smtClean="0"/>
              <a:t>22-09-2023</a:t>
            </a:fld>
            <a:endParaRPr lang="en-IN"/>
          </a:p>
        </p:txBody>
      </p:sp>
      <p:sp>
        <p:nvSpPr>
          <p:cNvPr id="6" name="Footer Placeholder 5">
            <a:extLst>
              <a:ext uri="{FF2B5EF4-FFF2-40B4-BE49-F238E27FC236}">
                <a16:creationId xmlns:a16="http://schemas.microsoft.com/office/drawing/2014/main" id="{5EC7E010-F243-F929-7BF0-702F3831AC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FB1AB6-3183-6559-F2E8-06E7337E53F8}"/>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305340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5CEC-5A80-2732-CBBF-4AAC980EB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28338C-4B46-FF01-2438-B27646FD9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A00472-540E-C6BF-CA20-8C78D2EBD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7CF8A-6C42-E45A-6061-B3AE32DABF86}"/>
              </a:ext>
            </a:extLst>
          </p:cNvPr>
          <p:cNvSpPr>
            <a:spLocks noGrp="1"/>
          </p:cNvSpPr>
          <p:nvPr>
            <p:ph type="dt" sz="half" idx="10"/>
          </p:nvPr>
        </p:nvSpPr>
        <p:spPr/>
        <p:txBody>
          <a:bodyPr/>
          <a:lstStyle/>
          <a:p>
            <a:fld id="{1C391625-9651-4D23-8AAC-8324C0F6CC80}" type="datetimeFigureOut">
              <a:rPr lang="en-IN" smtClean="0"/>
              <a:t>22-09-2023</a:t>
            </a:fld>
            <a:endParaRPr lang="en-IN"/>
          </a:p>
        </p:txBody>
      </p:sp>
      <p:sp>
        <p:nvSpPr>
          <p:cNvPr id="6" name="Footer Placeholder 5">
            <a:extLst>
              <a:ext uri="{FF2B5EF4-FFF2-40B4-BE49-F238E27FC236}">
                <a16:creationId xmlns:a16="http://schemas.microsoft.com/office/drawing/2014/main" id="{CC83C1DD-8C46-2771-B06A-68440D94AC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4E99B-22DD-D3D7-28A3-06A203C8A7AC}"/>
              </a:ext>
            </a:extLst>
          </p:cNvPr>
          <p:cNvSpPr>
            <a:spLocks noGrp="1"/>
          </p:cNvSpPr>
          <p:nvPr>
            <p:ph type="sldNum" sz="quarter" idx="12"/>
          </p:nvPr>
        </p:nvSpPr>
        <p:spPr/>
        <p:txBody>
          <a:bodyPr/>
          <a:lstStyle/>
          <a:p>
            <a:fld id="{F154EC41-7DCA-4FAE-9F10-3DDD23E3AFD1}" type="slidenum">
              <a:rPr lang="en-IN" smtClean="0"/>
              <a:t>‹#›</a:t>
            </a:fld>
            <a:endParaRPr lang="en-IN"/>
          </a:p>
        </p:txBody>
      </p:sp>
    </p:spTree>
    <p:extLst>
      <p:ext uri="{BB962C8B-B14F-4D97-AF65-F5344CB8AC3E}">
        <p14:creationId xmlns:p14="http://schemas.microsoft.com/office/powerpoint/2010/main" val="375301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EE201-A014-A300-10E8-6C330AF97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AFDB24-A360-C465-4E62-AADFE8319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8375E6-52EF-C542-9F6D-25684E824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91625-9651-4D23-8AAC-8324C0F6CC80}" type="datetimeFigureOut">
              <a:rPr lang="en-IN" smtClean="0"/>
              <a:t>22-09-2023</a:t>
            </a:fld>
            <a:endParaRPr lang="en-IN"/>
          </a:p>
        </p:txBody>
      </p:sp>
      <p:sp>
        <p:nvSpPr>
          <p:cNvPr id="5" name="Footer Placeholder 4">
            <a:extLst>
              <a:ext uri="{FF2B5EF4-FFF2-40B4-BE49-F238E27FC236}">
                <a16:creationId xmlns:a16="http://schemas.microsoft.com/office/drawing/2014/main" id="{9ADD24A6-582E-011A-8765-5BE180331B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533210-0194-0ABC-24FE-EE0EC3FAC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4EC41-7DCA-4FAE-9F10-3DDD23E3AFD1}" type="slidenum">
              <a:rPr lang="en-IN" smtClean="0"/>
              <a:t>‹#›</a:t>
            </a:fld>
            <a:endParaRPr lang="en-IN"/>
          </a:p>
        </p:txBody>
      </p:sp>
    </p:spTree>
    <p:extLst>
      <p:ext uri="{BB962C8B-B14F-4D97-AF65-F5344CB8AC3E}">
        <p14:creationId xmlns:p14="http://schemas.microsoft.com/office/powerpoint/2010/main" val="21498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353A-076E-8EE4-C660-1E774886B106}"/>
              </a:ext>
            </a:extLst>
          </p:cNvPr>
          <p:cNvSpPr>
            <a:spLocks noGrp="1"/>
          </p:cNvSpPr>
          <p:nvPr>
            <p:ph type="ctrTitle"/>
          </p:nvPr>
        </p:nvSpPr>
        <p:spPr/>
        <p:txBody>
          <a:bodyPr/>
          <a:lstStyle/>
          <a:p>
            <a:r>
              <a:rPr lang="en-IN" b="1" dirty="0"/>
              <a:t>Circular Linked Lists</a:t>
            </a:r>
          </a:p>
        </p:txBody>
      </p:sp>
    </p:spTree>
    <p:extLst>
      <p:ext uri="{BB962C8B-B14F-4D97-AF65-F5344CB8AC3E}">
        <p14:creationId xmlns:p14="http://schemas.microsoft.com/office/powerpoint/2010/main" val="716448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DF95-C096-4F37-A7CE-6848FC20AF41}"/>
              </a:ext>
            </a:extLst>
          </p:cNvPr>
          <p:cNvSpPr>
            <a:spLocks noGrp="1"/>
          </p:cNvSpPr>
          <p:nvPr>
            <p:ph type="title"/>
          </p:nvPr>
        </p:nvSpPr>
        <p:spPr>
          <a:xfrm>
            <a:off x="838200" y="125975"/>
            <a:ext cx="10515600" cy="619613"/>
          </a:xfrm>
        </p:spPr>
        <p:txBody>
          <a:bodyPr>
            <a:normAutofit fontScale="90000"/>
          </a:bodyPr>
          <a:lstStyle/>
          <a:p>
            <a:r>
              <a:rPr lang="en-US" b="1" dirty="0"/>
              <a:t>Insert the new node as the first node:</a:t>
            </a:r>
            <a:endParaRPr lang="en-IN" dirty="0"/>
          </a:p>
        </p:txBody>
      </p:sp>
      <p:sp>
        <p:nvSpPr>
          <p:cNvPr id="5" name="AutoShape 4" descr="Circular Singly Linked List in Java">
            <a:extLst>
              <a:ext uri="{FF2B5EF4-FFF2-40B4-BE49-F238E27FC236}">
                <a16:creationId xmlns:a16="http://schemas.microsoft.com/office/drawing/2014/main" id="{378FDDDF-552D-419E-B84E-19E46D407B1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4902795D-2872-40CE-87C0-C3C214E3ED6A}"/>
              </a:ext>
            </a:extLst>
          </p:cNvPr>
          <p:cNvPicPr>
            <a:picLocks noChangeAspect="1"/>
          </p:cNvPicPr>
          <p:nvPr/>
        </p:nvPicPr>
        <p:blipFill>
          <a:blip r:embed="rId2"/>
          <a:stretch>
            <a:fillRect/>
          </a:stretch>
        </p:blipFill>
        <p:spPr>
          <a:xfrm>
            <a:off x="242887" y="1079915"/>
            <a:ext cx="11401425" cy="5457825"/>
          </a:xfrm>
          <a:prstGeom prst="rect">
            <a:avLst/>
          </a:prstGeom>
        </p:spPr>
      </p:pic>
    </p:spTree>
    <p:extLst>
      <p:ext uri="{BB962C8B-B14F-4D97-AF65-F5344CB8AC3E}">
        <p14:creationId xmlns:p14="http://schemas.microsoft.com/office/powerpoint/2010/main" val="192469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E6377-32C8-4E1B-B6AB-2C9665B27244}"/>
              </a:ext>
            </a:extLst>
          </p:cNvPr>
          <p:cNvSpPr>
            <a:spLocks noGrp="1"/>
          </p:cNvSpPr>
          <p:nvPr>
            <p:ph type="title"/>
          </p:nvPr>
        </p:nvSpPr>
        <p:spPr/>
        <p:txBody>
          <a:bodyPr/>
          <a:lstStyle/>
          <a:p>
            <a:r>
              <a:rPr lang="en-US" b="1" dirty="0"/>
              <a:t>Inserting At Beginning of the list</a:t>
            </a:r>
            <a:br>
              <a:rPr lang="en-US" b="1" dirty="0"/>
            </a:br>
            <a:endParaRPr lang="en-IN" dirty="0"/>
          </a:p>
        </p:txBody>
      </p:sp>
      <p:sp>
        <p:nvSpPr>
          <p:cNvPr id="3" name="Content Placeholder 2">
            <a:extLst>
              <a:ext uri="{FF2B5EF4-FFF2-40B4-BE49-F238E27FC236}">
                <a16:creationId xmlns:a16="http://schemas.microsoft.com/office/drawing/2014/main" id="{2B68AD4D-133B-4E46-B6CD-095CFDC5CF89}"/>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We can use the following steps to insert a new node at beginning of the circular linked list...</a:t>
            </a:r>
          </a:p>
          <a:p>
            <a:pPr marL="0" indent="0">
              <a:buNone/>
            </a:pPr>
            <a:r>
              <a:rPr lang="en-US" b="1" dirty="0">
                <a:latin typeface="Times New Roman" panose="02020603050405020304" pitchFamily="18" charset="0"/>
                <a:cs typeface="Times New Roman" panose="02020603050405020304" pitchFamily="18" charset="0"/>
              </a:rPr>
              <a:t>Step 1 - </a:t>
            </a:r>
            <a:r>
              <a:rPr lang="en-US" dirty="0">
                <a:latin typeface="Times New Roman" panose="02020603050405020304" pitchFamily="18" charset="0"/>
                <a:cs typeface="Times New Roman" panose="02020603050405020304" pitchFamily="18" charset="0"/>
              </a:rPr>
              <a:t>Create a </a:t>
            </a:r>
            <a:r>
              <a:rPr lang="en-US" b="1"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 with given value.</a:t>
            </a:r>
          </a:p>
          <a:p>
            <a:pPr marL="0" indent="0">
              <a:buNone/>
            </a:pPr>
            <a:r>
              <a:rPr lang="en-US" b="1" dirty="0">
                <a:latin typeface="Times New Roman" panose="02020603050405020304" pitchFamily="18" charset="0"/>
                <a:cs typeface="Times New Roman" panose="02020603050405020304" pitchFamily="18" charset="0"/>
              </a:rPr>
              <a:t>Step 2 - </a:t>
            </a:r>
            <a:r>
              <a:rPr lang="en-US" dirty="0">
                <a:latin typeface="Times New Roman" panose="02020603050405020304" pitchFamily="18" charset="0"/>
                <a:cs typeface="Times New Roman" panose="02020603050405020304" pitchFamily="18" charset="0"/>
              </a:rPr>
              <a:t>Check whether list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NULL</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3 -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then, set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newNode→next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Step 4 -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Not Empty</a:t>
            </a:r>
            <a:r>
              <a:rPr lang="en-US" dirty="0">
                <a:latin typeface="Times New Roman" panose="02020603050405020304" pitchFamily="18" charset="0"/>
                <a:cs typeface="Times New Roman" panose="02020603050405020304" pitchFamily="18" charset="0"/>
              </a:rPr>
              <a:t> then, define a Node pointer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and initialize with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5 - </a:t>
            </a:r>
            <a:r>
              <a:rPr lang="en-US" dirty="0">
                <a:latin typeface="Times New Roman" panose="02020603050405020304" pitchFamily="18" charset="0"/>
                <a:cs typeface="Times New Roman" panose="02020603050405020304" pitchFamily="18" charset="0"/>
              </a:rPr>
              <a:t>Keep moving the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to its next node until it reaches to the last node (until '</a:t>
            </a:r>
            <a:r>
              <a:rPr lang="en-US" b="1" dirty="0">
                <a:latin typeface="Times New Roman" panose="02020603050405020304" pitchFamily="18" charset="0"/>
                <a:cs typeface="Times New Roman" panose="02020603050405020304" pitchFamily="18" charset="0"/>
              </a:rPr>
              <a:t>temp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6 - </a:t>
            </a:r>
            <a:r>
              <a:rPr lang="en-US" dirty="0">
                <a:latin typeface="Times New Roman" panose="02020603050405020304" pitchFamily="18" charset="0"/>
                <a:cs typeface="Times New Roman" panose="02020603050405020304" pitchFamily="18" charset="0"/>
              </a:rPr>
              <a:t>Set '</a:t>
            </a:r>
            <a:r>
              <a:rPr lang="en-US" b="1" dirty="0" err="1">
                <a:latin typeface="Times New Roman" panose="02020603050405020304" pitchFamily="18" charset="0"/>
                <a:cs typeface="Times New Roman" panose="02020603050405020304" pitchFamily="18" charset="0"/>
              </a:rPr>
              <a:t>newNode</a:t>
            </a:r>
            <a:r>
              <a:rPr lang="en-US" b="1" dirty="0">
                <a:latin typeface="Times New Roman" panose="02020603050405020304" pitchFamily="18" charset="0"/>
                <a:cs typeface="Times New Roman" panose="02020603050405020304" pitchFamily="18" charset="0"/>
              </a:rPr>
              <a:t> → next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temp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82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06F8-C32C-4627-8B55-BC837BA64E8E}"/>
              </a:ext>
            </a:extLst>
          </p:cNvPr>
          <p:cNvSpPr>
            <a:spLocks noGrp="1"/>
          </p:cNvSpPr>
          <p:nvPr>
            <p:ph type="title"/>
          </p:nvPr>
        </p:nvSpPr>
        <p:spPr>
          <a:xfrm>
            <a:off x="838200" y="365126"/>
            <a:ext cx="10515600" cy="444500"/>
          </a:xfrm>
        </p:spPr>
        <p:txBody>
          <a:bodyPr>
            <a:normAutofit fontScale="90000"/>
          </a:bodyPr>
          <a:lstStyle/>
          <a:p>
            <a:r>
              <a:rPr lang="en-US" b="1" dirty="0"/>
              <a:t>Inserting At End of the list</a:t>
            </a:r>
            <a:br>
              <a:rPr lang="en-US" b="1" dirty="0"/>
            </a:br>
            <a:endParaRPr lang="en-IN" dirty="0"/>
          </a:p>
        </p:txBody>
      </p:sp>
      <p:pic>
        <p:nvPicPr>
          <p:cNvPr id="3074" name="Picture 2" descr="https://prod-acb5.kxcdn.com/wp-content/uploads/2021/06/word-image-21.png">
            <a:extLst>
              <a:ext uri="{FF2B5EF4-FFF2-40B4-BE49-F238E27FC236}">
                <a16:creationId xmlns:a16="http://schemas.microsoft.com/office/drawing/2014/main" id="{AEC9FC21-3D6A-4B13-9517-210EBB6F9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809625"/>
            <a:ext cx="11572875"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999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71D8-5E21-41C0-82CB-BEF07DB4205C}"/>
              </a:ext>
            </a:extLst>
          </p:cNvPr>
          <p:cNvSpPr>
            <a:spLocks noGrp="1"/>
          </p:cNvSpPr>
          <p:nvPr>
            <p:ph type="title"/>
          </p:nvPr>
        </p:nvSpPr>
        <p:spPr/>
        <p:txBody>
          <a:bodyPr/>
          <a:lstStyle/>
          <a:p>
            <a:r>
              <a:rPr lang="en-US" b="1" dirty="0"/>
              <a:t>Inserting At End of the list</a:t>
            </a:r>
            <a:br>
              <a:rPr lang="en-US" b="1" dirty="0"/>
            </a:br>
            <a:endParaRPr lang="en-IN" dirty="0"/>
          </a:p>
        </p:txBody>
      </p:sp>
      <p:sp>
        <p:nvSpPr>
          <p:cNvPr id="3" name="Content Placeholder 2">
            <a:extLst>
              <a:ext uri="{FF2B5EF4-FFF2-40B4-BE49-F238E27FC236}">
                <a16:creationId xmlns:a16="http://schemas.microsoft.com/office/drawing/2014/main" id="{70E44729-1CD9-4928-8A7B-B191E48333D5}"/>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Step 1 - </a:t>
            </a:r>
            <a:r>
              <a:rPr lang="en-US" dirty="0">
                <a:latin typeface="Times New Roman" panose="02020603050405020304" pitchFamily="18" charset="0"/>
                <a:cs typeface="Times New Roman" panose="02020603050405020304" pitchFamily="18" charset="0"/>
              </a:rPr>
              <a:t>Create a </a:t>
            </a:r>
            <a:r>
              <a:rPr lang="en-US" b="1"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 with given value.</a:t>
            </a:r>
          </a:p>
          <a:p>
            <a:pPr marL="0" indent="0">
              <a:buNone/>
            </a:pPr>
            <a:r>
              <a:rPr lang="en-US" b="1" dirty="0">
                <a:latin typeface="Times New Roman" panose="02020603050405020304" pitchFamily="18" charset="0"/>
                <a:cs typeface="Times New Roman" panose="02020603050405020304" pitchFamily="18" charset="0"/>
              </a:rPr>
              <a:t>Step 2 - </a:t>
            </a:r>
            <a:r>
              <a:rPr lang="en-US" dirty="0">
                <a:latin typeface="Times New Roman" panose="02020603050405020304" pitchFamily="18" charset="0"/>
                <a:cs typeface="Times New Roman" panose="02020603050405020304" pitchFamily="18" charset="0"/>
              </a:rPr>
              <a:t>Check whether list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NULL</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3 -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then, set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newNode</a:t>
            </a:r>
            <a:r>
              <a:rPr lang="en-US" b="1" dirty="0">
                <a:latin typeface="Times New Roman" panose="02020603050405020304" pitchFamily="18" charset="0"/>
                <a:cs typeface="Times New Roman" panose="02020603050405020304" pitchFamily="18" charset="0"/>
              </a:rPr>
              <a:t>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4 -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Not Empty</a:t>
            </a:r>
            <a:r>
              <a:rPr lang="en-US" dirty="0">
                <a:latin typeface="Times New Roman" panose="02020603050405020304" pitchFamily="18" charset="0"/>
                <a:cs typeface="Times New Roman" panose="02020603050405020304" pitchFamily="18" charset="0"/>
              </a:rPr>
              <a:t> then, define a node pointer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and initialize with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5 - </a:t>
            </a:r>
            <a:r>
              <a:rPr lang="en-US" dirty="0">
                <a:latin typeface="Times New Roman" panose="02020603050405020304" pitchFamily="18" charset="0"/>
                <a:cs typeface="Times New Roman" panose="02020603050405020304" pitchFamily="18" charset="0"/>
              </a:rPr>
              <a:t>Keep moving the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to its next node until it reaches to the last node in the list (until </a:t>
            </a:r>
            <a:r>
              <a:rPr lang="en-US" b="1" dirty="0">
                <a:latin typeface="Times New Roman" panose="02020603050405020304" pitchFamily="18" charset="0"/>
                <a:cs typeface="Times New Roman" panose="02020603050405020304" pitchFamily="18" charset="0"/>
              </a:rPr>
              <a:t>temp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6 - </a:t>
            </a:r>
            <a:r>
              <a:rPr lang="en-US" dirty="0">
                <a:latin typeface="Times New Roman" panose="02020603050405020304" pitchFamily="18" charset="0"/>
                <a:cs typeface="Times New Roman" panose="02020603050405020304" pitchFamily="18" charset="0"/>
              </a:rPr>
              <a:t>Set </a:t>
            </a:r>
            <a:r>
              <a:rPr lang="en-US" b="1" dirty="0">
                <a:latin typeface="Times New Roman" panose="02020603050405020304" pitchFamily="18" charset="0"/>
                <a:cs typeface="Times New Roman" panose="02020603050405020304" pitchFamily="18" charset="0"/>
              </a:rPr>
              <a:t>temp → next</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newNode</a:t>
            </a:r>
            <a:r>
              <a:rPr lang="en-US" b="1" dirty="0">
                <a:latin typeface="Times New Roman" panose="02020603050405020304" pitchFamily="18" charset="0"/>
                <a:cs typeface="Times New Roman" panose="02020603050405020304" pitchFamily="18" charset="0"/>
              </a:rPr>
              <a:t>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039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FAE6-B911-426C-B035-3FA95FB7282C}"/>
              </a:ext>
            </a:extLst>
          </p:cNvPr>
          <p:cNvSpPr>
            <a:spLocks noGrp="1"/>
          </p:cNvSpPr>
          <p:nvPr>
            <p:ph type="title"/>
          </p:nvPr>
        </p:nvSpPr>
        <p:spPr>
          <a:xfrm>
            <a:off x="838200" y="365126"/>
            <a:ext cx="10515600" cy="858764"/>
          </a:xfrm>
        </p:spPr>
        <p:txBody>
          <a:bodyPr>
            <a:normAutofit fontScale="90000"/>
          </a:bodyPr>
          <a:lstStyle/>
          <a:p>
            <a:r>
              <a:rPr lang="en-US" b="1" dirty="0"/>
              <a:t>Inserting At Specific location in the list (After a Node)</a:t>
            </a:r>
            <a:br>
              <a:rPr lang="en-US" b="1" dirty="0"/>
            </a:br>
            <a:endParaRPr lang="en-IN" dirty="0"/>
          </a:p>
        </p:txBody>
      </p:sp>
      <p:pic>
        <p:nvPicPr>
          <p:cNvPr id="4098" name="Picture 2" descr="https://prod-acb5.kxcdn.com/wp-content/uploads/2021/06/word-image-20.png">
            <a:extLst>
              <a:ext uri="{FF2B5EF4-FFF2-40B4-BE49-F238E27FC236}">
                <a16:creationId xmlns:a16="http://schemas.microsoft.com/office/drawing/2014/main" id="{0FE640A5-E438-48F0-994D-3B5615428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772" y="1349374"/>
            <a:ext cx="101536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49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9F9DA-C6EF-47A8-A739-629AF04A7C6C}"/>
              </a:ext>
            </a:extLst>
          </p:cNvPr>
          <p:cNvSpPr>
            <a:spLocks noGrp="1"/>
          </p:cNvSpPr>
          <p:nvPr>
            <p:ph idx="1"/>
          </p:nvPr>
        </p:nvSpPr>
        <p:spPr>
          <a:xfrm>
            <a:off x="838200" y="675250"/>
            <a:ext cx="10515600" cy="5515781"/>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Step 1 - </a:t>
            </a:r>
            <a:r>
              <a:rPr lang="en-US" dirty="0">
                <a:latin typeface="Times New Roman" panose="02020603050405020304" pitchFamily="18" charset="0"/>
                <a:cs typeface="Times New Roman" panose="02020603050405020304" pitchFamily="18" charset="0"/>
              </a:rPr>
              <a:t>Create a </a:t>
            </a:r>
            <a:r>
              <a:rPr lang="en-US" b="1"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 with given value.</a:t>
            </a:r>
          </a:p>
          <a:p>
            <a:pPr marL="0" indent="0">
              <a:buNone/>
            </a:pPr>
            <a:r>
              <a:rPr lang="en-US" b="1" dirty="0">
                <a:latin typeface="Times New Roman" panose="02020603050405020304" pitchFamily="18" charset="0"/>
                <a:cs typeface="Times New Roman" panose="02020603050405020304" pitchFamily="18" charset="0"/>
              </a:rPr>
              <a:t>Step 2 - </a:t>
            </a:r>
            <a:r>
              <a:rPr lang="en-US" dirty="0">
                <a:latin typeface="Times New Roman" panose="02020603050405020304" pitchFamily="18" charset="0"/>
                <a:cs typeface="Times New Roman" panose="02020603050405020304" pitchFamily="18" charset="0"/>
              </a:rPr>
              <a:t>Check whether list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NULL</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3 -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then, set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newNode</a:t>
            </a:r>
            <a:r>
              <a:rPr lang="en-US" b="1" dirty="0">
                <a:latin typeface="Times New Roman" panose="02020603050405020304" pitchFamily="18" charset="0"/>
                <a:cs typeface="Times New Roman" panose="02020603050405020304" pitchFamily="18" charset="0"/>
              </a:rPr>
              <a:t>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4 -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Not Empty</a:t>
            </a:r>
            <a:r>
              <a:rPr lang="en-US" dirty="0">
                <a:latin typeface="Times New Roman" panose="02020603050405020304" pitchFamily="18" charset="0"/>
                <a:cs typeface="Times New Roman" panose="02020603050405020304" pitchFamily="18" charset="0"/>
              </a:rPr>
              <a:t> then, define a node pointer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and initialize with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5 - </a:t>
            </a:r>
            <a:r>
              <a:rPr lang="en-US" dirty="0">
                <a:latin typeface="Times New Roman" panose="02020603050405020304" pitchFamily="18" charset="0"/>
                <a:cs typeface="Times New Roman" panose="02020603050405020304" pitchFamily="18" charset="0"/>
              </a:rPr>
              <a:t>Keep moving the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to its next node until it reaches to the node after which we want to insert the </a:t>
            </a:r>
            <a:r>
              <a:rPr lang="en-US"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 (until </a:t>
            </a:r>
            <a:r>
              <a:rPr lang="en-US" b="1" dirty="0">
                <a:latin typeface="Times New Roman" panose="02020603050405020304" pitchFamily="18" charset="0"/>
                <a:cs typeface="Times New Roman" panose="02020603050405020304" pitchFamily="18" charset="0"/>
              </a:rPr>
              <a:t>temp1 → data</a:t>
            </a:r>
            <a:r>
              <a:rPr lang="en-US" dirty="0">
                <a:latin typeface="Times New Roman" panose="02020603050405020304" pitchFamily="18" charset="0"/>
                <a:cs typeface="Times New Roman" panose="02020603050405020304" pitchFamily="18" charset="0"/>
              </a:rPr>
              <a:t> is equal to </a:t>
            </a:r>
            <a:r>
              <a:rPr lang="en-US" b="1" dirty="0">
                <a:latin typeface="Times New Roman" panose="02020603050405020304" pitchFamily="18" charset="0"/>
                <a:cs typeface="Times New Roman" panose="02020603050405020304" pitchFamily="18" charset="0"/>
              </a:rPr>
              <a:t>location</a:t>
            </a:r>
            <a:r>
              <a:rPr lang="en-US" dirty="0">
                <a:latin typeface="Times New Roman" panose="02020603050405020304" pitchFamily="18" charset="0"/>
                <a:cs typeface="Times New Roman" panose="02020603050405020304" pitchFamily="18" charset="0"/>
              </a:rPr>
              <a:t>, here location is the node value after which we want to insert the </a:t>
            </a:r>
            <a:r>
              <a:rPr lang="en-US"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6 - </a:t>
            </a:r>
            <a:r>
              <a:rPr lang="en-US" dirty="0">
                <a:latin typeface="Times New Roman" panose="02020603050405020304" pitchFamily="18" charset="0"/>
                <a:cs typeface="Times New Roman" panose="02020603050405020304" pitchFamily="18" charset="0"/>
              </a:rPr>
              <a:t>Every time check whether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is reached to the last node or not. If it is reached to last node then display </a:t>
            </a:r>
            <a:r>
              <a:rPr lang="en-US" b="1" dirty="0">
                <a:latin typeface="Times New Roman" panose="02020603050405020304" pitchFamily="18" charset="0"/>
                <a:cs typeface="Times New Roman" panose="02020603050405020304" pitchFamily="18" charset="0"/>
              </a:rPr>
              <a:t>'Given node is not found in the list!!! Insertion not possible!!!'</a:t>
            </a:r>
            <a:r>
              <a:rPr lang="en-US" dirty="0">
                <a:latin typeface="Times New Roman" panose="02020603050405020304" pitchFamily="18" charset="0"/>
                <a:cs typeface="Times New Roman" panose="02020603050405020304" pitchFamily="18" charset="0"/>
              </a:rPr>
              <a:t> and terminate the function. Otherwise move the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to next node.</a:t>
            </a:r>
          </a:p>
          <a:p>
            <a:pPr marL="0" indent="0">
              <a:buNone/>
            </a:pPr>
            <a:r>
              <a:rPr lang="en-US" b="1" dirty="0">
                <a:latin typeface="Times New Roman" panose="02020603050405020304" pitchFamily="18" charset="0"/>
                <a:cs typeface="Times New Roman" panose="02020603050405020304" pitchFamily="18" charset="0"/>
              </a:rPr>
              <a:t>Step 7 - </a:t>
            </a: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is reached to the exact node after which we want to insert the </a:t>
            </a:r>
            <a:r>
              <a:rPr lang="en-US"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 then check whether it is last node (temp → next == head).</a:t>
            </a:r>
          </a:p>
          <a:p>
            <a:pPr marL="0" indent="0">
              <a:buNone/>
            </a:pPr>
            <a:r>
              <a:rPr lang="en-US" b="1" dirty="0">
                <a:latin typeface="Times New Roman" panose="02020603050405020304" pitchFamily="18" charset="0"/>
                <a:cs typeface="Times New Roman" panose="02020603050405020304" pitchFamily="18" charset="0"/>
              </a:rPr>
              <a:t>Step 8 - </a:t>
            </a: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is last node then set </a:t>
            </a:r>
            <a:r>
              <a:rPr lang="en-US" b="1" dirty="0">
                <a:latin typeface="Times New Roman" panose="02020603050405020304" pitchFamily="18" charset="0"/>
                <a:cs typeface="Times New Roman" panose="02020603050405020304" pitchFamily="18" charset="0"/>
              </a:rPr>
              <a:t>temp → next</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newNode</a:t>
            </a:r>
            <a:r>
              <a:rPr lang="en-US" b="1" dirty="0">
                <a:latin typeface="Times New Roman" panose="02020603050405020304" pitchFamily="18" charset="0"/>
                <a:cs typeface="Times New Roman" panose="02020603050405020304" pitchFamily="18" charset="0"/>
              </a:rPr>
              <a:t>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8 - </a:t>
            </a: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is not last node then set </a:t>
            </a:r>
            <a:r>
              <a:rPr lang="en-US" b="1" dirty="0" err="1">
                <a:latin typeface="Times New Roman" panose="02020603050405020304" pitchFamily="18" charset="0"/>
                <a:cs typeface="Times New Roman" panose="02020603050405020304" pitchFamily="18" charset="0"/>
              </a:rPr>
              <a:t>newNode</a:t>
            </a:r>
            <a:r>
              <a:rPr lang="en-US" b="1" dirty="0">
                <a:latin typeface="Times New Roman" panose="02020603050405020304" pitchFamily="18" charset="0"/>
                <a:cs typeface="Times New Roman" panose="02020603050405020304" pitchFamily="18" charset="0"/>
              </a:rPr>
              <a:t>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temp → next</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temp → next</a:t>
            </a:r>
            <a:r>
              <a:rPr lang="en-US"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newNode</a:t>
            </a:r>
            <a:r>
              <a:rPr lang="en-US"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27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D0DF-4818-49B1-83C8-7F9F436DE0E7}"/>
              </a:ext>
            </a:extLst>
          </p:cNvPr>
          <p:cNvSpPr>
            <a:spLocks noGrp="1"/>
          </p:cNvSpPr>
          <p:nvPr>
            <p:ph type="title"/>
          </p:nvPr>
        </p:nvSpPr>
        <p:spPr/>
        <p:txBody>
          <a:bodyPr/>
          <a:lstStyle/>
          <a:p>
            <a:r>
              <a:rPr lang="en-IN" b="1" dirty="0"/>
              <a:t>Deletion</a:t>
            </a:r>
            <a:br>
              <a:rPr lang="en-IN" b="1" dirty="0"/>
            </a:br>
            <a:endParaRPr lang="en-IN" dirty="0"/>
          </a:p>
        </p:txBody>
      </p:sp>
      <p:sp>
        <p:nvSpPr>
          <p:cNvPr id="3" name="Content Placeholder 2">
            <a:extLst>
              <a:ext uri="{FF2B5EF4-FFF2-40B4-BE49-F238E27FC236}">
                <a16:creationId xmlns:a16="http://schemas.microsoft.com/office/drawing/2014/main" id="{9E624788-98F2-4114-AE17-B83B48B0A951}"/>
              </a:ext>
            </a:extLst>
          </p:cNvPr>
          <p:cNvSpPr>
            <a:spLocks noGrp="1"/>
          </p:cNvSpPr>
          <p:nvPr>
            <p:ph idx="1"/>
          </p:nvPr>
        </p:nvSpPr>
        <p:spPr/>
        <p:txBody>
          <a:bodyPr/>
          <a:lstStyle/>
          <a:p>
            <a:pPr marL="0" indent="0">
              <a:buNone/>
            </a:pPr>
            <a:r>
              <a:rPr lang="en-US" dirty="0"/>
              <a:t>In a circular linked list, the deletion operation can be performed in three ways those are as follows...</a:t>
            </a:r>
          </a:p>
          <a:p>
            <a:r>
              <a:rPr lang="en-US" dirty="0"/>
              <a:t>Deleting from Beginning of the list</a:t>
            </a:r>
          </a:p>
          <a:p>
            <a:r>
              <a:rPr lang="en-US" dirty="0"/>
              <a:t>Deleting from End of the list</a:t>
            </a:r>
          </a:p>
          <a:p>
            <a:r>
              <a:rPr lang="en-US" dirty="0"/>
              <a:t>Deleting a Specific Node</a:t>
            </a:r>
          </a:p>
          <a:p>
            <a:pPr marL="0" indent="0">
              <a:buNone/>
            </a:pPr>
            <a:endParaRPr lang="en-IN" dirty="0"/>
          </a:p>
        </p:txBody>
      </p:sp>
    </p:spTree>
    <p:extLst>
      <p:ext uri="{BB962C8B-B14F-4D97-AF65-F5344CB8AC3E}">
        <p14:creationId xmlns:p14="http://schemas.microsoft.com/office/powerpoint/2010/main" val="372451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94F5-F82B-4D4A-B74B-C45CDF51DEE5}"/>
              </a:ext>
            </a:extLst>
          </p:cNvPr>
          <p:cNvSpPr>
            <a:spLocks noGrp="1"/>
          </p:cNvSpPr>
          <p:nvPr>
            <p:ph type="title"/>
          </p:nvPr>
        </p:nvSpPr>
        <p:spPr>
          <a:xfrm>
            <a:off x="838200" y="365125"/>
            <a:ext cx="10515600" cy="844697"/>
          </a:xfrm>
        </p:spPr>
        <p:txBody>
          <a:bodyPr>
            <a:normAutofit fontScale="90000"/>
          </a:bodyPr>
          <a:lstStyle/>
          <a:p>
            <a:r>
              <a:rPr lang="en-US" b="1" dirty="0"/>
              <a:t>Deleting from Beginning of the list</a:t>
            </a:r>
            <a:br>
              <a:rPr lang="en-US" b="1" dirty="0"/>
            </a:br>
            <a:endParaRPr lang="en-IN" dirty="0"/>
          </a:p>
        </p:txBody>
      </p:sp>
      <p:pic>
        <p:nvPicPr>
          <p:cNvPr id="6" name="Picture 5">
            <a:extLst>
              <a:ext uri="{FF2B5EF4-FFF2-40B4-BE49-F238E27FC236}">
                <a16:creationId xmlns:a16="http://schemas.microsoft.com/office/drawing/2014/main" id="{3CE30815-0849-4F8B-8B56-163DCAD3D2DB}"/>
              </a:ext>
            </a:extLst>
          </p:cNvPr>
          <p:cNvPicPr>
            <a:picLocks noChangeAspect="1"/>
          </p:cNvPicPr>
          <p:nvPr/>
        </p:nvPicPr>
        <p:blipFill>
          <a:blip r:embed="rId2"/>
          <a:stretch>
            <a:fillRect/>
          </a:stretch>
        </p:blipFill>
        <p:spPr>
          <a:xfrm>
            <a:off x="1047750" y="1209821"/>
            <a:ext cx="10096500" cy="5283053"/>
          </a:xfrm>
          <a:prstGeom prst="rect">
            <a:avLst/>
          </a:prstGeom>
        </p:spPr>
      </p:pic>
    </p:spTree>
    <p:extLst>
      <p:ext uri="{BB962C8B-B14F-4D97-AF65-F5344CB8AC3E}">
        <p14:creationId xmlns:p14="http://schemas.microsoft.com/office/powerpoint/2010/main" val="176058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2666-A2D6-4A12-A88A-5E1904DAF832}"/>
              </a:ext>
            </a:extLst>
          </p:cNvPr>
          <p:cNvSpPr>
            <a:spLocks noGrp="1"/>
          </p:cNvSpPr>
          <p:nvPr>
            <p:ph type="title"/>
          </p:nvPr>
        </p:nvSpPr>
        <p:spPr/>
        <p:txBody>
          <a:bodyPr/>
          <a:lstStyle/>
          <a:p>
            <a:r>
              <a:rPr lang="en-US" b="1" dirty="0"/>
              <a:t>Deleting from Beginning of the list</a:t>
            </a:r>
            <a:br>
              <a:rPr lang="en-US" b="1" dirty="0"/>
            </a:br>
            <a:endParaRPr lang="en-IN" dirty="0"/>
          </a:p>
        </p:txBody>
      </p:sp>
      <p:sp>
        <p:nvSpPr>
          <p:cNvPr id="3" name="Content Placeholder 2">
            <a:extLst>
              <a:ext uri="{FF2B5EF4-FFF2-40B4-BE49-F238E27FC236}">
                <a16:creationId xmlns:a16="http://schemas.microsoft.com/office/drawing/2014/main" id="{6CBF253C-1B94-4B48-96BC-6CFC66C584CB}"/>
              </a:ext>
            </a:extLst>
          </p:cNvPr>
          <p:cNvSpPr>
            <a:spLocks noGrp="1"/>
          </p:cNvSpPr>
          <p:nvPr>
            <p:ph idx="1"/>
          </p:nvPr>
        </p:nvSpPr>
        <p:spPr/>
        <p:txBody>
          <a:bodyPr>
            <a:normAutofit fontScale="85000" lnSpcReduction="10000"/>
          </a:bodyPr>
          <a:lstStyle/>
          <a:p>
            <a:pPr marL="0" indent="0">
              <a:buNone/>
            </a:pPr>
            <a:r>
              <a:rPr lang="en-US" b="1" dirty="0">
                <a:latin typeface="Times New Roman" panose="02020603050405020304" pitchFamily="18" charset="0"/>
                <a:cs typeface="Times New Roman" panose="02020603050405020304" pitchFamily="18" charset="0"/>
              </a:rPr>
              <a:t>Step 1 - </a:t>
            </a:r>
            <a:r>
              <a:rPr lang="en-US" dirty="0">
                <a:latin typeface="Times New Roman" panose="02020603050405020304" pitchFamily="18" charset="0"/>
                <a:cs typeface="Times New Roman" panose="02020603050405020304" pitchFamily="18" charset="0"/>
              </a:rPr>
              <a:t>Check whether list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NULL</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2 -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then, display </a:t>
            </a:r>
            <a:r>
              <a:rPr lang="en-US" b="1" dirty="0">
                <a:latin typeface="Times New Roman" panose="02020603050405020304" pitchFamily="18" charset="0"/>
                <a:cs typeface="Times New Roman" panose="02020603050405020304" pitchFamily="18" charset="0"/>
              </a:rPr>
              <a:t>'List is Empty!!! Deletion is not possible'</a:t>
            </a:r>
            <a:r>
              <a:rPr lang="en-US" dirty="0">
                <a:latin typeface="Times New Roman" panose="02020603050405020304" pitchFamily="18" charset="0"/>
                <a:cs typeface="Times New Roman" panose="02020603050405020304" pitchFamily="18" charset="0"/>
              </a:rPr>
              <a:t> and terminate the function.</a:t>
            </a:r>
          </a:p>
          <a:p>
            <a:pPr marL="0" indent="0">
              <a:buNone/>
            </a:pPr>
            <a:r>
              <a:rPr lang="en-US" b="1" dirty="0">
                <a:latin typeface="Times New Roman" panose="02020603050405020304" pitchFamily="18" charset="0"/>
                <a:cs typeface="Times New Roman" panose="02020603050405020304" pitchFamily="18" charset="0"/>
              </a:rPr>
              <a:t>Step 3 -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Not Empty</a:t>
            </a:r>
            <a:r>
              <a:rPr lang="en-US" dirty="0">
                <a:latin typeface="Times New Roman" panose="02020603050405020304" pitchFamily="18" charset="0"/>
                <a:cs typeface="Times New Roman" panose="02020603050405020304" pitchFamily="18" charset="0"/>
              </a:rPr>
              <a:t> then, define two Node pointers </a:t>
            </a:r>
            <a:r>
              <a:rPr lang="en-US" b="1" dirty="0">
                <a:latin typeface="Times New Roman" panose="02020603050405020304" pitchFamily="18" charset="0"/>
                <a:cs typeface="Times New Roman" panose="02020603050405020304" pitchFamily="18" charset="0"/>
              </a:rPr>
              <a:t>'temp1'</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temp2</a:t>
            </a:r>
            <a:r>
              <a:rPr lang="en-US" dirty="0">
                <a:latin typeface="Times New Roman" panose="02020603050405020304" pitchFamily="18" charset="0"/>
                <a:cs typeface="Times New Roman" panose="02020603050405020304" pitchFamily="18" charset="0"/>
              </a:rPr>
              <a:t>' and initialize both '</a:t>
            </a:r>
            <a:r>
              <a:rPr lang="en-US" b="1" dirty="0">
                <a:latin typeface="Times New Roman" panose="02020603050405020304" pitchFamily="18" charset="0"/>
                <a:cs typeface="Times New Roman" panose="02020603050405020304" pitchFamily="18" charset="0"/>
              </a:rPr>
              <a:t>temp1</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temp2</a:t>
            </a:r>
            <a:r>
              <a:rPr lang="en-US" dirty="0">
                <a:latin typeface="Times New Roman" panose="02020603050405020304" pitchFamily="18" charset="0"/>
                <a:cs typeface="Times New Roman" panose="02020603050405020304" pitchFamily="18" charset="0"/>
              </a:rPr>
              <a:t>' with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4 - </a:t>
            </a:r>
            <a:r>
              <a:rPr lang="en-US" dirty="0">
                <a:latin typeface="Times New Roman" panose="02020603050405020304" pitchFamily="18" charset="0"/>
                <a:cs typeface="Times New Roman" panose="02020603050405020304" pitchFamily="18" charset="0"/>
              </a:rPr>
              <a:t>Check whether list is having only one node (</a:t>
            </a:r>
            <a:r>
              <a:rPr lang="en-US" b="1" dirty="0">
                <a:latin typeface="Times New Roman" panose="02020603050405020304" pitchFamily="18" charset="0"/>
                <a:cs typeface="Times New Roman" panose="02020603050405020304" pitchFamily="18" charset="0"/>
              </a:rPr>
              <a:t>temp1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5 -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 then set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NULL</a:t>
            </a:r>
            <a:r>
              <a:rPr lang="en-US" dirty="0">
                <a:latin typeface="Times New Roman" panose="02020603050405020304" pitchFamily="18" charset="0"/>
                <a:cs typeface="Times New Roman" panose="02020603050405020304" pitchFamily="18" charset="0"/>
              </a:rPr>
              <a:t> and delete </a:t>
            </a:r>
            <a:r>
              <a:rPr lang="en-US" b="1" dirty="0">
                <a:latin typeface="Times New Roman" panose="02020603050405020304" pitchFamily="18" charset="0"/>
                <a:cs typeface="Times New Roman" panose="02020603050405020304" pitchFamily="18" charset="0"/>
              </a:rPr>
              <a:t>temp1</a:t>
            </a:r>
            <a:r>
              <a:rPr lang="en-US" dirty="0">
                <a:latin typeface="Times New Roman" panose="02020603050405020304" pitchFamily="18" charset="0"/>
                <a:cs typeface="Times New Roman" panose="02020603050405020304" pitchFamily="18" charset="0"/>
              </a:rPr>
              <a:t> (Setting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list conditions)</a:t>
            </a:r>
          </a:p>
          <a:p>
            <a:pPr marL="0" indent="0">
              <a:buNone/>
            </a:pPr>
            <a:r>
              <a:rPr lang="en-US" b="1" dirty="0">
                <a:latin typeface="Times New Roman" panose="02020603050405020304" pitchFamily="18" charset="0"/>
                <a:cs typeface="Times New Roman" panose="02020603050405020304" pitchFamily="18" charset="0"/>
              </a:rPr>
              <a:t>Step 6 -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 move the </a:t>
            </a:r>
            <a:r>
              <a:rPr lang="en-US" b="1" dirty="0">
                <a:latin typeface="Times New Roman" panose="02020603050405020304" pitchFamily="18" charset="0"/>
                <a:cs typeface="Times New Roman" panose="02020603050405020304" pitchFamily="18" charset="0"/>
              </a:rPr>
              <a:t>temp1</a:t>
            </a:r>
            <a:r>
              <a:rPr lang="en-US" dirty="0">
                <a:latin typeface="Times New Roman" panose="02020603050405020304" pitchFamily="18" charset="0"/>
                <a:cs typeface="Times New Roman" panose="02020603050405020304" pitchFamily="18" charset="0"/>
              </a:rPr>
              <a:t> until it reaches to the last node. (until </a:t>
            </a:r>
            <a:r>
              <a:rPr lang="en-US" b="1" dirty="0">
                <a:latin typeface="Times New Roman" panose="02020603050405020304" pitchFamily="18" charset="0"/>
                <a:cs typeface="Times New Roman" panose="02020603050405020304" pitchFamily="18" charset="0"/>
              </a:rPr>
              <a:t>temp1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Step 7 - </a:t>
            </a:r>
            <a:r>
              <a:rPr lang="en-US" dirty="0">
                <a:latin typeface="Times New Roman" panose="02020603050405020304" pitchFamily="18" charset="0"/>
                <a:cs typeface="Times New Roman" panose="02020603050405020304" pitchFamily="18" charset="0"/>
              </a:rPr>
              <a:t>Then set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temp2 → next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temp1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and delete </a:t>
            </a:r>
            <a:r>
              <a:rPr lang="en-US" b="1" dirty="0">
                <a:latin typeface="Times New Roman" panose="02020603050405020304" pitchFamily="18" charset="0"/>
                <a:cs typeface="Times New Roman" panose="02020603050405020304" pitchFamily="18" charset="0"/>
              </a:rPr>
              <a:t>temp2</a:t>
            </a:r>
            <a:r>
              <a:rPr lang="en-US"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12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3D2E-FF60-44C9-B036-F8E47FA07F5B}"/>
              </a:ext>
            </a:extLst>
          </p:cNvPr>
          <p:cNvSpPr>
            <a:spLocks noGrp="1"/>
          </p:cNvSpPr>
          <p:nvPr>
            <p:ph type="title"/>
          </p:nvPr>
        </p:nvSpPr>
        <p:spPr/>
        <p:txBody>
          <a:bodyPr/>
          <a:lstStyle/>
          <a:p>
            <a:r>
              <a:rPr lang="en-US" b="1" dirty="0"/>
              <a:t>Deleting from End of the list</a:t>
            </a:r>
            <a:br>
              <a:rPr lang="en-US" b="1" dirty="0"/>
            </a:br>
            <a:endParaRPr lang="en-IN" dirty="0"/>
          </a:p>
        </p:txBody>
      </p:sp>
      <p:pic>
        <p:nvPicPr>
          <p:cNvPr id="4" name="Picture 3">
            <a:extLst>
              <a:ext uri="{FF2B5EF4-FFF2-40B4-BE49-F238E27FC236}">
                <a16:creationId xmlns:a16="http://schemas.microsoft.com/office/drawing/2014/main" id="{CA2B21F7-804A-430A-B2B8-5246217587E7}"/>
              </a:ext>
            </a:extLst>
          </p:cNvPr>
          <p:cNvPicPr>
            <a:picLocks noChangeAspect="1"/>
          </p:cNvPicPr>
          <p:nvPr/>
        </p:nvPicPr>
        <p:blipFill>
          <a:blip r:embed="rId2"/>
          <a:stretch>
            <a:fillRect/>
          </a:stretch>
        </p:blipFill>
        <p:spPr>
          <a:xfrm>
            <a:off x="1036100" y="1442671"/>
            <a:ext cx="9782175" cy="5238750"/>
          </a:xfrm>
          <a:prstGeom prst="rect">
            <a:avLst/>
          </a:prstGeom>
        </p:spPr>
      </p:pic>
    </p:spTree>
    <p:extLst>
      <p:ext uri="{BB962C8B-B14F-4D97-AF65-F5344CB8AC3E}">
        <p14:creationId xmlns:p14="http://schemas.microsoft.com/office/powerpoint/2010/main" val="198717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1F3F-4923-91AC-2017-4AA5C32CB284}"/>
              </a:ext>
            </a:extLst>
          </p:cNvPr>
          <p:cNvSpPr>
            <a:spLocks noGrp="1"/>
          </p:cNvSpPr>
          <p:nvPr>
            <p:ph type="title"/>
          </p:nvPr>
        </p:nvSpPr>
        <p:spPr>
          <a:xfrm>
            <a:off x="838200" y="365125"/>
            <a:ext cx="10515600" cy="3742641"/>
          </a:xfrm>
        </p:spPr>
        <p:txBody>
          <a:bodyPr>
            <a:normAutofit/>
          </a:bodyPr>
          <a:lstStyle/>
          <a:p>
            <a:r>
              <a:rPr lang="en-US" sz="3100" b="1" dirty="0">
                <a:latin typeface="Times New Roman" panose="02020603050405020304" pitchFamily="18" charset="0"/>
                <a:cs typeface="Times New Roman" panose="02020603050405020304" pitchFamily="18" charset="0"/>
              </a:rPr>
              <a:t>The circular linked list is a linked list where all nodes are connected to form a circle. In a circular linked list, the first node and the last node are connected to each other which forms a circle. There is no NULL at the end.</a:t>
            </a:r>
            <a:br>
              <a:rPr lang="en-US" sz="3100" b="1" dirty="0">
                <a:latin typeface="Times New Roman" panose="02020603050405020304" pitchFamily="18" charset="0"/>
                <a:cs typeface="Times New Roman" panose="02020603050405020304" pitchFamily="18" charset="0"/>
              </a:rPr>
            </a:br>
            <a:br>
              <a:rPr lang="en-US" dirty="0">
                <a:solidFill>
                  <a:srgbClr val="000000"/>
                </a:solidFill>
                <a:latin typeface="Nunito" pitchFamily="2" charset="0"/>
              </a:rPr>
            </a:br>
            <a:endParaRPr lang="en-IN" dirty="0"/>
          </a:p>
        </p:txBody>
      </p:sp>
      <p:pic>
        <p:nvPicPr>
          <p:cNvPr id="1026" name="Picture 2" descr="Lightbox">
            <a:extLst>
              <a:ext uri="{FF2B5EF4-FFF2-40B4-BE49-F238E27FC236}">
                <a16:creationId xmlns:a16="http://schemas.microsoft.com/office/drawing/2014/main" id="{BAE5B48F-A445-4535-8A91-BBB174B03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08" y="2574388"/>
            <a:ext cx="10791092" cy="3334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619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2DFC-3D1B-41D8-A403-3DE80AF5282B}"/>
              </a:ext>
            </a:extLst>
          </p:cNvPr>
          <p:cNvSpPr>
            <a:spLocks noGrp="1"/>
          </p:cNvSpPr>
          <p:nvPr>
            <p:ph type="title"/>
          </p:nvPr>
        </p:nvSpPr>
        <p:spPr/>
        <p:txBody>
          <a:bodyPr/>
          <a:lstStyle/>
          <a:p>
            <a:r>
              <a:rPr lang="en-US" b="1" dirty="0"/>
              <a:t>Deleting from End of the list</a:t>
            </a:r>
            <a:br>
              <a:rPr lang="en-US" b="1" dirty="0"/>
            </a:br>
            <a:endParaRPr lang="en-IN" dirty="0"/>
          </a:p>
        </p:txBody>
      </p:sp>
      <p:sp>
        <p:nvSpPr>
          <p:cNvPr id="3" name="Content Placeholder 2">
            <a:extLst>
              <a:ext uri="{FF2B5EF4-FFF2-40B4-BE49-F238E27FC236}">
                <a16:creationId xmlns:a16="http://schemas.microsoft.com/office/drawing/2014/main" id="{BD5BEACF-96DF-47AA-9B37-B85E3F48D6E7}"/>
              </a:ext>
            </a:extLst>
          </p:cNvPr>
          <p:cNvSpPr>
            <a:spLocks noGrp="1"/>
          </p:cNvSpPr>
          <p:nvPr>
            <p:ph idx="1"/>
          </p:nvPr>
        </p:nvSpPr>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Step 1 - </a:t>
            </a:r>
            <a:r>
              <a:rPr lang="en-US" dirty="0">
                <a:latin typeface="Times New Roman" panose="02020603050405020304" pitchFamily="18" charset="0"/>
                <a:cs typeface="Times New Roman" panose="02020603050405020304" pitchFamily="18" charset="0"/>
              </a:rPr>
              <a:t>Check whether list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NULL</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2 -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then, display </a:t>
            </a:r>
            <a:r>
              <a:rPr lang="en-US" b="1" dirty="0">
                <a:latin typeface="Times New Roman" panose="02020603050405020304" pitchFamily="18" charset="0"/>
                <a:cs typeface="Times New Roman" panose="02020603050405020304" pitchFamily="18" charset="0"/>
              </a:rPr>
              <a:t>'List is Empty!!! Deletion is not possible'</a:t>
            </a:r>
            <a:r>
              <a:rPr lang="en-US" dirty="0">
                <a:latin typeface="Times New Roman" panose="02020603050405020304" pitchFamily="18" charset="0"/>
                <a:cs typeface="Times New Roman" panose="02020603050405020304" pitchFamily="18" charset="0"/>
              </a:rPr>
              <a:t> and terminate the function.</a:t>
            </a:r>
          </a:p>
          <a:p>
            <a:pPr marL="0" indent="0">
              <a:buNone/>
            </a:pPr>
            <a:r>
              <a:rPr lang="en-US" b="1" dirty="0">
                <a:latin typeface="Times New Roman" panose="02020603050405020304" pitchFamily="18" charset="0"/>
                <a:cs typeface="Times New Roman" panose="02020603050405020304" pitchFamily="18" charset="0"/>
              </a:rPr>
              <a:t>Step 3 -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Not Empty</a:t>
            </a:r>
            <a:r>
              <a:rPr lang="en-US" dirty="0">
                <a:latin typeface="Times New Roman" panose="02020603050405020304" pitchFamily="18" charset="0"/>
                <a:cs typeface="Times New Roman" panose="02020603050405020304" pitchFamily="18" charset="0"/>
              </a:rPr>
              <a:t> then, define two Node pointers </a:t>
            </a:r>
            <a:r>
              <a:rPr lang="en-US" b="1" dirty="0">
                <a:latin typeface="Times New Roman" panose="02020603050405020304" pitchFamily="18" charset="0"/>
                <a:cs typeface="Times New Roman" panose="02020603050405020304" pitchFamily="18" charset="0"/>
              </a:rPr>
              <a:t>'temp1'</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temp2'</a:t>
            </a:r>
            <a:r>
              <a:rPr lang="en-US" dirty="0">
                <a:latin typeface="Times New Roman" panose="02020603050405020304" pitchFamily="18" charset="0"/>
                <a:cs typeface="Times New Roman" panose="02020603050405020304" pitchFamily="18" charset="0"/>
              </a:rPr>
              <a:t> and initialize '</a:t>
            </a:r>
            <a:r>
              <a:rPr lang="en-US" b="1" dirty="0">
                <a:latin typeface="Times New Roman" panose="02020603050405020304" pitchFamily="18" charset="0"/>
                <a:cs typeface="Times New Roman" panose="02020603050405020304" pitchFamily="18" charset="0"/>
              </a:rPr>
              <a:t>temp1</a:t>
            </a:r>
            <a:r>
              <a:rPr lang="en-US" dirty="0">
                <a:latin typeface="Times New Roman" panose="02020603050405020304" pitchFamily="18" charset="0"/>
                <a:cs typeface="Times New Roman" panose="02020603050405020304" pitchFamily="18" charset="0"/>
              </a:rPr>
              <a:t>' with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4 - </a:t>
            </a:r>
            <a:r>
              <a:rPr lang="en-US" dirty="0">
                <a:latin typeface="Times New Roman" panose="02020603050405020304" pitchFamily="18" charset="0"/>
                <a:cs typeface="Times New Roman" panose="02020603050405020304" pitchFamily="18" charset="0"/>
              </a:rPr>
              <a:t>Check whether list has only one Node (</a:t>
            </a:r>
            <a:r>
              <a:rPr lang="en-US" b="1" dirty="0">
                <a:latin typeface="Times New Roman" panose="02020603050405020304" pitchFamily="18" charset="0"/>
                <a:cs typeface="Times New Roman" panose="02020603050405020304" pitchFamily="18" charset="0"/>
              </a:rPr>
              <a:t>temp1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5 -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TRUE</a:t>
            </a:r>
            <a:r>
              <a:rPr lang="en-US" dirty="0">
                <a:latin typeface="Times New Roman" panose="02020603050405020304" pitchFamily="18" charset="0"/>
                <a:cs typeface="Times New Roman" panose="02020603050405020304" pitchFamily="18" charset="0"/>
              </a:rPr>
              <a:t>. Then, set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NULL</a:t>
            </a:r>
            <a:r>
              <a:rPr lang="en-US" dirty="0">
                <a:latin typeface="Times New Roman" panose="02020603050405020304" pitchFamily="18" charset="0"/>
                <a:cs typeface="Times New Roman" panose="02020603050405020304" pitchFamily="18" charset="0"/>
              </a:rPr>
              <a:t> and delete </a:t>
            </a:r>
            <a:r>
              <a:rPr lang="en-US" b="1" dirty="0">
                <a:latin typeface="Times New Roman" panose="02020603050405020304" pitchFamily="18" charset="0"/>
                <a:cs typeface="Times New Roman" panose="02020603050405020304" pitchFamily="18" charset="0"/>
              </a:rPr>
              <a:t>temp1</a:t>
            </a:r>
            <a:r>
              <a:rPr lang="en-US" dirty="0">
                <a:latin typeface="Times New Roman" panose="02020603050405020304" pitchFamily="18" charset="0"/>
                <a:cs typeface="Times New Roman" panose="02020603050405020304" pitchFamily="18" charset="0"/>
              </a:rPr>
              <a:t>. And terminate from the function. (Setting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list condition)</a:t>
            </a:r>
          </a:p>
          <a:p>
            <a:pPr marL="0" indent="0">
              <a:buNone/>
            </a:pPr>
            <a:r>
              <a:rPr lang="en-US" b="1" dirty="0">
                <a:latin typeface="Times New Roman" panose="02020603050405020304" pitchFamily="18" charset="0"/>
                <a:cs typeface="Times New Roman" panose="02020603050405020304" pitchFamily="18" charset="0"/>
              </a:rPr>
              <a:t>Step 6 -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FALSE</a:t>
            </a:r>
            <a:r>
              <a:rPr lang="en-US" dirty="0">
                <a:latin typeface="Times New Roman" panose="02020603050405020304" pitchFamily="18" charset="0"/>
                <a:cs typeface="Times New Roman" panose="02020603050405020304" pitchFamily="18" charset="0"/>
              </a:rPr>
              <a:t>. Then, set '</a:t>
            </a:r>
            <a:r>
              <a:rPr lang="en-US" b="1" dirty="0">
                <a:latin typeface="Times New Roman" panose="02020603050405020304" pitchFamily="18" charset="0"/>
                <a:cs typeface="Times New Roman" panose="02020603050405020304" pitchFamily="18" charset="0"/>
              </a:rPr>
              <a:t>temp2 = temp1 </a:t>
            </a:r>
            <a:r>
              <a:rPr lang="en-US" dirty="0">
                <a:latin typeface="Times New Roman" panose="02020603050405020304" pitchFamily="18" charset="0"/>
                <a:cs typeface="Times New Roman" panose="02020603050405020304" pitchFamily="18" charset="0"/>
              </a:rPr>
              <a:t>' and move </a:t>
            </a:r>
            <a:r>
              <a:rPr lang="en-US" b="1" dirty="0">
                <a:latin typeface="Times New Roman" panose="02020603050405020304" pitchFamily="18" charset="0"/>
                <a:cs typeface="Times New Roman" panose="02020603050405020304" pitchFamily="18" charset="0"/>
              </a:rPr>
              <a:t>temp1</a:t>
            </a:r>
            <a:r>
              <a:rPr lang="en-US" dirty="0">
                <a:latin typeface="Times New Roman" panose="02020603050405020304" pitchFamily="18" charset="0"/>
                <a:cs typeface="Times New Roman" panose="02020603050405020304" pitchFamily="18" charset="0"/>
              </a:rPr>
              <a:t> to its next node. Repeat the same until </a:t>
            </a:r>
            <a:r>
              <a:rPr lang="en-US" b="1" dirty="0">
                <a:latin typeface="Times New Roman" panose="02020603050405020304" pitchFamily="18" charset="0"/>
                <a:cs typeface="Times New Roman" panose="02020603050405020304" pitchFamily="18" charset="0"/>
              </a:rPr>
              <a:t>temp1</a:t>
            </a:r>
            <a:r>
              <a:rPr lang="en-US" dirty="0">
                <a:latin typeface="Times New Roman" panose="02020603050405020304" pitchFamily="18" charset="0"/>
                <a:cs typeface="Times New Roman" panose="02020603050405020304" pitchFamily="18" charset="0"/>
              </a:rPr>
              <a:t> reaches to the last node in the list. (until </a:t>
            </a:r>
            <a:r>
              <a:rPr lang="en-US" b="1" dirty="0">
                <a:latin typeface="Times New Roman" panose="02020603050405020304" pitchFamily="18" charset="0"/>
                <a:cs typeface="Times New Roman" panose="02020603050405020304" pitchFamily="18" charset="0"/>
              </a:rPr>
              <a:t>temp1 → next</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7 - </a:t>
            </a:r>
            <a:r>
              <a:rPr lang="en-US" dirty="0">
                <a:latin typeface="Times New Roman" panose="02020603050405020304" pitchFamily="18" charset="0"/>
                <a:cs typeface="Times New Roman" panose="02020603050405020304" pitchFamily="18" charset="0"/>
              </a:rPr>
              <a:t>Set </a:t>
            </a:r>
            <a:r>
              <a:rPr lang="en-US" b="1" dirty="0">
                <a:latin typeface="Times New Roman" panose="02020603050405020304" pitchFamily="18" charset="0"/>
                <a:cs typeface="Times New Roman" panose="02020603050405020304" pitchFamily="18" charset="0"/>
              </a:rPr>
              <a:t>temp2 → next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and delete </a:t>
            </a:r>
            <a:r>
              <a:rPr lang="en-US" b="1" dirty="0">
                <a:latin typeface="Times New Roman" panose="02020603050405020304" pitchFamily="18" charset="0"/>
                <a:cs typeface="Times New Roman" panose="02020603050405020304" pitchFamily="18" charset="0"/>
              </a:rPr>
              <a:t>temp1</a:t>
            </a:r>
            <a:r>
              <a:rPr lang="en-US"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368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8190-08D3-4CF0-9B05-E5A97FCA59DE}"/>
              </a:ext>
            </a:extLst>
          </p:cNvPr>
          <p:cNvSpPr>
            <a:spLocks noGrp="1"/>
          </p:cNvSpPr>
          <p:nvPr>
            <p:ph type="title"/>
          </p:nvPr>
        </p:nvSpPr>
        <p:spPr/>
        <p:txBody>
          <a:bodyPr/>
          <a:lstStyle/>
          <a:p>
            <a:r>
              <a:rPr lang="en-US" b="1" dirty="0"/>
              <a:t>Deleting a Specific Node from the list</a:t>
            </a:r>
            <a:br>
              <a:rPr lang="en-US" b="1" dirty="0"/>
            </a:br>
            <a:endParaRPr lang="en-IN" dirty="0"/>
          </a:p>
        </p:txBody>
      </p:sp>
      <p:pic>
        <p:nvPicPr>
          <p:cNvPr id="6146" name="Picture 2" descr="circular linked list">
            <a:extLst>
              <a:ext uri="{FF2B5EF4-FFF2-40B4-BE49-F238E27FC236}">
                <a16:creationId xmlns:a16="http://schemas.microsoft.com/office/drawing/2014/main" id="{5F9648AE-7211-41AC-9B7F-3455A1FE5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95375"/>
            <a:ext cx="10363200" cy="57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00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0269-8FD2-43F3-B990-9E60A3267A19}"/>
              </a:ext>
            </a:extLst>
          </p:cNvPr>
          <p:cNvSpPr>
            <a:spLocks noGrp="1"/>
          </p:cNvSpPr>
          <p:nvPr>
            <p:ph type="title"/>
          </p:nvPr>
        </p:nvSpPr>
        <p:spPr>
          <a:xfrm>
            <a:off x="838200" y="365125"/>
            <a:ext cx="10515600" cy="563343"/>
          </a:xfrm>
        </p:spPr>
        <p:txBody>
          <a:bodyPr>
            <a:normAutofit fontScale="90000"/>
          </a:bodyPr>
          <a:lstStyle/>
          <a:p>
            <a:r>
              <a:rPr lang="en-US" b="1" dirty="0"/>
              <a:t>Deleting a Specific Node from the list</a:t>
            </a:r>
            <a:br>
              <a:rPr lang="en-US" b="1" dirty="0"/>
            </a:br>
            <a:endParaRPr lang="en-IN" dirty="0"/>
          </a:p>
        </p:txBody>
      </p:sp>
      <p:sp>
        <p:nvSpPr>
          <p:cNvPr id="3" name="Content Placeholder 2">
            <a:extLst>
              <a:ext uri="{FF2B5EF4-FFF2-40B4-BE49-F238E27FC236}">
                <a16:creationId xmlns:a16="http://schemas.microsoft.com/office/drawing/2014/main" id="{ACF6A37B-B984-4FA7-9AA8-1C3A2B851AD2}"/>
              </a:ext>
            </a:extLst>
          </p:cNvPr>
          <p:cNvSpPr>
            <a:spLocks noGrp="1"/>
          </p:cNvSpPr>
          <p:nvPr>
            <p:ph idx="1"/>
          </p:nvPr>
        </p:nvSpPr>
        <p:spPr>
          <a:xfrm>
            <a:off x="838200" y="576776"/>
            <a:ext cx="10515600" cy="5600188"/>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Step 1 - </a:t>
            </a:r>
            <a:r>
              <a:rPr lang="en-US" sz="1800" dirty="0">
                <a:latin typeface="Times New Roman" panose="02020603050405020304" pitchFamily="18" charset="0"/>
                <a:cs typeface="Times New Roman" panose="02020603050405020304" pitchFamily="18" charset="0"/>
              </a:rPr>
              <a:t>Check whether list is </a:t>
            </a:r>
            <a:r>
              <a:rPr lang="en-US" sz="1800" b="1" dirty="0">
                <a:latin typeface="Times New Roman" panose="02020603050405020304" pitchFamily="18" charset="0"/>
                <a:cs typeface="Times New Roman" panose="02020603050405020304" pitchFamily="18" charset="0"/>
              </a:rPr>
              <a:t>Empty</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head</a:t>
            </a: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NULL</a:t>
            </a:r>
            <a:r>
              <a:rPr lang="en-US" sz="1800"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Step 2 - </a:t>
            </a:r>
            <a:r>
              <a:rPr lang="en-US" sz="1800" dirty="0">
                <a:latin typeface="Times New Roman" panose="02020603050405020304" pitchFamily="18" charset="0"/>
                <a:cs typeface="Times New Roman" panose="02020603050405020304" pitchFamily="18" charset="0"/>
              </a:rPr>
              <a:t>If it is </a:t>
            </a:r>
            <a:r>
              <a:rPr lang="en-US" sz="1800" b="1" dirty="0">
                <a:latin typeface="Times New Roman" panose="02020603050405020304" pitchFamily="18" charset="0"/>
                <a:cs typeface="Times New Roman" panose="02020603050405020304" pitchFamily="18" charset="0"/>
              </a:rPr>
              <a:t>Empty</a:t>
            </a:r>
            <a:r>
              <a:rPr lang="en-US" sz="1800" dirty="0">
                <a:latin typeface="Times New Roman" panose="02020603050405020304" pitchFamily="18" charset="0"/>
                <a:cs typeface="Times New Roman" panose="02020603050405020304" pitchFamily="18" charset="0"/>
              </a:rPr>
              <a:t> then, display </a:t>
            </a:r>
            <a:r>
              <a:rPr lang="en-US" sz="1800" b="1" dirty="0">
                <a:latin typeface="Times New Roman" panose="02020603050405020304" pitchFamily="18" charset="0"/>
                <a:cs typeface="Times New Roman" panose="02020603050405020304" pitchFamily="18" charset="0"/>
              </a:rPr>
              <a:t>'List is Empty!!! Deletion is not possible'</a:t>
            </a:r>
            <a:r>
              <a:rPr lang="en-US" sz="1800" dirty="0">
                <a:latin typeface="Times New Roman" panose="02020603050405020304" pitchFamily="18" charset="0"/>
                <a:cs typeface="Times New Roman" panose="02020603050405020304" pitchFamily="18" charset="0"/>
              </a:rPr>
              <a:t> and terminate the function.</a:t>
            </a:r>
          </a:p>
          <a:p>
            <a:pPr marL="0" indent="0">
              <a:buNone/>
            </a:pPr>
            <a:r>
              <a:rPr lang="en-US" sz="1800" b="1" dirty="0">
                <a:latin typeface="Times New Roman" panose="02020603050405020304" pitchFamily="18" charset="0"/>
                <a:cs typeface="Times New Roman" panose="02020603050405020304" pitchFamily="18" charset="0"/>
              </a:rPr>
              <a:t>Step 3 - </a:t>
            </a:r>
            <a:r>
              <a:rPr lang="en-US" sz="1800" dirty="0">
                <a:latin typeface="Times New Roman" panose="02020603050405020304" pitchFamily="18" charset="0"/>
                <a:cs typeface="Times New Roman" panose="02020603050405020304" pitchFamily="18" charset="0"/>
              </a:rPr>
              <a:t>If it is </a:t>
            </a:r>
            <a:r>
              <a:rPr lang="en-US" sz="1800" b="1" dirty="0">
                <a:latin typeface="Times New Roman" panose="02020603050405020304" pitchFamily="18" charset="0"/>
                <a:cs typeface="Times New Roman" panose="02020603050405020304" pitchFamily="18" charset="0"/>
              </a:rPr>
              <a:t>Not Empty</a:t>
            </a:r>
            <a:r>
              <a:rPr lang="en-US" sz="1800" dirty="0">
                <a:latin typeface="Times New Roman" panose="02020603050405020304" pitchFamily="18" charset="0"/>
                <a:cs typeface="Times New Roman" panose="02020603050405020304" pitchFamily="18" charset="0"/>
              </a:rPr>
              <a:t> then, define two Node pointers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temp2</a:t>
            </a:r>
            <a:r>
              <a:rPr lang="en-US" sz="1800" dirty="0">
                <a:latin typeface="Times New Roman" panose="02020603050405020304" pitchFamily="18" charset="0"/>
                <a:cs typeface="Times New Roman" panose="02020603050405020304" pitchFamily="18" charset="0"/>
              </a:rPr>
              <a:t>' and initialize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with </a:t>
            </a:r>
            <a:r>
              <a:rPr lang="en-US" sz="1800" b="1" dirty="0">
                <a:latin typeface="Times New Roman" panose="02020603050405020304" pitchFamily="18" charset="0"/>
                <a:cs typeface="Times New Roman" panose="02020603050405020304" pitchFamily="18" charset="0"/>
              </a:rPr>
              <a:t>head</a:t>
            </a:r>
            <a:r>
              <a:rPr lang="en-US" sz="1800"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Step 4 - </a:t>
            </a:r>
            <a:r>
              <a:rPr lang="en-US" sz="1800" dirty="0">
                <a:latin typeface="Times New Roman" panose="02020603050405020304" pitchFamily="18" charset="0"/>
                <a:cs typeface="Times New Roman" panose="02020603050405020304" pitchFamily="18" charset="0"/>
              </a:rPr>
              <a:t>Keep moving the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until it reaches to the exact node to be deleted or to the last node. And every time set '</a:t>
            </a:r>
            <a:r>
              <a:rPr lang="en-US" sz="1800" b="1" dirty="0">
                <a:latin typeface="Times New Roman" panose="02020603050405020304" pitchFamily="18" charset="0"/>
                <a:cs typeface="Times New Roman" panose="02020603050405020304" pitchFamily="18" charset="0"/>
              </a:rPr>
              <a:t>temp2 = temp1</a:t>
            </a:r>
            <a:r>
              <a:rPr lang="en-US" sz="1800" dirty="0">
                <a:latin typeface="Times New Roman" panose="02020603050405020304" pitchFamily="18" charset="0"/>
                <a:cs typeface="Times New Roman" panose="02020603050405020304" pitchFamily="18" charset="0"/>
              </a:rPr>
              <a:t>' before moving the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to its next node.</a:t>
            </a:r>
          </a:p>
          <a:p>
            <a:pPr marL="0" indent="0">
              <a:buNone/>
            </a:pPr>
            <a:r>
              <a:rPr lang="en-US" sz="1800" b="1" dirty="0">
                <a:latin typeface="Times New Roman" panose="02020603050405020304" pitchFamily="18" charset="0"/>
                <a:cs typeface="Times New Roman" panose="02020603050405020304" pitchFamily="18" charset="0"/>
              </a:rPr>
              <a:t>Step 5 - </a:t>
            </a:r>
            <a:r>
              <a:rPr lang="en-US" sz="1800" dirty="0">
                <a:latin typeface="Times New Roman" panose="02020603050405020304" pitchFamily="18" charset="0"/>
                <a:cs typeface="Times New Roman" panose="02020603050405020304" pitchFamily="18" charset="0"/>
              </a:rPr>
              <a:t>If it is reached to the last node then display </a:t>
            </a:r>
            <a:r>
              <a:rPr lang="en-US" sz="1800" b="1" dirty="0">
                <a:latin typeface="Times New Roman" panose="02020603050405020304" pitchFamily="18" charset="0"/>
                <a:cs typeface="Times New Roman" panose="02020603050405020304" pitchFamily="18" charset="0"/>
              </a:rPr>
              <a:t>'Given node not found in the list! Deletion not possible!!!'</a:t>
            </a:r>
            <a:r>
              <a:rPr lang="en-US" sz="1800" dirty="0">
                <a:latin typeface="Times New Roman" panose="02020603050405020304" pitchFamily="18" charset="0"/>
                <a:cs typeface="Times New Roman" panose="02020603050405020304" pitchFamily="18" charset="0"/>
              </a:rPr>
              <a:t>. And terminate the function.</a:t>
            </a:r>
          </a:p>
          <a:p>
            <a:pPr marL="0" indent="0">
              <a:buNone/>
            </a:pPr>
            <a:r>
              <a:rPr lang="en-US" sz="1800" b="1" dirty="0">
                <a:latin typeface="Times New Roman" panose="02020603050405020304" pitchFamily="18" charset="0"/>
                <a:cs typeface="Times New Roman" panose="02020603050405020304" pitchFamily="18" charset="0"/>
              </a:rPr>
              <a:t>Step 6 - </a:t>
            </a:r>
            <a:r>
              <a:rPr lang="en-US" sz="1800" dirty="0">
                <a:latin typeface="Times New Roman" panose="02020603050405020304" pitchFamily="18" charset="0"/>
                <a:cs typeface="Times New Roman" panose="02020603050405020304" pitchFamily="18" charset="0"/>
              </a:rPr>
              <a:t>If it is reached to the exact node which we want to delete, then check whether list is having only one node (</a:t>
            </a:r>
            <a:r>
              <a:rPr lang="en-US" sz="1800" b="1" dirty="0">
                <a:latin typeface="Times New Roman" panose="02020603050405020304" pitchFamily="18" charset="0"/>
                <a:cs typeface="Times New Roman" panose="02020603050405020304" pitchFamily="18" charset="0"/>
              </a:rPr>
              <a:t>temp1 → next</a:t>
            </a: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head</a:t>
            </a:r>
            <a:r>
              <a:rPr lang="en-US" sz="1800"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Step 7 - </a:t>
            </a:r>
            <a:r>
              <a:rPr lang="en-US" sz="1800" dirty="0">
                <a:latin typeface="Times New Roman" panose="02020603050405020304" pitchFamily="18" charset="0"/>
                <a:cs typeface="Times New Roman" panose="02020603050405020304" pitchFamily="18" charset="0"/>
              </a:rPr>
              <a:t>If list has only one node and that is the node to be deleted then set </a:t>
            </a:r>
            <a:r>
              <a:rPr lang="en-US" sz="1800" b="1" dirty="0">
                <a:latin typeface="Times New Roman" panose="02020603050405020304" pitchFamily="18" charset="0"/>
                <a:cs typeface="Times New Roman" panose="02020603050405020304" pitchFamily="18" charset="0"/>
              </a:rPr>
              <a:t>head</a:t>
            </a: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NULL</a:t>
            </a:r>
            <a:r>
              <a:rPr lang="en-US" sz="1800" dirty="0">
                <a:latin typeface="Times New Roman" panose="02020603050405020304" pitchFamily="18" charset="0"/>
                <a:cs typeface="Times New Roman" panose="02020603050405020304" pitchFamily="18" charset="0"/>
              </a:rPr>
              <a:t> and delete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free(temp1)</a:t>
            </a:r>
            <a:r>
              <a:rPr lang="en-US" sz="1800"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Step 8 - </a:t>
            </a:r>
            <a:r>
              <a:rPr lang="en-US" sz="1800" dirty="0">
                <a:latin typeface="Times New Roman" panose="02020603050405020304" pitchFamily="18" charset="0"/>
                <a:cs typeface="Times New Roman" panose="02020603050405020304" pitchFamily="18" charset="0"/>
              </a:rPr>
              <a:t>If list contains multiple nodes then check whether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is the first node in the list (</a:t>
            </a:r>
            <a:r>
              <a:rPr lang="en-US" sz="1800" b="1" dirty="0">
                <a:latin typeface="Times New Roman" panose="02020603050405020304" pitchFamily="18" charset="0"/>
                <a:cs typeface="Times New Roman" panose="02020603050405020304" pitchFamily="18" charset="0"/>
              </a:rPr>
              <a:t>temp1 == head</a:t>
            </a:r>
            <a:r>
              <a:rPr lang="en-US" sz="1800"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Step 9 - </a:t>
            </a:r>
            <a:r>
              <a:rPr lang="en-US" sz="1800" dirty="0">
                <a:latin typeface="Times New Roman" panose="02020603050405020304" pitchFamily="18" charset="0"/>
                <a:cs typeface="Times New Roman" panose="02020603050405020304" pitchFamily="18" charset="0"/>
              </a:rPr>
              <a:t>If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is the first node then set </a:t>
            </a:r>
            <a:r>
              <a:rPr lang="en-US" sz="1800" b="1" dirty="0">
                <a:latin typeface="Times New Roman" panose="02020603050405020304" pitchFamily="18" charset="0"/>
                <a:cs typeface="Times New Roman" panose="02020603050405020304" pitchFamily="18" charset="0"/>
              </a:rPr>
              <a:t>temp2</a:t>
            </a: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head</a:t>
            </a:r>
            <a:r>
              <a:rPr lang="en-US" sz="1800" dirty="0">
                <a:latin typeface="Times New Roman" panose="02020603050405020304" pitchFamily="18" charset="0"/>
                <a:cs typeface="Times New Roman" panose="02020603050405020304" pitchFamily="18" charset="0"/>
              </a:rPr>
              <a:t> and keep moving </a:t>
            </a:r>
            <a:r>
              <a:rPr lang="en-US" sz="1800" b="1" dirty="0">
                <a:latin typeface="Times New Roman" panose="02020603050405020304" pitchFamily="18" charset="0"/>
                <a:cs typeface="Times New Roman" panose="02020603050405020304" pitchFamily="18" charset="0"/>
              </a:rPr>
              <a:t>temp2</a:t>
            </a:r>
            <a:r>
              <a:rPr lang="en-US" sz="1800" dirty="0">
                <a:latin typeface="Times New Roman" panose="02020603050405020304" pitchFamily="18" charset="0"/>
                <a:cs typeface="Times New Roman" panose="02020603050405020304" pitchFamily="18" charset="0"/>
              </a:rPr>
              <a:t> to its next node until </a:t>
            </a:r>
            <a:r>
              <a:rPr lang="en-US" sz="1800" b="1" dirty="0">
                <a:latin typeface="Times New Roman" panose="02020603050405020304" pitchFamily="18" charset="0"/>
                <a:cs typeface="Times New Roman" panose="02020603050405020304" pitchFamily="18" charset="0"/>
              </a:rPr>
              <a:t>temp2</a:t>
            </a:r>
            <a:r>
              <a:rPr lang="en-US" sz="1800" dirty="0">
                <a:latin typeface="Times New Roman" panose="02020603050405020304" pitchFamily="18" charset="0"/>
                <a:cs typeface="Times New Roman" panose="02020603050405020304" pitchFamily="18" charset="0"/>
              </a:rPr>
              <a:t> reaches to the last node. Then set </a:t>
            </a:r>
            <a:r>
              <a:rPr lang="en-US" sz="1800" b="1" dirty="0">
                <a:latin typeface="Times New Roman" panose="02020603050405020304" pitchFamily="18" charset="0"/>
                <a:cs typeface="Times New Roman" panose="02020603050405020304" pitchFamily="18" charset="0"/>
              </a:rPr>
              <a:t>head = head → next</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temp2 → nex</a:t>
            </a:r>
            <a:r>
              <a:rPr lang="en-US" sz="1800" dirty="0">
                <a:latin typeface="Times New Roman" panose="02020603050405020304" pitchFamily="18" charset="0"/>
                <a:cs typeface="Times New Roman" panose="02020603050405020304" pitchFamily="18" charset="0"/>
              </a:rPr>
              <a:t>t = </a:t>
            </a:r>
            <a:r>
              <a:rPr lang="en-US" sz="1800" b="1" dirty="0">
                <a:latin typeface="Times New Roman" panose="02020603050405020304" pitchFamily="18" charset="0"/>
                <a:cs typeface="Times New Roman" panose="02020603050405020304" pitchFamily="18" charset="0"/>
              </a:rPr>
              <a:t>head</a:t>
            </a:r>
            <a:r>
              <a:rPr lang="en-US" sz="1800" dirty="0">
                <a:latin typeface="Times New Roman" panose="02020603050405020304" pitchFamily="18" charset="0"/>
                <a:cs typeface="Times New Roman" panose="02020603050405020304" pitchFamily="18" charset="0"/>
              </a:rPr>
              <a:t> and delete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Step 10 - </a:t>
            </a:r>
            <a:r>
              <a:rPr lang="en-US" sz="1800" dirty="0">
                <a:latin typeface="Times New Roman" panose="02020603050405020304" pitchFamily="18" charset="0"/>
                <a:cs typeface="Times New Roman" panose="02020603050405020304" pitchFamily="18" charset="0"/>
              </a:rPr>
              <a:t>If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is not first node then check whether it is last node in the list (</a:t>
            </a:r>
            <a:r>
              <a:rPr lang="en-US" sz="1800" b="1" dirty="0">
                <a:latin typeface="Times New Roman" panose="02020603050405020304" pitchFamily="18" charset="0"/>
                <a:cs typeface="Times New Roman" panose="02020603050405020304" pitchFamily="18" charset="0"/>
              </a:rPr>
              <a:t>temp1 → next == head</a:t>
            </a:r>
            <a:r>
              <a:rPr lang="en-US" sz="1800"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Step 1 1- </a:t>
            </a:r>
            <a:r>
              <a:rPr lang="en-US" sz="1800" dirty="0">
                <a:latin typeface="Times New Roman" panose="02020603050405020304" pitchFamily="18" charset="0"/>
                <a:cs typeface="Times New Roman" panose="02020603050405020304" pitchFamily="18" charset="0"/>
              </a:rPr>
              <a:t>If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is last node then set </a:t>
            </a:r>
            <a:r>
              <a:rPr lang="en-US" sz="1800" b="1" dirty="0">
                <a:latin typeface="Times New Roman" panose="02020603050405020304" pitchFamily="18" charset="0"/>
                <a:cs typeface="Times New Roman" panose="02020603050405020304" pitchFamily="18" charset="0"/>
              </a:rPr>
              <a:t>temp2 → next</a:t>
            </a: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head</a:t>
            </a:r>
            <a:r>
              <a:rPr lang="en-US" sz="1800" dirty="0">
                <a:latin typeface="Times New Roman" panose="02020603050405020304" pitchFamily="18" charset="0"/>
                <a:cs typeface="Times New Roman" panose="02020603050405020304" pitchFamily="18" charset="0"/>
              </a:rPr>
              <a:t> and delete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free(temp1)</a:t>
            </a:r>
            <a:r>
              <a:rPr lang="en-US" sz="1800"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Step 12 - </a:t>
            </a:r>
            <a:r>
              <a:rPr lang="en-US" sz="1800" dirty="0">
                <a:latin typeface="Times New Roman" panose="02020603050405020304" pitchFamily="18" charset="0"/>
                <a:cs typeface="Times New Roman" panose="02020603050405020304" pitchFamily="18" charset="0"/>
              </a:rPr>
              <a:t>If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is not first node and not last node then set </a:t>
            </a:r>
            <a:r>
              <a:rPr lang="en-US" sz="1800" b="1" dirty="0">
                <a:latin typeface="Times New Roman" panose="02020603050405020304" pitchFamily="18" charset="0"/>
                <a:cs typeface="Times New Roman" panose="02020603050405020304" pitchFamily="18" charset="0"/>
              </a:rPr>
              <a:t>temp2 → next</a:t>
            </a: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temp1 → next</a:t>
            </a:r>
            <a:r>
              <a:rPr lang="en-US" sz="1800" dirty="0">
                <a:latin typeface="Times New Roman" panose="02020603050405020304" pitchFamily="18" charset="0"/>
                <a:cs typeface="Times New Roman" panose="02020603050405020304" pitchFamily="18" charset="0"/>
              </a:rPr>
              <a:t> and delete </a:t>
            </a:r>
            <a:r>
              <a:rPr lang="en-US" sz="1800" b="1" dirty="0">
                <a:latin typeface="Times New Roman" panose="02020603050405020304" pitchFamily="18" charset="0"/>
                <a:cs typeface="Times New Roman" panose="02020603050405020304" pitchFamily="18" charset="0"/>
              </a:rPr>
              <a:t>temp1</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free(temp1)</a:t>
            </a:r>
            <a:r>
              <a:rPr lang="en-US" sz="1800" dirty="0">
                <a:latin typeface="Times New Roman" panose="02020603050405020304" pitchFamily="18" charset="0"/>
                <a:cs typeface="Times New Roman" panose="02020603050405020304" pitchFamily="18" charset="0"/>
              </a:rPr>
              <a:t>).</a:t>
            </a:r>
          </a:p>
          <a:p>
            <a:pPr marL="0" indent="0">
              <a:buNone/>
            </a:pPr>
            <a:endParaRPr lang="en-IN" sz="1800" dirty="0"/>
          </a:p>
        </p:txBody>
      </p:sp>
    </p:spTree>
    <p:extLst>
      <p:ext uri="{BB962C8B-B14F-4D97-AF65-F5344CB8AC3E}">
        <p14:creationId xmlns:p14="http://schemas.microsoft.com/office/powerpoint/2010/main" val="3557032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B4E9-780D-468D-963E-AF75AA859D4A}"/>
              </a:ext>
            </a:extLst>
          </p:cNvPr>
          <p:cNvSpPr>
            <a:spLocks noGrp="1"/>
          </p:cNvSpPr>
          <p:nvPr>
            <p:ph type="title"/>
          </p:nvPr>
        </p:nvSpPr>
        <p:spPr/>
        <p:txBody>
          <a:bodyPr/>
          <a:lstStyle/>
          <a:p>
            <a:r>
              <a:rPr lang="en-US" b="1" dirty="0"/>
              <a:t>Displaying a circular Linked List</a:t>
            </a:r>
            <a:br>
              <a:rPr lang="en-US" b="1" dirty="0"/>
            </a:br>
            <a:endParaRPr lang="en-IN" dirty="0"/>
          </a:p>
        </p:txBody>
      </p:sp>
      <p:sp>
        <p:nvSpPr>
          <p:cNvPr id="3" name="Content Placeholder 2">
            <a:extLst>
              <a:ext uri="{FF2B5EF4-FFF2-40B4-BE49-F238E27FC236}">
                <a16:creationId xmlns:a16="http://schemas.microsoft.com/office/drawing/2014/main" id="{0C9BB564-631E-44D4-8163-7B25C345833E}"/>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Step 1 - </a:t>
            </a:r>
            <a:r>
              <a:rPr lang="en-US" dirty="0">
                <a:latin typeface="Times New Roman" panose="02020603050405020304" pitchFamily="18" charset="0"/>
                <a:cs typeface="Times New Roman" panose="02020603050405020304" pitchFamily="18" charset="0"/>
              </a:rPr>
              <a:t>Check whether list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NULL</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2 -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Empty</a:t>
            </a:r>
            <a:r>
              <a:rPr lang="en-US" dirty="0">
                <a:latin typeface="Times New Roman" panose="02020603050405020304" pitchFamily="18" charset="0"/>
                <a:cs typeface="Times New Roman" panose="02020603050405020304" pitchFamily="18" charset="0"/>
              </a:rPr>
              <a:t>, then display </a:t>
            </a:r>
            <a:r>
              <a:rPr lang="en-US" b="1" dirty="0">
                <a:latin typeface="Times New Roman" panose="02020603050405020304" pitchFamily="18" charset="0"/>
                <a:cs typeface="Times New Roman" panose="02020603050405020304" pitchFamily="18" charset="0"/>
              </a:rPr>
              <a:t>'List is Empty!!!'</a:t>
            </a:r>
            <a:r>
              <a:rPr lang="en-US" dirty="0">
                <a:latin typeface="Times New Roman" panose="02020603050405020304" pitchFamily="18" charset="0"/>
                <a:cs typeface="Times New Roman" panose="02020603050405020304" pitchFamily="18" charset="0"/>
              </a:rPr>
              <a:t> and terminate the function.</a:t>
            </a:r>
          </a:p>
          <a:p>
            <a:pPr marL="0" indent="0">
              <a:buNone/>
            </a:pPr>
            <a:r>
              <a:rPr lang="en-US" b="1" dirty="0">
                <a:latin typeface="Times New Roman" panose="02020603050405020304" pitchFamily="18" charset="0"/>
                <a:cs typeface="Times New Roman" panose="02020603050405020304" pitchFamily="18" charset="0"/>
              </a:rPr>
              <a:t>Step 3 - </a:t>
            </a:r>
            <a:r>
              <a:rPr lang="en-US" dirty="0">
                <a:latin typeface="Times New Roman" panose="02020603050405020304" pitchFamily="18" charset="0"/>
                <a:cs typeface="Times New Roman" panose="02020603050405020304" pitchFamily="18" charset="0"/>
              </a:rPr>
              <a:t>If it is </a:t>
            </a:r>
            <a:r>
              <a:rPr lang="en-US" b="1" dirty="0">
                <a:latin typeface="Times New Roman" panose="02020603050405020304" pitchFamily="18" charset="0"/>
                <a:cs typeface="Times New Roman" panose="02020603050405020304" pitchFamily="18" charset="0"/>
              </a:rPr>
              <a:t>Not Empty</a:t>
            </a:r>
            <a:r>
              <a:rPr lang="en-US" dirty="0">
                <a:latin typeface="Times New Roman" panose="02020603050405020304" pitchFamily="18" charset="0"/>
                <a:cs typeface="Times New Roman" panose="02020603050405020304" pitchFamily="18" charset="0"/>
              </a:rPr>
              <a:t> then, define a Node pointer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and initialize with </a:t>
            </a:r>
            <a:r>
              <a:rPr lang="en-US" b="1" dirty="0">
                <a:latin typeface="Times New Roman" panose="02020603050405020304" pitchFamily="18" charset="0"/>
                <a:cs typeface="Times New Roman" panose="02020603050405020304" pitchFamily="18" charset="0"/>
              </a:rPr>
              <a:t>head</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Step 4 - </a:t>
            </a:r>
            <a:r>
              <a:rPr lang="en-US" dirty="0">
                <a:latin typeface="Times New Roman" panose="02020603050405020304" pitchFamily="18" charset="0"/>
                <a:cs typeface="Times New Roman" panose="02020603050405020304" pitchFamily="18" charset="0"/>
              </a:rPr>
              <a:t>Keep displaying </a:t>
            </a:r>
            <a:r>
              <a:rPr lang="en-US" b="1" dirty="0">
                <a:latin typeface="Times New Roman" panose="02020603050405020304" pitchFamily="18" charset="0"/>
                <a:cs typeface="Times New Roman" panose="02020603050405020304" pitchFamily="18" charset="0"/>
              </a:rPr>
              <a:t>temp → data</a:t>
            </a:r>
            <a:r>
              <a:rPr lang="en-US" dirty="0">
                <a:latin typeface="Times New Roman" panose="02020603050405020304" pitchFamily="18" charset="0"/>
                <a:cs typeface="Times New Roman" panose="02020603050405020304" pitchFamily="18" charset="0"/>
              </a:rPr>
              <a:t> with an arrow (</a:t>
            </a:r>
            <a:r>
              <a:rPr lang="en-US" b="1" dirty="0">
                <a:latin typeface="Times New Roman" panose="02020603050405020304" pitchFamily="18" charset="0"/>
                <a:cs typeface="Times New Roman" panose="02020603050405020304" pitchFamily="18" charset="0"/>
              </a:rPr>
              <a:t>---&gt;</a:t>
            </a:r>
            <a:r>
              <a:rPr lang="en-US" dirty="0">
                <a:latin typeface="Times New Roman" panose="02020603050405020304" pitchFamily="18" charset="0"/>
                <a:cs typeface="Times New Roman" panose="02020603050405020304" pitchFamily="18" charset="0"/>
              </a:rPr>
              <a:t>) until </a:t>
            </a:r>
            <a:r>
              <a:rPr lang="en-US" b="1" dirty="0">
                <a:latin typeface="Times New Roman" panose="02020603050405020304" pitchFamily="18" charset="0"/>
                <a:cs typeface="Times New Roman" panose="02020603050405020304" pitchFamily="18" charset="0"/>
              </a:rPr>
              <a:t>temp</a:t>
            </a:r>
            <a:r>
              <a:rPr lang="en-US" dirty="0">
                <a:latin typeface="Times New Roman" panose="02020603050405020304" pitchFamily="18" charset="0"/>
                <a:cs typeface="Times New Roman" panose="02020603050405020304" pitchFamily="18" charset="0"/>
              </a:rPr>
              <a:t> reaches to the last node</a:t>
            </a:r>
          </a:p>
          <a:p>
            <a:pPr marL="0" indent="0">
              <a:buNone/>
            </a:pPr>
            <a:r>
              <a:rPr lang="en-US" b="1" dirty="0">
                <a:latin typeface="Times New Roman" panose="02020603050405020304" pitchFamily="18" charset="0"/>
                <a:cs typeface="Times New Roman" panose="02020603050405020304" pitchFamily="18" charset="0"/>
              </a:rPr>
              <a:t>Step 5 - </a:t>
            </a:r>
            <a:r>
              <a:rPr lang="en-US" dirty="0">
                <a:latin typeface="Times New Roman" panose="02020603050405020304" pitchFamily="18" charset="0"/>
                <a:cs typeface="Times New Roman" panose="02020603050405020304" pitchFamily="18" charset="0"/>
              </a:rPr>
              <a:t>Finally display </a:t>
            </a:r>
            <a:r>
              <a:rPr lang="en-US" b="1" dirty="0">
                <a:latin typeface="Times New Roman" panose="02020603050405020304" pitchFamily="18" charset="0"/>
                <a:cs typeface="Times New Roman" panose="02020603050405020304" pitchFamily="18" charset="0"/>
              </a:rPr>
              <a:t>temp → data</a:t>
            </a:r>
            <a:r>
              <a:rPr lang="en-US" dirty="0">
                <a:latin typeface="Times New Roman" panose="02020603050405020304" pitchFamily="18" charset="0"/>
                <a:cs typeface="Times New Roman" panose="02020603050405020304" pitchFamily="18" charset="0"/>
              </a:rPr>
              <a:t> with arrow pointing to </a:t>
            </a:r>
            <a:r>
              <a:rPr lang="en-US" b="1" dirty="0">
                <a:latin typeface="Times New Roman" panose="02020603050405020304" pitchFamily="18" charset="0"/>
                <a:cs typeface="Times New Roman" panose="02020603050405020304" pitchFamily="18" charset="0"/>
              </a:rPr>
              <a:t>head → data</a:t>
            </a:r>
            <a:r>
              <a:rPr lang="en-US"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17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9820-63E3-45EE-8BB9-F506473D45E1}"/>
              </a:ext>
            </a:extLst>
          </p:cNvPr>
          <p:cNvSpPr>
            <a:spLocks noGrp="1"/>
          </p:cNvSpPr>
          <p:nvPr>
            <p:ph type="title"/>
          </p:nvPr>
        </p:nvSpPr>
        <p:spPr>
          <a:xfrm>
            <a:off x="838200" y="371229"/>
            <a:ext cx="10515600" cy="937066"/>
          </a:xfrm>
        </p:spPr>
        <p:txBody>
          <a:bodyPr>
            <a:normAutofit fontScale="90000"/>
          </a:bodyPr>
          <a:lstStyle/>
          <a:p>
            <a:r>
              <a:rPr lang="en-US" b="1" dirty="0"/>
              <a:t>Two types of circular linked lists:</a:t>
            </a:r>
            <a:br>
              <a:rPr lang="en-US" dirty="0"/>
            </a:br>
            <a:endParaRPr lang="en-IN" dirty="0"/>
          </a:p>
        </p:txBody>
      </p:sp>
      <p:sp>
        <p:nvSpPr>
          <p:cNvPr id="3" name="Content Placeholder 2">
            <a:extLst>
              <a:ext uri="{FF2B5EF4-FFF2-40B4-BE49-F238E27FC236}">
                <a16:creationId xmlns:a16="http://schemas.microsoft.com/office/drawing/2014/main" id="{1580668D-24E1-4B5B-A872-EFBC8B0F5E01}"/>
              </a:ext>
            </a:extLst>
          </p:cNvPr>
          <p:cNvSpPr>
            <a:spLocks noGrp="1"/>
          </p:cNvSpPr>
          <p:nvPr>
            <p:ph idx="1"/>
          </p:nvPr>
        </p:nvSpPr>
        <p:spPr>
          <a:xfrm>
            <a:off x="838200" y="1083211"/>
            <a:ext cx="10515600" cy="5403559"/>
          </a:xfrm>
        </p:spPr>
        <p:txBody>
          <a:bodyPr/>
          <a:lstStyle/>
          <a:p>
            <a:pPr fontAlgn="base"/>
            <a:r>
              <a:rPr lang="en-US" b="1" dirty="0">
                <a:latin typeface="Times New Roman" panose="02020603050405020304" pitchFamily="18" charset="0"/>
                <a:cs typeface="Times New Roman" panose="02020603050405020304" pitchFamily="18" charset="0"/>
              </a:rPr>
              <a:t>Circular singly linked list: </a:t>
            </a:r>
            <a:r>
              <a:rPr lang="en-US" dirty="0">
                <a:latin typeface="Times New Roman" panose="02020603050405020304" pitchFamily="18" charset="0"/>
                <a:cs typeface="Times New Roman" panose="02020603050405020304" pitchFamily="18" charset="0"/>
              </a:rPr>
              <a:t>In a circular Singly linked list, the last node of the list contains a pointer to the first node of the list. We traverse the circular singly linked list until we reach the same node where we started. The circular singly linked list has no beginning or end. No null value is present in the next part of any of the nodes.</a:t>
            </a:r>
          </a:p>
          <a:p>
            <a:pPr fontAlgn="base"/>
            <a:endParaRPr lang="en-US" dirty="0"/>
          </a:p>
          <a:p>
            <a:pPr fontAlgn="base"/>
            <a:endParaRPr lang="en-US" dirty="0"/>
          </a:p>
          <a:p>
            <a:pPr fontAlgn="base"/>
            <a:endParaRPr lang="en-US" dirty="0"/>
          </a:p>
          <a:p>
            <a:endParaRPr lang="en-IN" dirty="0"/>
          </a:p>
        </p:txBody>
      </p:sp>
      <p:pic>
        <p:nvPicPr>
          <p:cNvPr id="5" name="Picture 2" descr="Lightbox">
            <a:extLst>
              <a:ext uri="{FF2B5EF4-FFF2-40B4-BE49-F238E27FC236}">
                <a16:creationId xmlns:a16="http://schemas.microsoft.com/office/drawing/2014/main" id="{5690532D-BF6B-499B-B9CD-59A464501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929" y="3012658"/>
            <a:ext cx="6886576" cy="255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44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B01E2D-244C-4B85-ADEC-A237B6CE206E}"/>
              </a:ext>
            </a:extLst>
          </p:cNvPr>
          <p:cNvSpPr>
            <a:spLocks noGrp="1"/>
          </p:cNvSpPr>
          <p:nvPr>
            <p:ph idx="1"/>
          </p:nvPr>
        </p:nvSpPr>
        <p:spPr>
          <a:xfrm>
            <a:off x="838200" y="689317"/>
            <a:ext cx="10515600" cy="5487646"/>
          </a:xfrm>
        </p:spPr>
        <p:txBody>
          <a:bodyPr/>
          <a:lstStyle/>
          <a:p>
            <a:r>
              <a:rPr lang="en-US" b="1" dirty="0">
                <a:latin typeface="Times New Roman" panose="02020603050405020304" pitchFamily="18" charset="0"/>
                <a:cs typeface="Times New Roman" panose="02020603050405020304" pitchFamily="18" charset="0"/>
              </a:rPr>
              <a:t>Circular Doubly linked list: </a:t>
            </a:r>
            <a:r>
              <a:rPr lang="en-US" dirty="0">
                <a:latin typeface="Times New Roman" panose="02020603050405020304" pitchFamily="18" charset="0"/>
                <a:cs typeface="Times New Roman" panose="02020603050405020304" pitchFamily="18" charset="0"/>
              </a:rPr>
              <a:t>Circular Doubly Linked List has properties of both doubly linked list and circular linked list in which two consecutive elements are linked or connected by the previous and next pointer and the last node points to the first node by the next pointer and also the first node points to the last node by the previous pointer.</a:t>
            </a:r>
          </a:p>
          <a:p>
            <a:endParaRPr lang="en-US" dirty="0"/>
          </a:p>
          <a:p>
            <a:endParaRPr lang="en-US" dirty="0"/>
          </a:p>
          <a:p>
            <a:endParaRPr lang="en-IN" dirty="0"/>
          </a:p>
        </p:txBody>
      </p:sp>
      <p:pic>
        <p:nvPicPr>
          <p:cNvPr id="3074" name="Picture 2" descr="Lightbox">
            <a:extLst>
              <a:ext uri="{FF2B5EF4-FFF2-40B4-BE49-F238E27FC236}">
                <a16:creationId xmlns:a16="http://schemas.microsoft.com/office/drawing/2014/main" id="{7753BF99-4C74-43D8-B53A-EB8E8D5F6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139" y="3369212"/>
            <a:ext cx="7737230" cy="263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46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FC29-DDF8-4CFB-82FE-7CC1392766E7}"/>
              </a:ext>
            </a:extLst>
          </p:cNvPr>
          <p:cNvSpPr>
            <a:spLocks noGrp="1"/>
          </p:cNvSpPr>
          <p:nvPr>
            <p:ph type="title"/>
          </p:nvPr>
        </p:nvSpPr>
        <p:spPr/>
        <p:txBody>
          <a:bodyPr/>
          <a:lstStyle/>
          <a:p>
            <a:r>
              <a:rPr lang="en-US" dirty="0"/>
              <a:t>Memory Representation of circular linked list:</a:t>
            </a:r>
            <a:br>
              <a:rPr lang="en-US" dirty="0"/>
            </a:br>
            <a:endParaRPr lang="en-IN" dirty="0"/>
          </a:p>
        </p:txBody>
      </p:sp>
      <p:pic>
        <p:nvPicPr>
          <p:cNvPr id="4098" name="Picture 2" descr="Circular Singly Linked List">
            <a:extLst>
              <a:ext uri="{FF2B5EF4-FFF2-40B4-BE49-F238E27FC236}">
                <a16:creationId xmlns:a16="http://schemas.microsoft.com/office/drawing/2014/main" id="{6F8A83CD-E394-4DD1-A2F9-085AF9AC5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624" y="1690688"/>
            <a:ext cx="5819775"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89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996D-4C61-4788-BFC8-ACD40FF5B6DA}"/>
              </a:ext>
            </a:extLst>
          </p:cNvPr>
          <p:cNvSpPr>
            <a:spLocks noGrp="1"/>
          </p:cNvSpPr>
          <p:nvPr>
            <p:ph type="title"/>
          </p:nvPr>
        </p:nvSpPr>
        <p:spPr/>
        <p:txBody>
          <a:bodyPr/>
          <a:lstStyle/>
          <a:p>
            <a:r>
              <a:rPr lang="en-US" dirty="0"/>
              <a:t>Memory Representation of circular linked list:</a:t>
            </a:r>
            <a:br>
              <a:rPr lang="en-US" dirty="0"/>
            </a:br>
            <a:endParaRPr lang="en-IN" dirty="0"/>
          </a:p>
        </p:txBody>
      </p:sp>
      <p:sp>
        <p:nvSpPr>
          <p:cNvPr id="3" name="Content Placeholder 2">
            <a:extLst>
              <a:ext uri="{FF2B5EF4-FFF2-40B4-BE49-F238E27FC236}">
                <a16:creationId xmlns:a16="http://schemas.microsoft.com/office/drawing/2014/main" id="{F01D6539-399E-4E60-98D9-2490E92DCFD9}"/>
              </a:ext>
            </a:extLst>
          </p:cNvPr>
          <p:cNvSpPr>
            <a:spLocks noGrp="1"/>
          </p:cNvSpPr>
          <p:nvPr>
            <p:ph idx="1"/>
          </p:nvPr>
        </p:nvSpPr>
        <p:spPr/>
        <p:txBody>
          <a:bodyPr>
            <a:normAutofit lnSpcReduction="10000"/>
          </a:bodyPr>
          <a:lstStyle/>
          <a:p>
            <a:r>
              <a:rPr lang="en-US" dirty="0"/>
              <a:t>In the following image, memory representation of a circular linked list containing marks of a student in 4 subjects. </a:t>
            </a:r>
          </a:p>
          <a:p>
            <a:r>
              <a:rPr lang="en-US" dirty="0"/>
              <a:t>However, the image shows a glimpse of how the circular list is being stored in the memory. </a:t>
            </a:r>
          </a:p>
          <a:p>
            <a:r>
              <a:rPr lang="en-US" dirty="0"/>
              <a:t>The start or head of the list is pointing to the element with the index 1 and containing 13 marks in the data part and 4 in the next part. Which means that it is linked with the node that is being stored at 4th index of the list.</a:t>
            </a:r>
          </a:p>
          <a:p>
            <a:r>
              <a:rPr lang="en-US" dirty="0"/>
              <a:t>However, due to the fact that we are considering circular linked list in the memory therefore the last node of the list contains the address of the first node of the list.</a:t>
            </a:r>
          </a:p>
          <a:p>
            <a:endParaRPr lang="en-IN" dirty="0"/>
          </a:p>
        </p:txBody>
      </p:sp>
    </p:spTree>
    <p:extLst>
      <p:ext uri="{BB962C8B-B14F-4D97-AF65-F5344CB8AC3E}">
        <p14:creationId xmlns:p14="http://schemas.microsoft.com/office/powerpoint/2010/main" val="135456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CB7C-9E4B-4220-A626-4F1269F00EF3}"/>
              </a:ext>
            </a:extLst>
          </p:cNvPr>
          <p:cNvSpPr>
            <a:spLocks noGrp="1"/>
          </p:cNvSpPr>
          <p:nvPr>
            <p:ph type="title"/>
          </p:nvPr>
        </p:nvSpPr>
        <p:spPr/>
        <p:txBody>
          <a:bodyPr>
            <a:normAutofit fontScale="90000"/>
          </a:bodyPr>
          <a:lstStyle/>
          <a:p>
            <a:r>
              <a:rPr lang="en-US" b="1" dirty="0"/>
              <a:t>Representation of circular linked list in data structure</a:t>
            </a:r>
            <a:br>
              <a:rPr lang="en-US" b="1" dirty="0"/>
            </a:br>
            <a:endParaRPr lang="en-IN" dirty="0"/>
          </a:p>
        </p:txBody>
      </p:sp>
      <p:sp>
        <p:nvSpPr>
          <p:cNvPr id="3" name="Content Placeholder 2">
            <a:extLst>
              <a:ext uri="{FF2B5EF4-FFF2-40B4-BE49-F238E27FC236}">
                <a16:creationId xmlns:a16="http://schemas.microsoft.com/office/drawing/2014/main" id="{D9D9F521-728B-4388-A130-6A23EC3D5E5B}"/>
              </a:ext>
            </a:extLst>
          </p:cNvPr>
          <p:cNvSpPr>
            <a:spLocks noGrp="1"/>
          </p:cNvSpPr>
          <p:nvPr>
            <p:ph idx="1"/>
          </p:nvPr>
        </p:nvSpPr>
        <p:spPr/>
        <p:txBody>
          <a:bodyPr>
            <a:normAutofit fontScale="85000" lnSpcReduction="20000"/>
          </a:bodyPr>
          <a:lstStyle/>
          <a:p>
            <a:r>
              <a:rPr lang="en-US" dirty="0"/>
              <a:t>Node representation of a Circular Linked List:</a:t>
            </a:r>
          </a:p>
          <a:p>
            <a:pPr marL="0" indent="0">
              <a:buNone/>
            </a:pPr>
            <a:endParaRPr lang="en-IN" dirty="0"/>
          </a:p>
          <a:p>
            <a:pPr marL="0" indent="0">
              <a:buNone/>
            </a:pPr>
            <a:r>
              <a:rPr lang="en-IN" dirty="0"/>
              <a:t>public class Node {</a:t>
            </a:r>
          </a:p>
          <a:p>
            <a:pPr marL="0" indent="0">
              <a:buNone/>
            </a:pPr>
            <a:r>
              <a:rPr lang="en-IN" dirty="0"/>
              <a:t>    int data;</a:t>
            </a:r>
          </a:p>
          <a:p>
            <a:pPr marL="0" indent="0">
              <a:buNone/>
            </a:pPr>
            <a:r>
              <a:rPr lang="en-IN" dirty="0"/>
              <a:t>    Node next;</a:t>
            </a:r>
          </a:p>
          <a:p>
            <a:pPr marL="0" indent="0">
              <a:buNone/>
            </a:pPr>
            <a:r>
              <a:rPr lang="en-IN" dirty="0"/>
              <a:t>      </a:t>
            </a:r>
          </a:p>
          <a:p>
            <a:pPr marL="0" indent="0">
              <a:buNone/>
            </a:pPr>
            <a:r>
              <a:rPr lang="en-IN" dirty="0"/>
              <a:t>    public Node(int data) {</a:t>
            </a:r>
          </a:p>
          <a:p>
            <a:pPr marL="0" indent="0">
              <a:buNone/>
            </a:pPr>
            <a:r>
              <a:rPr lang="en-IN" dirty="0"/>
              <a:t>        </a:t>
            </a:r>
            <a:r>
              <a:rPr lang="en-IN" dirty="0" err="1"/>
              <a:t>this.data</a:t>
            </a:r>
            <a:r>
              <a:rPr lang="en-IN" dirty="0"/>
              <a:t> = data;</a:t>
            </a:r>
          </a:p>
          <a:p>
            <a:pPr marL="0" indent="0">
              <a:buNone/>
            </a:pPr>
            <a:r>
              <a:rPr lang="en-IN" dirty="0"/>
              <a:t>        </a:t>
            </a:r>
            <a:r>
              <a:rPr lang="en-IN" dirty="0" err="1"/>
              <a:t>this.next</a:t>
            </a:r>
            <a:r>
              <a:rPr lang="en-IN" dirty="0"/>
              <a:t> = null;</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247194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F7AA-E7B5-4DC1-B7FF-BF1C729C4B18}"/>
              </a:ext>
            </a:extLst>
          </p:cNvPr>
          <p:cNvSpPr>
            <a:spLocks noGrp="1"/>
          </p:cNvSpPr>
          <p:nvPr>
            <p:ph type="title"/>
          </p:nvPr>
        </p:nvSpPr>
        <p:spPr/>
        <p:txBody>
          <a:bodyPr/>
          <a:lstStyle/>
          <a:p>
            <a:r>
              <a:rPr lang="en-US" b="1" dirty="0"/>
              <a:t>Operations on the circular linked list:</a:t>
            </a:r>
            <a:br>
              <a:rPr lang="en-US" b="1" dirty="0"/>
            </a:br>
            <a:endParaRPr lang="en-IN" dirty="0"/>
          </a:p>
        </p:txBody>
      </p:sp>
      <p:sp>
        <p:nvSpPr>
          <p:cNvPr id="3" name="Content Placeholder 2">
            <a:extLst>
              <a:ext uri="{FF2B5EF4-FFF2-40B4-BE49-F238E27FC236}">
                <a16:creationId xmlns:a16="http://schemas.microsoft.com/office/drawing/2014/main" id="{90AF5668-582E-4EBB-9B81-F9D03D05561C}"/>
              </a:ext>
            </a:extLst>
          </p:cNvPr>
          <p:cNvSpPr>
            <a:spLocks noGrp="1"/>
          </p:cNvSpPr>
          <p:nvPr>
            <p:ph idx="1"/>
          </p:nvPr>
        </p:nvSpPr>
        <p:spPr/>
        <p:txBody>
          <a:bodyPr/>
          <a:lstStyle/>
          <a:p>
            <a:r>
              <a:rPr lang="en-US" dirty="0"/>
              <a:t>In a circular linked list, we perform the following operations...</a:t>
            </a:r>
          </a:p>
          <a:p>
            <a:r>
              <a:rPr lang="en-US" dirty="0"/>
              <a:t>Insertion</a:t>
            </a:r>
          </a:p>
          <a:p>
            <a:r>
              <a:rPr lang="en-US" dirty="0"/>
              <a:t>Deletion</a:t>
            </a:r>
          </a:p>
          <a:p>
            <a:r>
              <a:rPr lang="en-US" dirty="0"/>
              <a:t>Display</a:t>
            </a:r>
          </a:p>
          <a:p>
            <a:pPr marL="0" indent="0">
              <a:buNone/>
            </a:pPr>
            <a:endParaRPr lang="en-IN" dirty="0"/>
          </a:p>
        </p:txBody>
      </p:sp>
    </p:spTree>
    <p:extLst>
      <p:ext uri="{BB962C8B-B14F-4D97-AF65-F5344CB8AC3E}">
        <p14:creationId xmlns:p14="http://schemas.microsoft.com/office/powerpoint/2010/main" val="19913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237F-95BD-417F-98C1-853C9804F67A}"/>
              </a:ext>
            </a:extLst>
          </p:cNvPr>
          <p:cNvSpPr>
            <a:spLocks noGrp="1"/>
          </p:cNvSpPr>
          <p:nvPr>
            <p:ph type="title"/>
          </p:nvPr>
        </p:nvSpPr>
        <p:spPr/>
        <p:txBody>
          <a:bodyPr/>
          <a:lstStyle/>
          <a:p>
            <a:r>
              <a:rPr lang="en-US" b="1" dirty="0"/>
              <a:t>Insertion</a:t>
            </a:r>
            <a:br>
              <a:rPr lang="en-US" b="1" dirty="0"/>
            </a:br>
            <a:endParaRPr lang="en-IN" dirty="0"/>
          </a:p>
        </p:txBody>
      </p:sp>
      <p:sp>
        <p:nvSpPr>
          <p:cNvPr id="3" name="Content Placeholder 2">
            <a:extLst>
              <a:ext uri="{FF2B5EF4-FFF2-40B4-BE49-F238E27FC236}">
                <a16:creationId xmlns:a16="http://schemas.microsoft.com/office/drawing/2014/main" id="{A73C4631-E102-40D0-BBE7-7E9AE3B7CD52}"/>
              </a:ext>
            </a:extLst>
          </p:cNvPr>
          <p:cNvSpPr>
            <a:spLocks noGrp="1"/>
          </p:cNvSpPr>
          <p:nvPr>
            <p:ph idx="1"/>
          </p:nvPr>
        </p:nvSpPr>
        <p:spPr/>
        <p:txBody>
          <a:bodyPr/>
          <a:lstStyle/>
          <a:p>
            <a:pPr marL="0" indent="0">
              <a:buNone/>
            </a:pPr>
            <a:r>
              <a:rPr lang="en-US" dirty="0"/>
              <a:t>In a circular linked list, the insertion operation can be performed in three ways. They are as follows...</a:t>
            </a:r>
          </a:p>
          <a:p>
            <a:r>
              <a:rPr lang="en-US" dirty="0"/>
              <a:t>Inserting At Beginning of the list</a:t>
            </a:r>
          </a:p>
          <a:p>
            <a:r>
              <a:rPr lang="en-US" dirty="0"/>
              <a:t>Inserting At End of the list</a:t>
            </a:r>
          </a:p>
          <a:p>
            <a:r>
              <a:rPr lang="en-US" dirty="0"/>
              <a:t>Inserting At Specific location in the list</a:t>
            </a:r>
          </a:p>
          <a:p>
            <a:endParaRPr lang="en-IN" dirty="0"/>
          </a:p>
        </p:txBody>
      </p:sp>
    </p:spTree>
    <p:extLst>
      <p:ext uri="{BB962C8B-B14F-4D97-AF65-F5344CB8AC3E}">
        <p14:creationId xmlns:p14="http://schemas.microsoft.com/office/powerpoint/2010/main" val="2192186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2180</Words>
  <Application>Microsoft Office PowerPoint</Application>
  <PresentationFormat>Widescreen</PresentationFormat>
  <Paragraphs>106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Nunito</vt:lpstr>
      <vt:lpstr>Times New Roman</vt:lpstr>
      <vt:lpstr>Office Theme</vt:lpstr>
      <vt:lpstr>Circular Linked Lists</vt:lpstr>
      <vt:lpstr>The circular linked list is a linked list where all nodes are connected to form a circle. In a circular linked list, the first node and the last node are connected to each other which forms a circle. There is no NULL at the end.  </vt:lpstr>
      <vt:lpstr>Two types of circular linked lists: </vt:lpstr>
      <vt:lpstr>PowerPoint Presentation</vt:lpstr>
      <vt:lpstr>Memory Representation of circular linked list: </vt:lpstr>
      <vt:lpstr>Memory Representation of circular linked list: </vt:lpstr>
      <vt:lpstr>Representation of circular linked list in data structure </vt:lpstr>
      <vt:lpstr>Operations on the circular linked list: </vt:lpstr>
      <vt:lpstr>Insertion </vt:lpstr>
      <vt:lpstr>Insert the new node as the first node:</vt:lpstr>
      <vt:lpstr>Inserting At Beginning of the list </vt:lpstr>
      <vt:lpstr>Inserting At End of the list </vt:lpstr>
      <vt:lpstr>Inserting At End of the list </vt:lpstr>
      <vt:lpstr>Inserting At Specific location in the list (After a Node) </vt:lpstr>
      <vt:lpstr>PowerPoint Presentation</vt:lpstr>
      <vt:lpstr>Deletion </vt:lpstr>
      <vt:lpstr>Deleting from Beginning of the list </vt:lpstr>
      <vt:lpstr>Deleting from Beginning of the list </vt:lpstr>
      <vt:lpstr>Deleting from End of the list </vt:lpstr>
      <vt:lpstr>Deleting from End of the list </vt:lpstr>
      <vt:lpstr>Deleting a Specific Node from the list </vt:lpstr>
      <vt:lpstr>Deleting a Specific Node from the list </vt:lpstr>
      <vt:lpstr>Displaying a circular Linked List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Khan</dc:creator>
  <cp:lastModifiedBy>shilpa</cp:lastModifiedBy>
  <cp:revision>16</cp:revision>
  <dcterms:created xsi:type="dcterms:W3CDTF">2023-09-01T09:24:51Z</dcterms:created>
  <dcterms:modified xsi:type="dcterms:W3CDTF">2023-09-22T09:22:30Z</dcterms:modified>
</cp:coreProperties>
</file>