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63" r:id="rId3"/>
    <p:sldId id="264" r:id="rId4"/>
    <p:sldId id="258" r:id="rId5"/>
    <p:sldId id="259" r:id="rId6"/>
    <p:sldId id="257" r:id="rId7"/>
    <p:sldId id="262" r:id="rId8"/>
    <p:sldId id="260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62" autoAdjust="0"/>
  </p:normalViewPr>
  <p:slideViewPr>
    <p:cSldViewPr>
      <p:cViewPr>
        <p:scale>
          <a:sx n="66" d="100"/>
          <a:sy n="66" d="100"/>
        </p:scale>
        <p:origin x="-1494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6018E-B785-48E3-86E5-381484A76D4F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BFB2B-4866-4D80-AFA4-6C7D81C2D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06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BFB2B-4866-4D80-AFA4-6C7D81C2D47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218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0159ACD6-4417-499E-9417-1670477DCF23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E8DE7BC3-FD55-4863-8188-1207C7778484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ACD6-4417-499E-9417-1670477DCF23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DE7BC3-FD55-4863-8188-1207C7778484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ACD6-4417-499E-9417-1670477DCF23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DE7BC3-FD55-4863-8188-1207C7778484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ACD6-4417-499E-9417-1670477DCF23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DE7BC3-FD55-4863-8188-1207C777848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0159ACD6-4417-499E-9417-1670477DCF23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E8DE7BC3-FD55-4863-8188-1207C777848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ACD6-4417-499E-9417-1670477DCF23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DE7BC3-FD55-4863-8188-1207C777848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ACD6-4417-499E-9417-1670477DCF23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DE7BC3-FD55-4863-8188-1207C7778484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ACD6-4417-499E-9417-1670477DCF23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DE7BC3-FD55-4863-8188-1207C777848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ACD6-4417-499E-9417-1670477DCF23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DE7BC3-FD55-4863-8188-1207C777848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ACD6-4417-499E-9417-1670477DCF23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DE7BC3-FD55-4863-8188-1207C777848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ACD6-4417-499E-9417-1670477DCF23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DE7BC3-FD55-4863-8188-1207C7778484}" type="slidenum">
              <a:rPr lang="en-IN" smtClean="0"/>
              <a:t>‹#›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8DE7BC3-FD55-4863-8188-1207C777848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159ACD6-4417-499E-9417-1670477DCF23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628619"/>
            <a:ext cx="2736304" cy="17817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732" y="2519689"/>
            <a:ext cx="4466456" cy="21336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DEAN</a:t>
            </a:r>
            <a:br>
              <a:rPr lang="en-IN" b="1" dirty="0" smtClean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3200" dirty="0" smtClean="0">
                <a:solidFill>
                  <a:schemeClr val="bg1">
                    <a:lumMod val="50000"/>
                  </a:schemeClr>
                </a:solidFill>
              </a:rPr>
              <a:t>Unified Controller </a:t>
            </a:r>
            <a:r>
              <a:rPr lang="en-IN" sz="3200" dirty="0" smtClean="0">
                <a:solidFill>
                  <a:schemeClr val="bg1">
                    <a:lumMod val="50000"/>
                  </a:schemeClr>
                </a:solidFill>
              </a:rPr>
              <a:t>Service</a:t>
            </a:r>
            <a:br>
              <a:rPr lang="en-IN" sz="32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IN" sz="32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IN" sz="32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IN" sz="1800" dirty="0" smtClean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IN" sz="1800" dirty="0" err="1" smtClean="0">
                <a:solidFill>
                  <a:schemeClr val="bg1">
                    <a:lumMod val="65000"/>
                  </a:schemeClr>
                </a:solidFill>
              </a:rPr>
              <a:t>Swarvanu</a:t>
            </a:r>
            <a:r>
              <a:rPr lang="en-IN" sz="1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IN" sz="1800" dirty="0" err="1" smtClean="0">
                <a:solidFill>
                  <a:schemeClr val="bg1">
                    <a:lumMod val="65000"/>
                  </a:schemeClr>
                </a:solidFill>
              </a:rPr>
              <a:t>Sengupta</a:t>
            </a:r>
            <a:endParaRPr lang="en-IN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26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880" y="2932517"/>
            <a:ext cx="1709892" cy="837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IN" sz="3600" dirty="0" smtClean="0">
                <a:solidFill>
                  <a:prstClr val="black"/>
                </a:solidFill>
              </a:rPr>
              <a:t>THANKS</a:t>
            </a:r>
            <a:endParaRPr lang="en-IN" sz="3600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352" y="105173"/>
            <a:ext cx="667112" cy="65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2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352" y="105173"/>
            <a:ext cx="667112" cy="6595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5723" y="162917"/>
            <a:ext cx="2890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Motivation behind DEAN </a:t>
            </a:r>
            <a:endParaRPr lang="en-IN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539552" y="764704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dirty="0" smtClean="0">
                <a:solidFill>
                  <a:srgbClr val="3E433E"/>
                </a:solidFill>
                <a:effectLst/>
                <a:latin typeface="Helvetica Neue"/>
              </a:rPr>
              <a:t>“Think of it as a general language or an instruction set that lets me write a control program for the network rather than having to rewrite all of code on each individual router,” </a:t>
            </a:r>
            <a:r>
              <a:rPr lang="en-IN" b="0" i="1" dirty="0" smtClean="0">
                <a:solidFill>
                  <a:srgbClr val="3E433E"/>
                </a:solidFill>
                <a:effectLst/>
                <a:latin typeface="Helvetica Neue"/>
              </a:rPr>
              <a:t>-</a:t>
            </a:r>
            <a:r>
              <a:rPr lang="en-IN" b="1" i="1" dirty="0" smtClean="0">
                <a:solidFill>
                  <a:srgbClr val="3E433E"/>
                </a:solidFill>
                <a:effectLst/>
                <a:latin typeface="Helvetica Neue"/>
              </a:rPr>
              <a:t>Scott </a:t>
            </a:r>
            <a:r>
              <a:rPr lang="en-IN" b="1" i="1" dirty="0" err="1" smtClean="0">
                <a:solidFill>
                  <a:srgbClr val="3E433E"/>
                </a:solidFill>
                <a:effectLst/>
                <a:latin typeface="Helvetica Neue"/>
              </a:rPr>
              <a:t>Shenker</a:t>
            </a:r>
            <a:r>
              <a:rPr lang="en-IN" b="1" i="1" dirty="0" smtClean="0">
                <a:solidFill>
                  <a:srgbClr val="3E433E"/>
                </a:solidFill>
                <a:effectLst/>
                <a:latin typeface="Helvetica Neue"/>
              </a:rPr>
              <a:t>, a Berkley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5664" y="1888750"/>
            <a:ext cx="82089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SDN do promise a simplified and abstracted view of network as a virtual and programmable entity</a:t>
            </a:r>
            <a:r>
              <a:rPr lang="en-IN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The  concept of programmable network has many possibilities considering different domains like Cloud Network management, NFV etc.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To achieve the SDN goal of Network programmability the network has been abstracted in terms of virtual entities that could be customized using basic network services.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Different controller has been developed to enable SDN providing the abstraction of the network and basic services in terms of REST, RPC etc.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For a Network Application (in SDN ecosystem) the developer needs to choose from different controllers and add controller capability in the Application. </a:t>
            </a:r>
            <a:endParaRPr lang="en-IN" dirty="0" smtClean="0"/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It redeems the complexity of inter controller operability.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99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189830" y="3068960"/>
            <a:ext cx="7255062" cy="1512168"/>
          </a:xfrm>
          <a:prstGeom prst="flowChartProcess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Process 4"/>
          <p:cNvSpPr/>
          <p:nvPr/>
        </p:nvSpPr>
        <p:spPr>
          <a:xfrm>
            <a:off x="2600462" y="3825971"/>
            <a:ext cx="1832329" cy="504056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Controller2</a:t>
            </a:r>
            <a:endParaRPr lang="en-IN" dirty="0"/>
          </a:p>
        </p:txBody>
      </p:sp>
      <p:sp>
        <p:nvSpPr>
          <p:cNvPr id="6" name="Flowchart: Process 5"/>
          <p:cNvSpPr/>
          <p:nvPr/>
        </p:nvSpPr>
        <p:spPr>
          <a:xfrm>
            <a:off x="333846" y="3825971"/>
            <a:ext cx="1832329" cy="504056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Controller1</a:t>
            </a:r>
            <a:endParaRPr lang="en-IN" dirty="0"/>
          </a:p>
        </p:txBody>
      </p:sp>
      <p:sp>
        <p:nvSpPr>
          <p:cNvPr id="7" name="Flowchart: Process 6"/>
          <p:cNvSpPr/>
          <p:nvPr/>
        </p:nvSpPr>
        <p:spPr>
          <a:xfrm>
            <a:off x="5494263" y="3832321"/>
            <a:ext cx="1832329" cy="504056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ControllerN</a:t>
            </a:r>
            <a:endParaRPr lang="en-IN" dirty="0"/>
          </a:p>
        </p:txBody>
      </p:sp>
      <p:sp>
        <p:nvSpPr>
          <p:cNvPr id="8" name="Flowchart: Process 7"/>
          <p:cNvSpPr/>
          <p:nvPr/>
        </p:nvSpPr>
        <p:spPr>
          <a:xfrm>
            <a:off x="189831" y="5225929"/>
            <a:ext cx="7255062" cy="1368152"/>
          </a:xfrm>
          <a:prstGeom prst="flowChartProcess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Process 8"/>
          <p:cNvSpPr/>
          <p:nvPr/>
        </p:nvSpPr>
        <p:spPr>
          <a:xfrm>
            <a:off x="531855" y="5832987"/>
            <a:ext cx="1224136" cy="4420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Network1</a:t>
            </a:r>
            <a:endParaRPr lang="en-IN" dirty="0"/>
          </a:p>
        </p:txBody>
      </p:sp>
      <p:sp>
        <p:nvSpPr>
          <p:cNvPr id="10" name="Flowchart: Process 9"/>
          <p:cNvSpPr/>
          <p:nvPr/>
        </p:nvSpPr>
        <p:spPr>
          <a:xfrm>
            <a:off x="2060889" y="5832986"/>
            <a:ext cx="1224136" cy="4420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Network2</a:t>
            </a:r>
            <a:endParaRPr lang="en-IN" dirty="0"/>
          </a:p>
        </p:txBody>
      </p:sp>
      <p:sp>
        <p:nvSpPr>
          <p:cNvPr id="11" name="Flowchart: Process 10"/>
          <p:cNvSpPr/>
          <p:nvPr/>
        </p:nvSpPr>
        <p:spPr>
          <a:xfrm>
            <a:off x="3624324" y="5832987"/>
            <a:ext cx="1224136" cy="4420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Network3</a:t>
            </a:r>
            <a:endParaRPr lang="en-IN" dirty="0"/>
          </a:p>
        </p:txBody>
      </p:sp>
      <p:sp>
        <p:nvSpPr>
          <p:cNvPr id="12" name="Flowchart: Process 11"/>
          <p:cNvSpPr/>
          <p:nvPr/>
        </p:nvSpPr>
        <p:spPr>
          <a:xfrm>
            <a:off x="6004463" y="5832985"/>
            <a:ext cx="1224136" cy="4420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NetworkN</a:t>
            </a:r>
            <a:endParaRPr lang="en-IN" dirty="0"/>
          </a:p>
        </p:txBody>
      </p:sp>
      <p:sp>
        <p:nvSpPr>
          <p:cNvPr id="13" name="Up-Down Arrow 12"/>
          <p:cNvSpPr/>
          <p:nvPr/>
        </p:nvSpPr>
        <p:spPr>
          <a:xfrm>
            <a:off x="1771384" y="4581127"/>
            <a:ext cx="361189" cy="644801"/>
          </a:xfrm>
          <a:prstGeom prst="up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Up-Down Arrow 13"/>
          <p:cNvSpPr/>
          <p:nvPr/>
        </p:nvSpPr>
        <p:spPr>
          <a:xfrm>
            <a:off x="3516627" y="4581128"/>
            <a:ext cx="361189" cy="658906"/>
          </a:xfrm>
          <a:prstGeom prst="up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5516816" y="5240820"/>
            <a:ext cx="178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Physical Network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646452" y="3164381"/>
            <a:ext cx="168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Controller Layer</a:t>
            </a:r>
            <a:endParaRPr lang="en-IN" dirty="0"/>
          </a:p>
        </p:txBody>
      </p:sp>
      <p:sp>
        <p:nvSpPr>
          <p:cNvPr id="18" name="Up-Down Arrow 17"/>
          <p:cNvSpPr/>
          <p:nvPr/>
        </p:nvSpPr>
        <p:spPr>
          <a:xfrm>
            <a:off x="5225081" y="4581128"/>
            <a:ext cx="361189" cy="658906"/>
          </a:xfrm>
          <a:prstGeom prst="up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Process 21"/>
          <p:cNvSpPr/>
          <p:nvPr/>
        </p:nvSpPr>
        <p:spPr>
          <a:xfrm>
            <a:off x="189830" y="800985"/>
            <a:ext cx="7255062" cy="1467970"/>
          </a:xfrm>
          <a:prstGeom prst="flowChartProcess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lowchart: Process 22"/>
          <p:cNvSpPr/>
          <p:nvPr/>
        </p:nvSpPr>
        <p:spPr>
          <a:xfrm>
            <a:off x="531855" y="1294781"/>
            <a:ext cx="1420123" cy="43204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App1</a:t>
            </a:r>
            <a:endParaRPr lang="en-IN" dirty="0"/>
          </a:p>
        </p:txBody>
      </p:sp>
      <p:sp>
        <p:nvSpPr>
          <p:cNvPr id="24" name="Flowchart: Process 23"/>
          <p:cNvSpPr/>
          <p:nvPr/>
        </p:nvSpPr>
        <p:spPr>
          <a:xfrm>
            <a:off x="2298178" y="1294781"/>
            <a:ext cx="1420123" cy="43204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App2</a:t>
            </a:r>
            <a:endParaRPr lang="en-IN" dirty="0"/>
          </a:p>
        </p:txBody>
      </p:sp>
      <p:sp>
        <p:nvSpPr>
          <p:cNvPr id="25" name="Flowchart: Process 24"/>
          <p:cNvSpPr/>
          <p:nvPr/>
        </p:nvSpPr>
        <p:spPr>
          <a:xfrm>
            <a:off x="5906469" y="1281689"/>
            <a:ext cx="1420123" cy="43204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AppN</a:t>
            </a:r>
            <a:endParaRPr lang="en-IN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3898242" y="1532999"/>
            <a:ext cx="175942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026754" y="6054018"/>
            <a:ext cx="684457" cy="2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667865" y="4077555"/>
            <a:ext cx="684457" cy="2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3420" y="832714"/>
            <a:ext cx="179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Application Layer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185723" y="162917"/>
            <a:ext cx="1802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SDN Ecosystem</a:t>
            </a:r>
            <a:endParaRPr lang="en-IN" sz="2000" b="1" dirty="0"/>
          </a:p>
        </p:txBody>
      </p:sp>
      <p:sp>
        <p:nvSpPr>
          <p:cNvPr id="32" name="Flowchart: Process 31"/>
          <p:cNvSpPr/>
          <p:nvPr/>
        </p:nvSpPr>
        <p:spPr>
          <a:xfrm>
            <a:off x="496390" y="1700645"/>
            <a:ext cx="1455588" cy="254094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Controller Capability</a:t>
            </a:r>
            <a:endParaRPr lang="en-IN" sz="1200" dirty="0"/>
          </a:p>
        </p:txBody>
      </p:sp>
      <p:sp>
        <p:nvSpPr>
          <p:cNvPr id="33" name="Flowchart: Process 32"/>
          <p:cNvSpPr/>
          <p:nvPr/>
        </p:nvSpPr>
        <p:spPr>
          <a:xfrm>
            <a:off x="2280445" y="1713737"/>
            <a:ext cx="1455588" cy="254094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Controller Capability</a:t>
            </a:r>
            <a:endParaRPr lang="en-IN" sz="1200" dirty="0"/>
          </a:p>
        </p:txBody>
      </p:sp>
      <p:sp>
        <p:nvSpPr>
          <p:cNvPr id="34" name="Flowchart: Process 33"/>
          <p:cNvSpPr/>
          <p:nvPr/>
        </p:nvSpPr>
        <p:spPr>
          <a:xfrm>
            <a:off x="5906469" y="1695099"/>
            <a:ext cx="1455588" cy="254094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Controller Capability</a:t>
            </a:r>
            <a:endParaRPr lang="en-IN" sz="1200" dirty="0"/>
          </a:p>
        </p:txBody>
      </p:sp>
      <p:cxnSp>
        <p:nvCxnSpPr>
          <p:cNvPr id="19" name="Elbow Connector 18"/>
          <p:cNvCxnSpPr>
            <a:stCxn id="6" idx="0"/>
            <a:endCxn id="32" idx="2"/>
          </p:cNvCxnSpPr>
          <p:nvPr/>
        </p:nvCxnSpPr>
        <p:spPr>
          <a:xfrm rot="16200000" flipV="1">
            <a:off x="301482" y="2877441"/>
            <a:ext cx="1871232" cy="25827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0"/>
            <a:endCxn id="33" idx="2"/>
          </p:cNvCxnSpPr>
          <p:nvPr/>
        </p:nvCxnSpPr>
        <p:spPr>
          <a:xfrm rot="16200000" flipV="1">
            <a:off x="2333363" y="2642707"/>
            <a:ext cx="1858140" cy="508388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7" idx="0"/>
            <a:endCxn id="34" idx="2"/>
          </p:cNvCxnSpPr>
          <p:nvPr/>
        </p:nvCxnSpPr>
        <p:spPr>
          <a:xfrm rot="5400000" flipH="1" flipV="1">
            <a:off x="5580781" y="2778840"/>
            <a:ext cx="1883128" cy="223835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6" idx="0"/>
            <a:endCxn id="33" idx="2"/>
          </p:cNvCxnSpPr>
          <p:nvPr/>
        </p:nvCxnSpPr>
        <p:spPr>
          <a:xfrm rot="5400000" flipH="1" flipV="1">
            <a:off x="1200055" y="2017787"/>
            <a:ext cx="1858140" cy="1758228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6" idx="0"/>
            <a:endCxn id="34" idx="2"/>
          </p:cNvCxnSpPr>
          <p:nvPr/>
        </p:nvCxnSpPr>
        <p:spPr>
          <a:xfrm rot="5400000" flipH="1" flipV="1">
            <a:off x="3003748" y="195456"/>
            <a:ext cx="1876778" cy="5384252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444893" y="772141"/>
            <a:ext cx="13755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Application</a:t>
            </a:r>
          </a:p>
          <a:p>
            <a:r>
              <a:rPr lang="en-IN" dirty="0" smtClean="0"/>
              <a:t>Layer needs implement controller capability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526367" y="2873086"/>
            <a:ext cx="13755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Controller layer could include set of different and same controllers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552872" y="5586839"/>
            <a:ext cx="1375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Physical network 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352" y="105173"/>
            <a:ext cx="667112" cy="65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3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352" y="105173"/>
            <a:ext cx="667112" cy="659531"/>
          </a:xfrm>
          <a:prstGeom prst="rect">
            <a:avLst/>
          </a:prstGeom>
        </p:spPr>
      </p:pic>
      <p:sp>
        <p:nvSpPr>
          <p:cNvPr id="6" name="Flowchart: Process 5"/>
          <p:cNvSpPr/>
          <p:nvPr/>
        </p:nvSpPr>
        <p:spPr>
          <a:xfrm>
            <a:off x="185723" y="2173734"/>
            <a:ext cx="7266795" cy="2129808"/>
          </a:xfrm>
          <a:prstGeom prst="flowChartProcess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Process 3"/>
          <p:cNvSpPr/>
          <p:nvPr/>
        </p:nvSpPr>
        <p:spPr>
          <a:xfrm>
            <a:off x="2596355" y="3548384"/>
            <a:ext cx="1832329" cy="504056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Controller2</a:t>
            </a:r>
            <a:endParaRPr lang="en-IN" dirty="0"/>
          </a:p>
        </p:txBody>
      </p:sp>
      <p:sp>
        <p:nvSpPr>
          <p:cNvPr id="5" name="Flowchart: Process 4"/>
          <p:cNvSpPr/>
          <p:nvPr/>
        </p:nvSpPr>
        <p:spPr>
          <a:xfrm>
            <a:off x="329739" y="3548384"/>
            <a:ext cx="1832329" cy="504056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Controller1</a:t>
            </a:r>
            <a:endParaRPr lang="en-IN" dirty="0"/>
          </a:p>
        </p:txBody>
      </p:sp>
      <p:sp>
        <p:nvSpPr>
          <p:cNvPr id="7" name="Flowchart: Process 6"/>
          <p:cNvSpPr/>
          <p:nvPr/>
        </p:nvSpPr>
        <p:spPr>
          <a:xfrm>
            <a:off x="5490156" y="3547940"/>
            <a:ext cx="1832329" cy="504056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ControllerN</a:t>
            </a:r>
            <a:endParaRPr lang="en-IN" dirty="0"/>
          </a:p>
        </p:txBody>
      </p:sp>
      <p:sp>
        <p:nvSpPr>
          <p:cNvPr id="8" name="Flowchart: Process 7"/>
          <p:cNvSpPr/>
          <p:nvPr/>
        </p:nvSpPr>
        <p:spPr>
          <a:xfrm>
            <a:off x="185723" y="4904819"/>
            <a:ext cx="7266795" cy="1368152"/>
          </a:xfrm>
          <a:prstGeom prst="flowChartProcess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Process 8"/>
          <p:cNvSpPr/>
          <p:nvPr/>
        </p:nvSpPr>
        <p:spPr>
          <a:xfrm>
            <a:off x="527748" y="5511877"/>
            <a:ext cx="1224136" cy="4420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Network1</a:t>
            </a:r>
            <a:endParaRPr lang="en-IN" dirty="0"/>
          </a:p>
        </p:txBody>
      </p:sp>
      <p:sp>
        <p:nvSpPr>
          <p:cNvPr id="10" name="Flowchart: Process 9"/>
          <p:cNvSpPr/>
          <p:nvPr/>
        </p:nvSpPr>
        <p:spPr>
          <a:xfrm>
            <a:off x="2056782" y="5511876"/>
            <a:ext cx="1224136" cy="4420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Network2</a:t>
            </a:r>
            <a:endParaRPr lang="en-IN" dirty="0"/>
          </a:p>
        </p:txBody>
      </p:sp>
      <p:sp>
        <p:nvSpPr>
          <p:cNvPr id="11" name="Flowchart: Process 10"/>
          <p:cNvSpPr/>
          <p:nvPr/>
        </p:nvSpPr>
        <p:spPr>
          <a:xfrm>
            <a:off x="3620217" y="5511877"/>
            <a:ext cx="1224136" cy="4420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Network3</a:t>
            </a:r>
            <a:endParaRPr lang="en-IN" dirty="0"/>
          </a:p>
        </p:txBody>
      </p:sp>
      <p:sp>
        <p:nvSpPr>
          <p:cNvPr id="12" name="Flowchart: Process 11"/>
          <p:cNvSpPr/>
          <p:nvPr/>
        </p:nvSpPr>
        <p:spPr>
          <a:xfrm>
            <a:off x="6000356" y="5511875"/>
            <a:ext cx="1224136" cy="4420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NetworkN</a:t>
            </a:r>
            <a:endParaRPr lang="en-IN" dirty="0"/>
          </a:p>
        </p:txBody>
      </p:sp>
      <p:sp>
        <p:nvSpPr>
          <p:cNvPr id="14" name="Up-Down Arrow 13"/>
          <p:cNvSpPr/>
          <p:nvPr/>
        </p:nvSpPr>
        <p:spPr>
          <a:xfrm>
            <a:off x="1767277" y="4303543"/>
            <a:ext cx="361189" cy="601276"/>
          </a:xfrm>
          <a:prstGeom prst="up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Up-Down Arrow 14"/>
          <p:cNvSpPr/>
          <p:nvPr/>
        </p:nvSpPr>
        <p:spPr>
          <a:xfrm>
            <a:off x="3512520" y="4303542"/>
            <a:ext cx="361189" cy="615381"/>
          </a:xfrm>
          <a:prstGeom prst="up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600014" y="4904819"/>
            <a:ext cx="178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Physical Network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5586323" y="2322396"/>
            <a:ext cx="168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Controller Layer</a:t>
            </a:r>
            <a:endParaRPr lang="en-IN" dirty="0"/>
          </a:p>
        </p:txBody>
      </p:sp>
      <p:sp>
        <p:nvSpPr>
          <p:cNvPr id="18" name="Flowchart: Process 17"/>
          <p:cNvSpPr/>
          <p:nvPr/>
        </p:nvSpPr>
        <p:spPr>
          <a:xfrm>
            <a:off x="2831429" y="2322396"/>
            <a:ext cx="1832329" cy="504056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DEAN</a:t>
            </a:r>
            <a:endParaRPr lang="en-IN" dirty="0"/>
          </a:p>
        </p:txBody>
      </p:sp>
      <p:sp>
        <p:nvSpPr>
          <p:cNvPr id="21" name="Up-Down Arrow 20"/>
          <p:cNvSpPr/>
          <p:nvPr/>
        </p:nvSpPr>
        <p:spPr>
          <a:xfrm>
            <a:off x="5220974" y="4303542"/>
            <a:ext cx="361189" cy="615381"/>
          </a:xfrm>
          <a:prstGeom prst="up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Elbow Connector 22"/>
          <p:cNvCxnSpPr>
            <a:stCxn id="5" idx="0"/>
            <a:endCxn id="18" idx="2"/>
          </p:cNvCxnSpPr>
          <p:nvPr/>
        </p:nvCxnSpPr>
        <p:spPr>
          <a:xfrm rot="5400000" flipH="1" flipV="1">
            <a:off x="2135783" y="1936573"/>
            <a:ext cx="721932" cy="250169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0"/>
            <a:endCxn id="18" idx="2"/>
          </p:cNvCxnSpPr>
          <p:nvPr/>
        </p:nvCxnSpPr>
        <p:spPr>
          <a:xfrm rot="5400000" flipH="1" flipV="1">
            <a:off x="3269091" y="3069881"/>
            <a:ext cx="721932" cy="235074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7" idx="0"/>
            <a:endCxn id="18" idx="2"/>
          </p:cNvCxnSpPr>
          <p:nvPr/>
        </p:nvCxnSpPr>
        <p:spPr>
          <a:xfrm rot="16200000" flipV="1">
            <a:off x="4716214" y="1857832"/>
            <a:ext cx="721488" cy="2658727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Flowchart: Process 30"/>
          <p:cNvSpPr/>
          <p:nvPr/>
        </p:nvSpPr>
        <p:spPr>
          <a:xfrm>
            <a:off x="185723" y="777773"/>
            <a:ext cx="7266795" cy="1052500"/>
          </a:xfrm>
          <a:prstGeom prst="flowChartProcess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Flowchart: Process 31"/>
          <p:cNvSpPr/>
          <p:nvPr/>
        </p:nvSpPr>
        <p:spPr>
          <a:xfrm>
            <a:off x="527748" y="1271568"/>
            <a:ext cx="1420123" cy="43204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App1</a:t>
            </a:r>
            <a:endParaRPr lang="en-IN" dirty="0"/>
          </a:p>
        </p:txBody>
      </p:sp>
      <p:sp>
        <p:nvSpPr>
          <p:cNvPr id="33" name="Flowchart: Process 32"/>
          <p:cNvSpPr/>
          <p:nvPr/>
        </p:nvSpPr>
        <p:spPr>
          <a:xfrm>
            <a:off x="2294071" y="1293762"/>
            <a:ext cx="1420123" cy="43204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App2</a:t>
            </a:r>
            <a:endParaRPr lang="en-IN" dirty="0"/>
          </a:p>
        </p:txBody>
      </p:sp>
      <p:sp>
        <p:nvSpPr>
          <p:cNvPr id="34" name="Flowchart: Process 33"/>
          <p:cNvSpPr/>
          <p:nvPr/>
        </p:nvSpPr>
        <p:spPr>
          <a:xfrm>
            <a:off x="5902362" y="1293762"/>
            <a:ext cx="1420123" cy="43204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AppN</a:t>
            </a:r>
            <a:endParaRPr lang="en-IN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3894135" y="1509786"/>
            <a:ext cx="175942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022647" y="5732908"/>
            <a:ext cx="684457" cy="2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663758" y="3799968"/>
            <a:ext cx="684457" cy="2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653564" y="777773"/>
            <a:ext cx="179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Application Layer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185723" y="162917"/>
            <a:ext cx="2783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DEAN in SDN Ecosystem</a:t>
            </a:r>
            <a:endParaRPr lang="en-IN" sz="2000" b="1" dirty="0"/>
          </a:p>
        </p:txBody>
      </p:sp>
      <p:sp>
        <p:nvSpPr>
          <p:cNvPr id="43" name="Up-Down Arrow 42"/>
          <p:cNvSpPr/>
          <p:nvPr/>
        </p:nvSpPr>
        <p:spPr>
          <a:xfrm>
            <a:off x="3630057" y="1830273"/>
            <a:ext cx="243652" cy="49212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7444892" y="696406"/>
            <a:ext cx="15195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Application</a:t>
            </a:r>
          </a:p>
          <a:p>
            <a:r>
              <a:rPr lang="en-IN" dirty="0" smtClean="0"/>
              <a:t>Layer independent of controller capability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44893" y="2260904"/>
            <a:ext cx="14475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Controller layer capability is abstracted by the DEAN, providing common API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52872" y="5245255"/>
            <a:ext cx="1375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Physical network </a:t>
            </a:r>
          </a:p>
        </p:txBody>
      </p:sp>
      <p:sp>
        <p:nvSpPr>
          <p:cNvPr id="3" name="Rectangle 2"/>
          <p:cNvSpPr/>
          <p:nvPr/>
        </p:nvSpPr>
        <p:spPr>
          <a:xfrm>
            <a:off x="1947871" y="3548385"/>
            <a:ext cx="214197" cy="2520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4214487" y="3574770"/>
            <a:ext cx="214197" cy="2520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7104666" y="3548385"/>
            <a:ext cx="214197" cy="2520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6612424" y="6443199"/>
            <a:ext cx="214197" cy="2520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TextBox 47"/>
          <p:cNvSpPr txBox="1"/>
          <p:nvPr/>
        </p:nvSpPr>
        <p:spPr>
          <a:xfrm>
            <a:off x="6924680" y="639468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DEAN plugin **</a:t>
            </a:r>
          </a:p>
        </p:txBody>
      </p:sp>
    </p:spTree>
    <p:extLst>
      <p:ext uri="{BB962C8B-B14F-4D97-AF65-F5344CB8AC3E}">
        <p14:creationId xmlns:p14="http://schemas.microsoft.com/office/powerpoint/2010/main" val="341724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88121"/>
            <a:ext cx="19082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b="1" dirty="0" smtClean="0"/>
              <a:t>DEAN – Facts</a:t>
            </a:r>
            <a:endParaRPr lang="en-IN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521" y="846110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/>
              <a:t>DEAN abstracts the controller specific view of the network and provide an global view, and unified services. </a:t>
            </a:r>
            <a:endParaRPr lang="en-IN" sz="20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DEAN belongs to the </a:t>
            </a:r>
            <a:r>
              <a:rPr lang="en-IN" sz="2000" b="1" dirty="0" smtClean="0"/>
              <a:t>control plan </a:t>
            </a:r>
            <a:r>
              <a:rPr lang="en-IN" sz="2000" dirty="0" smtClean="0"/>
              <a:t>of standard SDN ecosystem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DEAN is </a:t>
            </a:r>
            <a:r>
              <a:rPr lang="en-IN" sz="2000" b="1" dirty="0" smtClean="0"/>
              <a:t>not a controller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DEAN is a </a:t>
            </a:r>
            <a:r>
              <a:rPr lang="en-IN" sz="2000" b="1" dirty="0" smtClean="0"/>
              <a:t>Unified API provider </a:t>
            </a:r>
            <a:r>
              <a:rPr lang="en-IN" sz="2000" dirty="0" smtClean="0"/>
              <a:t>for different Controller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DEAN </a:t>
            </a:r>
            <a:r>
              <a:rPr lang="en-IN" sz="2000" b="1" dirty="0" smtClean="0"/>
              <a:t>abstracts the controller</a:t>
            </a:r>
            <a:r>
              <a:rPr lang="en-IN" sz="2000" dirty="0" smtClean="0"/>
              <a:t> details from the user/App.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DEAN </a:t>
            </a:r>
            <a:r>
              <a:rPr lang="en-IN" sz="2000" b="1" dirty="0" smtClean="0"/>
              <a:t>doesn’t deal with network elements</a:t>
            </a:r>
            <a:r>
              <a:rPr lang="en-IN" sz="2000" dirty="0" smtClean="0"/>
              <a:t>, but Controllers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DEAN’s goal is provide better and easier </a:t>
            </a:r>
            <a:r>
              <a:rPr lang="en-IN" sz="2000" b="1" dirty="0" smtClean="0"/>
              <a:t>API for Network Programming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DEAN currently supports </a:t>
            </a:r>
            <a:r>
              <a:rPr lang="en-IN" sz="2000" b="1" dirty="0" err="1" smtClean="0"/>
              <a:t>OpenDayLight</a:t>
            </a:r>
            <a:r>
              <a:rPr lang="en-IN" sz="2000" b="1" dirty="0" smtClean="0"/>
              <a:t>, </a:t>
            </a:r>
            <a:r>
              <a:rPr lang="en-IN" sz="2000" b="1" dirty="0" err="1" smtClean="0"/>
              <a:t>FloodLight</a:t>
            </a:r>
            <a:r>
              <a:rPr lang="en-IN" sz="2000" b="1" dirty="0" smtClean="0"/>
              <a:t> </a:t>
            </a:r>
            <a:r>
              <a:rPr lang="en-IN" sz="2000" dirty="0" smtClean="0"/>
              <a:t>and</a:t>
            </a:r>
            <a:r>
              <a:rPr lang="en-IN" sz="2000" b="1" dirty="0" smtClean="0"/>
              <a:t> </a:t>
            </a:r>
            <a:r>
              <a:rPr lang="en-IN" sz="2000" b="1" dirty="0" smtClean="0"/>
              <a:t>ONOS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sz="2000" b="1" dirty="0"/>
          </a:p>
          <a:p>
            <a:pPr>
              <a:lnSpc>
                <a:spcPct val="150000"/>
              </a:lnSpc>
            </a:pPr>
            <a:r>
              <a:rPr lang="en-IN" sz="2000" b="1" dirty="0" smtClean="0"/>
              <a:t>DEAN </a:t>
            </a:r>
            <a:r>
              <a:rPr lang="en-IN" sz="2000" dirty="0" smtClean="0"/>
              <a:t>plugins are needed to be implemented in some of the Controller depending on the Feature criteria. </a:t>
            </a:r>
            <a:endParaRPr lang="en-IN" sz="20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352" y="105173"/>
            <a:ext cx="667112" cy="65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3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7885" y="4462102"/>
            <a:ext cx="5929808" cy="11307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38788" y="3392713"/>
            <a:ext cx="5929808" cy="10740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47885" y="2378565"/>
            <a:ext cx="5929808" cy="10141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469050" y="4488136"/>
            <a:ext cx="18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Controller Plugins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586856" y="3392713"/>
            <a:ext cx="281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Global View Of the Network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534753" y="2378565"/>
            <a:ext cx="2803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Basic Network Service Layer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26083" y="1464165"/>
            <a:ext cx="5951609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290427" y="1471813"/>
            <a:ext cx="104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API Layer</a:t>
            </a:r>
            <a:endParaRPr lang="en-IN" dirty="0"/>
          </a:p>
        </p:txBody>
      </p:sp>
      <p:sp>
        <p:nvSpPr>
          <p:cNvPr id="12" name="Flowchart: Process 11"/>
          <p:cNvSpPr/>
          <p:nvPr/>
        </p:nvSpPr>
        <p:spPr>
          <a:xfrm>
            <a:off x="707956" y="4919287"/>
            <a:ext cx="1224136" cy="4420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ODL plugin</a:t>
            </a:r>
            <a:endParaRPr lang="en-IN" dirty="0"/>
          </a:p>
        </p:txBody>
      </p:sp>
      <p:sp>
        <p:nvSpPr>
          <p:cNvPr id="13" name="Flowchart: Process 12"/>
          <p:cNvSpPr/>
          <p:nvPr/>
        </p:nvSpPr>
        <p:spPr>
          <a:xfrm>
            <a:off x="2076108" y="4929405"/>
            <a:ext cx="1427584" cy="4420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ONOS plugin</a:t>
            </a:r>
            <a:endParaRPr lang="en-IN" dirty="0"/>
          </a:p>
        </p:txBody>
      </p:sp>
      <p:sp>
        <p:nvSpPr>
          <p:cNvPr id="14" name="Flowchart: Process 13"/>
          <p:cNvSpPr/>
          <p:nvPr/>
        </p:nvSpPr>
        <p:spPr>
          <a:xfrm>
            <a:off x="3604073" y="4945334"/>
            <a:ext cx="2007840" cy="4420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FloodLight</a:t>
            </a:r>
            <a:r>
              <a:rPr lang="en-IN" dirty="0" smtClean="0"/>
              <a:t> plugin</a:t>
            </a:r>
            <a:endParaRPr lang="en-IN" dirty="0"/>
          </a:p>
        </p:txBody>
      </p:sp>
      <p:sp>
        <p:nvSpPr>
          <p:cNvPr id="15" name="Flowchart: Process 14"/>
          <p:cNvSpPr/>
          <p:nvPr/>
        </p:nvSpPr>
        <p:spPr>
          <a:xfrm>
            <a:off x="707956" y="3866280"/>
            <a:ext cx="1224136" cy="4420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Switches</a:t>
            </a:r>
            <a:endParaRPr lang="en-IN" dirty="0"/>
          </a:p>
        </p:txBody>
      </p:sp>
      <p:sp>
        <p:nvSpPr>
          <p:cNvPr id="16" name="Flowchart: Process 15"/>
          <p:cNvSpPr/>
          <p:nvPr/>
        </p:nvSpPr>
        <p:spPr>
          <a:xfrm>
            <a:off x="2177832" y="3886408"/>
            <a:ext cx="1224136" cy="4420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Links</a:t>
            </a:r>
            <a:endParaRPr lang="en-IN" dirty="0"/>
          </a:p>
        </p:txBody>
      </p:sp>
      <p:sp>
        <p:nvSpPr>
          <p:cNvPr id="17" name="Flowchart: Process 16"/>
          <p:cNvSpPr/>
          <p:nvPr/>
        </p:nvSpPr>
        <p:spPr>
          <a:xfrm>
            <a:off x="3617928" y="3886408"/>
            <a:ext cx="1224136" cy="4420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Hosts</a:t>
            </a:r>
            <a:endParaRPr lang="en-IN" dirty="0"/>
          </a:p>
        </p:txBody>
      </p:sp>
      <p:sp>
        <p:nvSpPr>
          <p:cNvPr id="18" name="Flowchart: Process 17"/>
          <p:cNvSpPr/>
          <p:nvPr/>
        </p:nvSpPr>
        <p:spPr>
          <a:xfrm>
            <a:off x="705274" y="2813242"/>
            <a:ext cx="1472558" cy="4420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Topology Info</a:t>
            </a:r>
            <a:endParaRPr lang="en-IN" dirty="0"/>
          </a:p>
        </p:txBody>
      </p:sp>
      <p:sp>
        <p:nvSpPr>
          <p:cNvPr id="19" name="Flowchart: Process 18"/>
          <p:cNvSpPr/>
          <p:nvPr/>
        </p:nvSpPr>
        <p:spPr>
          <a:xfrm>
            <a:off x="2349007" y="2813241"/>
            <a:ext cx="1052960" cy="4420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Host Info</a:t>
            </a:r>
            <a:endParaRPr lang="en-IN" dirty="0"/>
          </a:p>
        </p:txBody>
      </p:sp>
      <p:sp>
        <p:nvSpPr>
          <p:cNvPr id="20" name="Flowchart: Process 19"/>
          <p:cNvSpPr/>
          <p:nvPr/>
        </p:nvSpPr>
        <p:spPr>
          <a:xfrm>
            <a:off x="3586857" y="2813240"/>
            <a:ext cx="2025056" cy="4420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Flow Programmer</a:t>
            </a:r>
            <a:endParaRPr lang="en-IN" dirty="0"/>
          </a:p>
        </p:txBody>
      </p:sp>
      <p:sp>
        <p:nvSpPr>
          <p:cNvPr id="21" name="Flowchart: Process 20"/>
          <p:cNvSpPr/>
          <p:nvPr/>
        </p:nvSpPr>
        <p:spPr>
          <a:xfrm>
            <a:off x="880929" y="1700331"/>
            <a:ext cx="1570322" cy="4420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REST API</a:t>
            </a:r>
            <a:endParaRPr lang="en-IN" dirty="0"/>
          </a:p>
        </p:txBody>
      </p:sp>
      <p:sp>
        <p:nvSpPr>
          <p:cNvPr id="22" name="Flowchart: Process 21"/>
          <p:cNvSpPr/>
          <p:nvPr/>
        </p:nvSpPr>
        <p:spPr>
          <a:xfrm>
            <a:off x="2852270" y="1700331"/>
            <a:ext cx="1570322" cy="4420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RPC API</a:t>
            </a:r>
            <a:endParaRPr lang="en-IN" dirty="0"/>
          </a:p>
        </p:txBody>
      </p:sp>
      <p:sp>
        <p:nvSpPr>
          <p:cNvPr id="23" name="Flowchart: Process 22"/>
          <p:cNvSpPr/>
          <p:nvPr/>
        </p:nvSpPr>
        <p:spPr>
          <a:xfrm>
            <a:off x="2944768" y="613196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APPS</a:t>
            </a:r>
            <a:endParaRPr lang="en-IN" dirty="0"/>
          </a:p>
        </p:txBody>
      </p:sp>
      <p:sp>
        <p:nvSpPr>
          <p:cNvPr id="24" name="Flowchart: Process 23"/>
          <p:cNvSpPr/>
          <p:nvPr/>
        </p:nvSpPr>
        <p:spPr>
          <a:xfrm>
            <a:off x="2723031" y="433234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APPS</a:t>
            </a:r>
            <a:endParaRPr lang="en-IN" dirty="0"/>
          </a:p>
        </p:txBody>
      </p:sp>
      <p:sp>
        <p:nvSpPr>
          <p:cNvPr id="25" name="Flowchart: Process 24"/>
          <p:cNvSpPr/>
          <p:nvPr/>
        </p:nvSpPr>
        <p:spPr>
          <a:xfrm>
            <a:off x="1441554" y="6047808"/>
            <a:ext cx="4170360" cy="504056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Controllers</a:t>
            </a:r>
            <a:endParaRPr lang="en-IN" dirty="0"/>
          </a:p>
        </p:txBody>
      </p:sp>
      <p:sp>
        <p:nvSpPr>
          <p:cNvPr id="26" name="Flowchart: Process 25"/>
          <p:cNvSpPr/>
          <p:nvPr/>
        </p:nvSpPr>
        <p:spPr>
          <a:xfrm>
            <a:off x="1320024" y="5948180"/>
            <a:ext cx="4188079" cy="504056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Controllers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179512" y="160920"/>
            <a:ext cx="2167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latin typeface="+mj-lt"/>
              </a:rPr>
              <a:t>DEAN Architecture</a:t>
            </a:r>
            <a:endParaRPr lang="en-IN" sz="2000" b="1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14932" y="1598199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Provide The REST and RPC interface 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6731970" y="2563231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Different services provided by DEAN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6731970" y="3468090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global view of the combined network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6759039" y="4704330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Controller plugin provides controller support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4239567" y="5948180"/>
            <a:ext cx="1268535" cy="3516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Plugins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6714932" y="5838171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Controller may include a Plugin for specific feature</a:t>
            </a:r>
            <a:endParaRPr lang="en-IN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352" y="105173"/>
            <a:ext cx="667112" cy="65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66" y="2621929"/>
            <a:ext cx="8712200" cy="230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160920"/>
            <a:ext cx="254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latin typeface="+mj-lt"/>
              </a:rPr>
              <a:t>DEAN Developer Facts</a:t>
            </a:r>
            <a:endParaRPr lang="en-IN" sz="2000" b="1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2902" y="692696"/>
            <a:ext cx="77234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DEAN is developed In </a:t>
            </a:r>
            <a:r>
              <a:rPr lang="en-IN" sz="2000" b="1" dirty="0" smtClean="0"/>
              <a:t>java</a:t>
            </a:r>
            <a:r>
              <a:rPr lang="en-IN" sz="20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 smtClean="0"/>
              <a:t>OSGI </a:t>
            </a:r>
            <a:r>
              <a:rPr lang="en-IN" sz="2000" dirty="0" smtClean="0"/>
              <a:t>framework is used for modularity and extensibility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/>
              <a:t>It is based on a </a:t>
            </a:r>
            <a:r>
              <a:rPr lang="en-IN" sz="2000" b="1" dirty="0" smtClean="0"/>
              <a:t>Producer </a:t>
            </a:r>
            <a:r>
              <a:rPr lang="en-IN" sz="2000" b="1" dirty="0"/>
              <a:t>and Consumer </a:t>
            </a:r>
            <a:r>
              <a:rPr lang="en-IN" sz="2000" b="1" dirty="0" smtClean="0"/>
              <a:t>Design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Provide Controller Plugin abstraction for the Features and well as APIs </a:t>
            </a:r>
            <a:endParaRPr lang="en-IN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352" y="105173"/>
            <a:ext cx="667112" cy="65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3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60920"/>
            <a:ext cx="2541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latin typeface="+mj-lt"/>
              </a:rPr>
              <a:t>DEAN Developer View</a:t>
            </a:r>
            <a:endParaRPr lang="en-IN" sz="2000" b="1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5817" y="856079"/>
            <a:ext cx="5951609" cy="914400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25816" y="2400850"/>
            <a:ext cx="5951609" cy="91440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815381" y="4273058"/>
            <a:ext cx="5951609" cy="79208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Flowchart: Process 7"/>
          <p:cNvSpPr/>
          <p:nvPr/>
        </p:nvSpPr>
        <p:spPr>
          <a:xfrm>
            <a:off x="1274604" y="1104706"/>
            <a:ext cx="1118457" cy="4320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REST API</a:t>
            </a:r>
            <a:endParaRPr lang="en-IN" dirty="0"/>
          </a:p>
        </p:txBody>
      </p:sp>
      <p:sp>
        <p:nvSpPr>
          <p:cNvPr id="9" name="Flowchart: Process 8"/>
          <p:cNvSpPr/>
          <p:nvPr/>
        </p:nvSpPr>
        <p:spPr>
          <a:xfrm>
            <a:off x="3218820" y="1104706"/>
            <a:ext cx="1118457" cy="4320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REST API</a:t>
            </a:r>
            <a:endParaRPr lang="en-IN" dirty="0"/>
          </a:p>
        </p:txBody>
      </p:sp>
      <p:sp>
        <p:nvSpPr>
          <p:cNvPr id="10" name="Flowchart: Process 9"/>
          <p:cNvSpPr/>
          <p:nvPr/>
        </p:nvSpPr>
        <p:spPr>
          <a:xfrm>
            <a:off x="5019020" y="1097255"/>
            <a:ext cx="1118457" cy="4320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REST API</a:t>
            </a:r>
            <a:endParaRPr lang="en-IN" dirty="0"/>
          </a:p>
        </p:txBody>
      </p:sp>
      <p:sp>
        <p:nvSpPr>
          <p:cNvPr id="11" name="Flowchart: Process 10"/>
          <p:cNvSpPr/>
          <p:nvPr/>
        </p:nvSpPr>
        <p:spPr>
          <a:xfrm>
            <a:off x="1274604" y="2642026"/>
            <a:ext cx="1118457" cy="43204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FEATURE</a:t>
            </a:r>
            <a:endParaRPr lang="en-IN" dirty="0"/>
          </a:p>
        </p:txBody>
      </p:sp>
      <p:sp>
        <p:nvSpPr>
          <p:cNvPr id="12" name="Flowchart: Process 11"/>
          <p:cNvSpPr/>
          <p:nvPr/>
        </p:nvSpPr>
        <p:spPr>
          <a:xfrm>
            <a:off x="3218821" y="2642026"/>
            <a:ext cx="1118457" cy="43204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FEATURE</a:t>
            </a:r>
            <a:endParaRPr lang="en-IN" dirty="0"/>
          </a:p>
        </p:txBody>
      </p:sp>
      <p:sp>
        <p:nvSpPr>
          <p:cNvPr id="13" name="Flowchart: Process 12"/>
          <p:cNvSpPr/>
          <p:nvPr/>
        </p:nvSpPr>
        <p:spPr>
          <a:xfrm>
            <a:off x="5019021" y="2642026"/>
            <a:ext cx="1118457" cy="43204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FEATURE</a:t>
            </a:r>
            <a:endParaRPr lang="en-IN" dirty="0"/>
          </a:p>
        </p:txBody>
      </p:sp>
      <p:sp>
        <p:nvSpPr>
          <p:cNvPr id="14" name="Up-Down Arrow 13"/>
          <p:cNvSpPr/>
          <p:nvPr/>
        </p:nvSpPr>
        <p:spPr>
          <a:xfrm>
            <a:off x="1753025" y="1769356"/>
            <a:ext cx="160853" cy="630372"/>
          </a:xfrm>
          <a:prstGeom prst="up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Up-Down Arrow 14"/>
          <p:cNvSpPr/>
          <p:nvPr/>
        </p:nvSpPr>
        <p:spPr>
          <a:xfrm>
            <a:off x="3689240" y="1770479"/>
            <a:ext cx="160853" cy="630372"/>
          </a:xfrm>
          <a:prstGeom prst="up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Up-Down Arrow 15"/>
          <p:cNvSpPr/>
          <p:nvPr/>
        </p:nvSpPr>
        <p:spPr>
          <a:xfrm>
            <a:off x="5497822" y="1770479"/>
            <a:ext cx="160853" cy="630372"/>
          </a:xfrm>
          <a:prstGeom prst="up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1274604" y="4417074"/>
            <a:ext cx="205459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Controller Plugin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4082883" y="4417074"/>
            <a:ext cx="205459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Controller Plugin</a:t>
            </a:r>
            <a:endParaRPr lang="en-IN" dirty="0"/>
          </a:p>
        </p:txBody>
      </p:sp>
      <p:cxnSp>
        <p:nvCxnSpPr>
          <p:cNvPr id="23" name="Elbow Connector 22"/>
          <p:cNvCxnSpPr>
            <a:stCxn id="11" idx="2"/>
            <a:endCxn id="17" idx="0"/>
          </p:cNvCxnSpPr>
          <p:nvPr/>
        </p:nvCxnSpPr>
        <p:spPr>
          <a:xfrm rot="16200000" flipH="1">
            <a:off x="1396367" y="3511539"/>
            <a:ext cx="1343000" cy="468069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2" idx="2"/>
            <a:endCxn id="17" idx="0"/>
          </p:cNvCxnSpPr>
          <p:nvPr/>
        </p:nvCxnSpPr>
        <p:spPr>
          <a:xfrm rot="5400000">
            <a:off x="2368476" y="3007500"/>
            <a:ext cx="1343000" cy="1476148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3" idx="2"/>
            <a:endCxn id="17" idx="0"/>
          </p:cNvCxnSpPr>
          <p:nvPr/>
        </p:nvCxnSpPr>
        <p:spPr>
          <a:xfrm rot="5400000">
            <a:off x="3268576" y="2107400"/>
            <a:ext cx="1343000" cy="327634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1" idx="2"/>
            <a:endCxn id="18" idx="0"/>
          </p:cNvCxnSpPr>
          <p:nvPr/>
        </p:nvCxnSpPr>
        <p:spPr>
          <a:xfrm rot="16200000" flipH="1">
            <a:off x="2800507" y="2107400"/>
            <a:ext cx="1343000" cy="3276348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2" idx="2"/>
            <a:endCxn id="18" idx="0"/>
          </p:cNvCxnSpPr>
          <p:nvPr/>
        </p:nvCxnSpPr>
        <p:spPr>
          <a:xfrm rot="16200000" flipH="1">
            <a:off x="3772615" y="3079508"/>
            <a:ext cx="1343000" cy="133213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3" idx="2"/>
            <a:endCxn id="18" idx="0"/>
          </p:cNvCxnSpPr>
          <p:nvPr/>
        </p:nvCxnSpPr>
        <p:spPr>
          <a:xfrm rot="5400000">
            <a:off x="4672716" y="3511540"/>
            <a:ext cx="1343000" cy="468069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02143" y="1136064"/>
            <a:ext cx="103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API layer</a:t>
            </a:r>
            <a:endParaRPr lang="en-IN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868074" y="2673384"/>
            <a:ext cx="1476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Feature Layer</a:t>
            </a:r>
            <a:endParaRPr lang="en-IN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842561" y="4484436"/>
            <a:ext cx="134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Plugin Layer</a:t>
            </a:r>
            <a:endParaRPr lang="en-IN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748964" y="3560907"/>
            <a:ext cx="1727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Implemented By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5928786" y="1899876"/>
            <a:ext cx="1296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Provided By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25817" y="5589240"/>
            <a:ext cx="6921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/>
              <a:t>A Basic Network Feature Identified and Added (i.e. </a:t>
            </a:r>
            <a:r>
              <a:rPr lang="en-IN" dirty="0" err="1" smtClean="0"/>
              <a:t>FlowManager</a:t>
            </a:r>
            <a:r>
              <a:rPr lang="en-IN" dirty="0" smtClean="0"/>
              <a:t>)</a:t>
            </a:r>
          </a:p>
          <a:p>
            <a:pPr marL="342900" indent="-342900">
              <a:buAutoNum type="arabicPeriod"/>
            </a:pPr>
            <a:r>
              <a:rPr lang="en-IN" dirty="0" smtClean="0"/>
              <a:t>According to the Feature the Implementation of Rest API is provided</a:t>
            </a:r>
          </a:p>
          <a:p>
            <a:pPr marL="342900" indent="-342900">
              <a:buAutoNum type="arabicPeriod"/>
            </a:pPr>
            <a:r>
              <a:rPr lang="en-IN" dirty="0" smtClean="0"/>
              <a:t>The feature gets Implemented by the Controller Plugin**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352" y="105173"/>
            <a:ext cx="667112" cy="65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1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60920"/>
            <a:ext cx="3091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latin typeface="+mj-lt"/>
              </a:rPr>
              <a:t>Features provided by DEAN</a:t>
            </a:r>
            <a:endParaRPr lang="en-IN" sz="2000" b="1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627358"/>
            <a:ext cx="820891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IN" sz="2000" b="1" dirty="0" smtClean="0">
                <a:solidFill>
                  <a:prstClr val="black"/>
                </a:solidFill>
              </a:rPr>
              <a:t>DEAN currently provides 4 major features:</a:t>
            </a:r>
          </a:p>
          <a:p>
            <a:pPr marL="457200" lvl="0" indent="-457200">
              <a:buAutoNum type="arabicPeriod"/>
            </a:pPr>
            <a:r>
              <a:rPr lang="en-IN" sz="2000" dirty="0" smtClean="0">
                <a:solidFill>
                  <a:prstClr val="black"/>
                </a:solidFill>
              </a:rPr>
              <a:t>Topology Info (include Switches and Links info</a:t>
            </a:r>
            <a:r>
              <a:rPr lang="en-IN" sz="2000" dirty="0" smtClean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IN" sz="2000" dirty="0" smtClean="0">
                <a:solidFill>
                  <a:prstClr val="black"/>
                </a:solidFill>
              </a:rPr>
              <a:t>	</a:t>
            </a:r>
            <a:r>
              <a:rPr lang="en-IN" sz="1600" dirty="0" smtClean="0">
                <a:solidFill>
                  <a:prstClr val="black"/>
                </a:solidFill>
              </a:rPr>
              <a:t>It maintains a combined topology independent of controller. All Switch and links are 	mapped to the physical entities.  Provides API to get and manage information of 	switches and Links.</a:t>
            </a:r>
            <a:endParaRPr lang="en-IN" sz="1600" dirty="0" smtClean="0">
              <a:solidFill>
                <a:prstClr val="black"/>
              </a:solidFill>
            </a:endParaRPr>
          </a:p>
          <a:p>
            <a:pPr marL="457200" lvl="0" indent="-457200">
              <a:buAutoNum type="arabicPeriod"/>
            </a:pPr>
            <a:r>
              <a:rPr lang="en-IN" sz="2000" dirty="0" smtClean="0">
                <a:solidFill>
                  <a:prstClr val="black"/>
                </a:solidFill>
              </a:rPr>
              <a:t>Host </a:t>
            </a:r>
            <a:r>
              <a:rPr lang="en-IN" sz="2000" dirty="0" smtClean="0">
                <a:solidFill>
                  <a:prstClr val="black"/>
                </a:solidFill>
              </a:rPr>
              <a:t>info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	</a:t>
            </a:r>
            <a:r>
              <a:rPr lang="en-IN" sz="1600" dirty="0" smtClean="0">
                <a:solidFill>
                  <a:prstClr val="black"/>
                </a:solidFill>
              </a:rPr>
              <a:t>All discovered host information across different controller. Provides API to get hosts 	information.</a:t>
            </a:r>
            <a:endParaRPr lang="en-IN" sz="2000" dirty="0" smtClean="0">
              <a:solidFill>
                <a:prstClr val="black"/>
              </a:solidFill>
            </a:endParaRPr>
          </a:p>
          <a:p>
            <a:pPr marL="457200" lvl="0" indent="-457200">
              <a:buAutoNum type="arabicPeriod"/>
            </a:pPr>
            <a:r>
              <a:rPr lang="en-IN" sz="2000" dirty="0" smtClean="0">
                <a:solidFill>
                  <a:prstClr val="black"/>
                </a:solidFill>
              </a:rPr>
              <a:t>Flow </a:t>
            </a:r>
            <a:r>
              <a:rPr lang="en-IN" sz="2000" dirty="0" smtClean="0">
                <a:solidFill>
                  <a:prstClr val="black"/>
                </a:solidFill>
              </a:rPr>
              <a:t>Programmer</a:t>
            </a:r>
          </a:p>
          <a:p>
            <a:pPr lvl="1"/>
            <a:r>
              <a:rPr lang="en-IN" sz="2000" dirty="0">
                <a:solidFill>
                  <a:prstClr val="black"/>
                </a:solidFill>
              </a:rPr>
              <a:t>	</a:t>
            </a:r>
            <a:r>
              <a:rPr lang="en-IN" sz="1600" dirty="0" smtClean="0">
                <a:solidFill>
                  <a:prstClr val="black"/>
                </a:solidFill>
              </a:rPr>
              <a:t>Flow programmer independent API to manage flow</a:t>
            </a:r>
            <a:endParaRPr lang="en-IN" sz="2000" dirty="0" smtClean="0">
              <a:solidFill>
                <a:prstClr val="black"/>
              </a:solidFill>
            </a:endParaRPr>
          </a:p>
          <a:p>
            <a:pPr marL="457200" lvl="0" indent="-457200">
              <a:buAutoNum type="arabicPeriod"/>
            </a:pPr>
            <a:r>
              <a:rPr lang="en-IN" sz="2000" dirty="0" smtClean="0">
                <a:solidFill>
                  <a:prstClr val="black"/>
                </a:solidFill>
              </a:rPr>
              <a:t>STATs manager</a:t>
            </a:r>
          </a:p>
          <a:p>
            <a:pPr lvl="0"/>
            <a:r>
              <a:rPr lang="en-IN" sz="2000" dirty="0" smtClean="0">
                <a:solidFill>
                  <a:prstClr val="black"/>
                </a:solidFill>
              </a:rPr>
              <a:t>	</a:t>
            </a:r>
            <a:r>
              <a:rPr lang="en-IN" sz="1600" dirty="0" smtClean="0">
                <a:solidFill>
                  <a:prstClr val="black"/>
                </a:solidFill>
              </a:rPr>
              <a:t>Statistics information.</a:t>
            </a:r>
          </a:p>
          <a:p>
            <a:pPr lvl="0"/>
            <a:endParaRPr lang="en-IN" sz="2000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IN" sz="2000" b="1" dirty="0" smtClean="0">
                <a:solidFill>
                  <a:prstClr val="black"/>
                </a:solidFill>
              </a:rPr>
              <a:t>Features that are planned:</a:t>
            </a:r>
          </a:p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en-IN" sz="2000" dirty="0" smtClean="0">
                <a:solidFill>
                  <a:prstClr val="black"/>
                </a:solidFill>
              </a:rPr>
              <a:t>Virtual </a:t>
            </a:r>
            <a:r>
              <a:rPr lang="en-IN" sz="2000" dirty="0" smtClean="0">
                <a:solidFill>
                  <a:prstClr val="black"/>
                </a:solidFill>
              </a:rPr>
              <a:t>(Overlay) Network </a:t>
            </a:r>
            <a:r>
              <a:rPr lang="en-IN" sz="2000" dirty="0" smtClean="0">
                <a:solidFill>
                  <a:prstClr val="black"/>
                </a:solidFill>
              </a:rPr>
              <a:t>Manager</a:t>
            </a:r>
          </a:p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en-IN" sz="2000" dirty="0" smtClean="0">
                <a:solidFill>
                  <a:prstClr val="black"/>
                </a:solidFill>
              </a:rPr>
              <a:t>Failover of DEAN</a:t>
            </a:r>
            <a:endParaRPr lang="en-IN" sz="2000" dirty="0" smtClean="0">
              <a:solidFill>
                <a:prstClr val="black"/>
              </a:solidFill>
            </a:endParaRPr>
          </a:p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en-IN" sz="2000" dirty="0" smtClean="0">
                <a:solidFill>
                  <a:prstClr val="black"/>
                </a:solidFill>
              </a:rPr>
              <a:t>Load </a:t>
            </a:r>
            <a:r>
              <a:rPr lang="en-IN" sz="2000" dirty="0" smtClean="0">
                <a:solidFill>
                  <a:prstClr val="black"/>
                </a:solidFill>
              </a:rPr>
              <a:t>balancing of DEAN</a:t>
            </a:r>
            <a:endParaRPr lang="en-IN" sz="2000" dirty="0" smtClean="0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352" y="105173"/>
            <a:ext cx="667112" cy="65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6138</TotalTime>
  <Words>535</Words>
  <Application>Microsoft Office PowerPoint</Application>
  <PresentationFormat>On-screen Show (4:3)</PresentationFormat>
  <Paragraphs>131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Composite</vt:lpstr>
      <vt:lpstr>DEAN   Unified Controller Service  By Swarvanu Sengupta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Tulsa Community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DEAN – First Draft</dc:title>
  <dc:creator>swarvanu.sengupta</dc:creator>
  <cp:lastModifiedBy>swarvanu.sengupta</cp:lastModifiedBy>
  <cp:revision>67</cp:revision>
  <dcterms:created xsi:type="dcterms:W3CDTF">2015-04-11T13:20:16Z</dcterms:created>
  <dcterms:modified xsi:type="dcterms:W3CDTF">2015-04-22T13:00:44Z</dcterms:modified>
</cp:coreProperties>
</file>