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BAD77-A9DC-412E-A1BD-F95D6ECE15BA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DCC72-CBA4-423D-B8F5-4EF2030FF5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3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02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7384D-7971-5D2F-3B26-8EC2BD84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F92288D-870E-0E74-EDE5-B5BF4E769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2A9A7A5-AAAB-3FDA-08D2-D04B091EE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B36234E-1D4E-E3ED-26DE-60C18BB89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434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06B6D-9F07-8416-36B8-8E7992951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EABF2D0-22B8-E884-AD1E-C8E3D10991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FC85800-62F5-CB01-DB4F-FEFADE6B1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CD78DD-F14C-8DA0-B0F0-C303E4110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481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23448-874C-5766-377F-2E0F7EAEB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F16A64C-082C-7F2B-36D5-A055CF000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9C12FEA-DB60-482E-0D2D-5E85108B8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E2ED-3627-FE08-E6A7-E0EB48525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428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84B2C-CAF0-1456-6D0A-17D768F08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42B5C7F-9D75-F349-CF18-9E4C558E11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018447F-4401-3356-0A51-4E986F5D1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707E01-47FF-93BA-EA0E-4082A1814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441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D5260-D7B3-01DD-56E9-ACD3391CE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A6450C8-B765-14D9-1F80-8A5C7F48D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6CBEBA-64FB-B9C8-544F-7490F7DF5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2D8C39-318C-3656-958F-392F83EF5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DCC72-CBA4-423D-B8F5-4EF2030FF5C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61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AF53F-5DBB-B3CD-BC30-F6A980E0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DC0D2E-8D20-0A39-6C58-00CC72C5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BF34F-00E3-AE2A-467C-EF59279B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96B249-54D6-4C7B-69A5-452E3423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8136-3416-BCEB-E88A-08007E84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21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2DB2C-F4D7-5F70-7D0F-3E6CABBA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8482C2-B28A-1864-BB8C-68F2AF862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61429A-D06B-066F-FBE5-91672C15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5C828-7B13-CAD9-7754-E004FD93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12E332-A812-FC14-39E1-F8955CBC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84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D8053F-D174-A88D-B02F-348BE829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2FB7A0-9774-F143-CDB4-92970A58F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E41B20-3EBA-E777-4568-7A4A9031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C29696-B8F7-2F6E-D20A-E0AE678C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24901-41DD-480A-8988-2CE19101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6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36A44-A618-B88C-A677-F1F7BCB8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F7D85-24C9-70B8-1DA9-496BBD1E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B46A55-F39E-7B2B-24F6-D83EEECD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C45ECA-779E-86C2-92D1-ABDC75C7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1466B6-B968-20CC-B9AA-5666D66C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9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92414-8F08-77D3-213A-FBEFA2EA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A5EC7C-5C12-B865-81AA-98ED4809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F7202-4EED-BF92-6653-23269D4A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0E346-93D9-C988-27C9-07380372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F4421-35A1-C271-A400-01DD90C0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F381E-11C2-A01A-C5DD-DB27EC4B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AF039D-BD94-54AF-601F-48EB1E733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1DA03-2161-5CAD-F57B-93F2EBE2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813BEB-C79C-F0BE-49F6-5FF42344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5DFAAF-A43A-7C4C-26CA-B5B10C9E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6A1616-BDAC-F2F7-54FB-9FAC65CD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93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02347-0638-D618-F9EE-4CCBDC38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A475A2-88C0-2A1E-A7C0-F9C9FDD30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CBBBAE-C31D-523C-BAFE-B577363B8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3F73BF-660B-B96B-3CBD-0E8ED5430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11A7BB-37A7-CD93-E46C-510A47D31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709B45-0E33-7928-A3A5-12F87BC5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C82B78-09C7-AA29-6CB1-EAFE0200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8E06C4-C29E-0A5C-97EA-11A68CB5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37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7820B-870D-C9F7-68FE-524A178C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B883F4-F00B-14DD-556D-20F487CB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9B7AD7-91CF-7F21-C2AD-F65ED225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766639-F309-0B8C-11EC-1A6BF923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0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6B1685-712B-5F23-3252-38FAE672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6394CC-875A-FA58-FC8D-1995DE7C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F970A-59DD-F6C0-A35C-AA2FF6F2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8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3A3C1-1DA3-9470-EDA2-FE4C000A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6A053-747C-0976-E753-BEF5A781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2B5FE-5340-2E28-95C9-4B58CDCA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4B10B0-1677-627E-AFA2-25A65E9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97A62B-00F8-0794-D0ED-7A246F4D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8A4CE7-D11A-5B5B-9056-2D162010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85599-0A47-ACFC-28CC-913E990D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8EA252-78FB-9DBE-5EB6-A8315D50E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57AD90-7F34-2FB4-067D-6BE51B545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F9ABF9-7A87-3898-57A3-DA5FE3E1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69F981-E748-9D1B-92CE-CDDFEC41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63D054-2C5C-FF01-06DE-4AFC793F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26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4AFCD5-455B-1814-8268-1A06AEBE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80EA0-7111-4D09-4801-58CB7A69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83CE8-821E-471D-9F35-E52F15B72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2A204-0AD4-466F-ABEA-B4DB33A37E21}" type="datetimeFigureOut">
              <a:rPr lang="zh-TW" altLang="en-US" smtClean="0"/>
              <a:t>2025/5/1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1E281-DEC0-CC83-11DA-0AF119AB7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35EEE0-3667-89B4-F7F9-731ECE17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6B55B-3DCA-2E32-5D2B-7CECE4C2C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UVM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84BE94-AB25-A978-3804-B483AD12C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59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F478F-9514-30F1-6C80-99C115EE1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A6B20D-F987-9EDA-6590-3B79FBB9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</a:t>
            </a:r>
            <a:r>
              <a:rPr lang="zh-TW" altLang="en-US" dirty="0"/>
              <a:t> </a:t>
            </a:r>
            <a:r>
              <a:rPr lang="en-US" altLang="zh-TW" dirty="0"/>
              <a:t>(3/)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8DC69-C9BC-B68D-9515-839447989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由於在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top_tb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中，實例化所有組件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 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不是一個有效率的方式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UVM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 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容器類</a:t>
            </a:r>
            <a:b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中產生實體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reference model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scoreboard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top_tb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調用</a:t>
            </a:r>
            <a:r>
              <a:rPr lang="en-US" altLang="zh-CN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run_test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傳遞的參數不再是</a:t>
            </a:r>
            <a:r>
              <a:rPr lang="en-US" altLang="zh-CN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而是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這個容器類，即讓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UVM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自動創建這個容器類的實例。</a:t>
            </a:r>
            <a:b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UVM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中，這個容器類稱為</a:t>
            </a:r>
            <a:r>
              <a:rPr lang="en-US" altLang="zh-CN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uvm_env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958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7D154-D901-1B64-9067-C8947C2F6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C4A91F-B6AA-F4A9-4512-89D81A19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</a:t>
            </a:r>
            <a:r>
              <a:rPr lang="zh-TW" altLang="en-US" dirty="0"/>
              <a:t> </a:t>
            </a:r>
            <a:r>
              <a:rPr lang="en-US" altLang="zh-TW" dirty="0"/>
              <a:t>(4/)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D585F8-A2D1-7482-D3B0-718FAF3F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top_tb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中使用</a:t>
            </a:r>
            <a:r>
              <a:rPr lang="en-US" altLang="zh-CN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run_test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實例化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後，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中去實例化其他物件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 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…)</a:t>
            </a: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此時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UVM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樹就會以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Env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這個樹根長出其他子葉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如右圖只有一個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物件的樹狀圖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B4B1544-EB5C-3E17-45CB-9DC0C5936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64" y="3728119"/>
            <a:ext cx="2000701" cy="28740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989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8B04F-7685-C1C7-6904-1B1DC2287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862F8-ED04-021C-814C-2B5D96B6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Env</a:t>
            </a:r>
            <a:r>
              <a:rPr lang="zh-TW" altLang="en-US" dirty="0"/>
              <a:t> </a:t>
            </a:r>
            <a:r>
              <a:rPr lang="en-US" altLang="zh-TW" dirty="0"/>
              <a:t>(5/)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8E95BA-8029-8850-EAA6-8C9ADD045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如果所有物件都實例完，就會長出如下圖的樹狀結構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E5D9B9-1BEB-096E-D645-01B756824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250" y="2626420"/>
            <a:ext cx="8023500" cy="38664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170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64C38-2B13-06B7-0142-08E890B53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7386D-DF5C-0780-B0CC-57932D0CD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Monitor</a:t>
            </a:r>
            <a:r>
              <a:rPr lang="zh-TW" altLang="en-US" dirty="0"/>
              <a:t> </a:t>
            </a:r>
            <a:r>
              <a:rPr lang="en-US" altLang="zh-TW" dirty="0"/>
              <a:t>(6/)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2DE7A-1DD9-D329-500C-2719F4728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所有的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類應來自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uvm_monitor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類似，在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中也需要有一個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virtual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my_if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才能監聽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DUT</a:t>
            </a:r>
          </a:p>
          <a:p>
            <a:pPr marL="514350" indent="-514350" algn="l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uvm_monitor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在整個模擬中是一直存在的，所以它是一個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component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，要使用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uvm_component_utils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註冊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需要時刻收集資料，永不停歇，所以在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main_phase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中使用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while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）迴圈來實現這一目的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05105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0F8E2-05C7-663D-1BF6-785E7E00C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B88F1-6924-3DE9-A031-B656D24A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Monitor</a:t>
            </a:r>
            <a:r>
              <a:rPr lang="zh-TW" altLang="en-US" dirty="0"/>
              <a:t> </a:t>
            </a:r>
            <a:r>
              <a:rPr lang="en-US" altLang="zh-TW" dirty="0"/>
              <a:t>(7/)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830D60-0058-8051-9E66-C1BC5E0F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加入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input/output monitor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後的樹狀圖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為什麼需要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input monitor</a:t>
            </a:r>
          </a:p>
          <a:p>
            <a:pPr lvl="1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在一個大型的項目中，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根據某一協定發送資料，而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根據這種協定收集資料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driver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和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monitor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由不同人實現，那可以減少其中一方對協定理解的錯誤</a:t>
            </a: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89410C-45DA-F5CF-33EF-D8690D825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253" y="2360033"/>
            <a:ext cx="5847155" cy="1984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65569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C1ED4-6F5E-E3CA-F0AD-569EE09A5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B43A7-F1B1-AAB9-37FD-EE3C12C8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Agent</a:t>
            </a:r>
            <a:r>
              <a:rPr lang="zh-TW" altLang="en-US" dirty="0"/>
              <a:t> </a:t>
            </a:r>
            <a:r>
              <a:rPr lang="en-US" altLang="zh-TW" dirty="0"/>
              <a:t>(8/)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A50302-3860-6863-05F2-D1595FA5C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altLang="zh-CN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604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FBE9E-AFFE-D336-C888-AD413ABF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715A5-BC7C-9E4D-DD43-2B4A003A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Driver Only </a:t>
            </a:r>
            <a:r>
              <a:rPr lang="zh-TW" altLang="en-US" dirty="0"/>
              <a:t>驗證平台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UVM</a:t>
            </a:r>
            <a:r>
              <a:rPr lang="zh-TW" altLang="en-US" dirty="0"/>
              <a:t> 驗證平台</a:t>
            </a:r>
          </a:p>
        </p:txBody>
      </p:sp>
    </p:spTree>
    <p:extLst>
      <p:ext uri="{BB962C8B-B14F-4D97-AF65-F5344CB8AC3E}">
        <p14:creationId xmlns:p14="http://schemas.microsoft.com/office/powerpoint/2010/main" val="161728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4DBF9-AC16-1E26-2E6B-774602488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3F729E-4EAD-7D11-5F9B-DB313DF7F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Driver Only </a:t>
            </a:r>
            <a:r>
              <a:rPr lang="zh-TW" altLang="en-US" dirty="0"/>
              <a:t>驗證平台</a:t>
            </a:r>
          </a:p>
        </p:txBody>
      </p:sp>
    </p:spTree>
    <p:extLst>
      <p:ext uri="{BB962C8B-B14F-4D97-AF65-F5344CB8AC3E}">
        <p14:creationId xmlns:p14="http://schemas.microsoft.com/office/powerpoint/2010/main" val="125445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5E48D-CDF5-C522-5C87-C958A5E6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5397F-C6B6-80EA-BAF8-DE510770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UVM</a:t>
            </a:r>
            <a:r>
              <a:rPr lang="zh-TW" altLang="en-US" dirty="0"/>
              <a:t>平台架構 </a:t>
            </a:r>
            <a:r>
              <a:rPr lang="en-US" altLang="zh-TW" dirty="0"/>
              <a:t>(1/1)</a:t>
            </a:r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693B3D32-FEA7-3EA0-C8DB-3F80963F59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簡單的</a:t>
            </a:r>
            <a:r>
              <a:rPr lang="en-US" altLang="zh-TW" dirty="0"/>
              <a:t>UVM</a:t>
            </a:r>
            <a:r>
              <a:rPr lang="zh-TW" altLang="en-US" dirty="0"/>
              <a:t>平台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B52BFC5-5F1A-F5E6-12D6-B13B82BDAD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TW" altLang="en-US" dirty="0"/>
              <a:t>典型</a:t>
            </a:r>
            <a:r>
              <a:rPr lang="en-US" altLang="zh-TW" dirty="0"/>
              <a:t>UVM</a:t>
            </a:r>
            <a:r>
              <a:rPr lang="zh-TW" altLang="en-US" dirty="0"/>
              <a:t>平台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35B0DE-66F8-3C1F-79BD-7A971CAE2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30" y="2781468"/>
            <a:ext cx="4857340" cy="34194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7C0DCFA-DD64-D201-4E16-4A069F407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438" y="2780921"/>
            <a:ext cx="5015124" cy="34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317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DAE27-BCE9-D91D-E09F-EA5A5CE63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只有</a:t>
            </a:r>
            <a:r>
              <a:rPr lang="en-US" altLang="zh-TW" dirty="0"/>
              <a:t>Driver</a:t>
            </a:r>
            <a:r>
              <a:rPr lang="zh-TW" altLang="en-US" dirty="0"/>
              <a:t>的驗證平台 </a:t>
            </a:r>
            <a:r>
              <a:rPr lang="en-US" altLang="zh-TW" dirty="0"/>
              <a:t>(1/2)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0E3386-F012-BE6A-ECA7-410CAD295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包含以下三種機制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Factory </a:t>
            </a:r>
          </a:p>
          <a:p>
            <a:pPr lvl="2"/>
            <a:r>
              <a:rPr lang="zh-TW" altLang="en-US" dirty="0"/>
              <a:t>自動創建一個類的實例並調用其中的</a:t>
            </a:r>
            <a:r>
              <a:rPr lang="en-US" altLang="zh-TW" dirty="0"/>
              <a:t>function</a:t>
            </a:r>
            <a:r>
              <a:rPr lang="zh-TW" altLang="en-US" dirty="0"/>
              <a:t>、</a:t>
            </a:r>
            <a:r>
              <a:rPr lang="en-US" altLang="zh-TW" dirty="0"/>
              <a:t>task </a:t>
            </a:r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Objection</a:t>
            </a:r>
          </a:p>
          <a:p>
            <a:pPr lvl="2"/>
            <a:r>
              <a:rPr lang="en-US" altLang="zh-TW" dirty="0"/>
              <a:t>UVM</a:t>
            </a:r>
            <a:r>
              <a:rPr lang="zh-TW" altLang="en-US" dirty="0"/>
              <a:t>中通過</a:t>
            </a:r>
            <a:r>
              <a:rPr lang="en-US" altLang="zh-TW" dirty="0"/>
              <a:t>objection</a:t>
            </a:r>
            <a:r>
              <a:rPr lang="zh-TW" altLang="en-US" dirty="0"/>
              <a:t>機制來控制驗證平台的關閉</a:t>
            </a:r>
            <a:endParaRPr lang="en-US" altLang="zh-TW" dirty="0"/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Virtual interface</a:t>
            </a:r>
          </a:p>
          <a:p>
            <a:pPr lvl="2"/>
            <a:r>
              <a:rPr lang="zh-CN" altLang="en-US" dirty="0"/>
              <a:t>避免絕對路徑</a:t>
            </a:r>
            <a:endParaRPr lang="en-US" altLang="zh-CN" dirty="0"/>
          </a:p>
          <a:p>
            <a:pPr lvl="2"/>
            <a:r>
              <a:rPr lang="zh-TW" altLang="en-US" dirty="0"/>
              <a:t>在</a:t>
            </a:r>
            <a:r>
              <a:rPr lang="en-US" altLang="zh-TW" dirty="0" err="1"/>
              <a:t>SystemVerilog</a:t>
            </a:r>
            <a:r>
              <a:rPr lang="zh-TW" altLang="en-US" dirty="0"/>
              <a:t>中使用</a:t>
            </a:r>
            <a:r>
              <a:rPr lang="en-US" altLang="zh-TW" dirty="0"/>
              <a:t>interface</a:t>
            </a:r>
            <a:r>
              <a:rPr lang="zh-TW" altLang="en-US" dirty="0"/>
              <a:t>來連接驗證平臺與</a:t>
            </a:r>
            <a:r>
              <a:rPr lang="en-US" altLang="zh-TW" dirty="0"/>
              <a:t>DUT</a:t>
            </a:r>
            <a:r>
              <a:rPr lang="zh-TW" altLang="en-US" dirty="0"/>
              <a:t>的接口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0651C1-1128-B1C0-CDAA-C30794F3E14C}"/>
              </a:ext>
            </a:extLst>
          </p:cNvPr>
          <p:cNvSpPr txBox="1"/>
          <p:nvPr/>
        </p:nvSpPr>
        <p:spPr>
          <a:xfrm>
            <a:off x="9155244" y="2144544"/>
            <a:ext cx="285870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Factory Ex:</a:t>
            </a:r>
            <a:endParaRPr lang="en-US" altLang="zh-TW" sz="1200" dirty="0">
              <a:latin typeface="CourierNewPSMT"/>
            </a:endParaRP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initial begin</a:t>
            </a:r>
          </a:p>
          <a:p>
            <a:pPr algn="l"/>
            <a:r>
              <a:rPr lang="zh-TW" altLang="en-US" sz="1200" b="0" i="0" u="none" strike="noStrike" baseline="0" dirty="0">
                <a:latin typeface="CourierNewPSMT"/>
              </a:rPr>
              <a:t>  </a:t>
            </a:r>
            <a:r>
              <a:rPr lang="en-US" altLang="zh-TW" sz="1200" b="0" i="0" u="none" strike="noStrike" baseline="0" dirty="0" err="1">
                <a:latin typeface="CourierNewPSMT"/>
              </a:rPr>
              <a:t>run_test</a:t>
            </a:r>
            <a:r>
              <a:rPr lang="en-US" altLang="zh-TW" sz="1200" b="0" i="0" u="none" strike="noStrike" baseline="0" dirty="0">
                <a:latin typeface="CourierNewPSMT"/>
              </a:rPr>
              <a:t>("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");</a:t>
            </a: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end</a:t>
            </a:r>
            <a:endParaRPr lang="zh-TW" altLang="en-US" sz="12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155B9A9-3CE9-BEE3-2EA6-3BBD5BA62562}"/>
              </a:ext>
            </a:extLst>
          </p:cNvPr>
          <p:cNvSpPr txBox="1"/>
          <p:nvPr/>
        </p:nvSpPr>
        <p:spPr>
          <a:xfrm>
            <a:off x="7660948" y="3375922"/>
            <a:ext cx="4353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i="0" u="none" strike="noStrike" baseline="0" dirty="0">
                <a:latin typeface="CourierNewPSMT"/>
              </a:rPr>
              <a:t>Objection Ex:</a:t>
            </a:r>
          </a:p>
          <a:p>
            <a:pPr algn="l"/>
            <a:r>
              <a:rPr lang="en-US" altLang="zh-TW" sz="1200" b="0" i="0" u="none" strike="noStrike" baseline="0" dirty="0">
                <a:latin typeface="CourierNewPSMT"/>
              </a:rPr>
              <a:t>task 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::</a:t>
            </a:r>
            <a:r>
              <a:rPr lang="en-US" altLang="zh-TW" sz="1200" b="0" i="0" u="none" strike="noStrike" baseline="0" dirty="0" err="1">
                <a:latin typeface="CourierNewPSMT"/>
              </a:rPr>
              <a:t>main_phase</a:t>
            </a:r>
            <a:r>
              <a:rPr lang="en-US" altLang="zh-TW" sz="1200" b="0" i="0" u="none" strike="noStrike" baseline="0" dirty="0">
                <a:latin typeface="CourierNewPSMT"/>
              </a:rPr>
              <a:t>(</a:t>
            </a:r>
            <a:r>
              <a:rPr lang="en-US" altLang="zh-TW" sz="1200" b="0" i="0" u="none" strike="noStrike" baseline="0" dirty="0" err="1">
                <a:latin typeface="CourierNewPSMT"/>
              </a:rPr>
              <a:t>uvm_phase</a:t>
            </a:r>
            <a:r>
              <a:rPr lang="en-US" altLang="zh-TW" sz="1200" b="0" i="0" u="none" strike="noStrike" baseline="0" dirty="0">
                <a:latin typeface="CourierNewPSMT"/>
              </a:rPr>
              <a:t> phase);</a:t>
            </a:r>
          </a:p>
          <a:p>
            <a:pPr algn="l"/>
            <a:r>
              <a:rPr lang="en-US" altLang="zh-TW" sz="1200" dirty="0">
                <a:latin typeface="CourierNewPSMT"/>
              </a:rPr>
              <a:t>   </a:t>
            </a:r>
            <a:r>
              <a:rPr lang="en-US" altLang="zh-TW" sz="1200" b="0" i="0" u="none" strike="noStrike" baseline="0" dirty="0" err="1">
                <a:latin typeface="CourierNewPSMT"/>
              </a:rPr>
              <a:t>phase.raise_objection</a:t>
            </a:r>
            <a:r>
              <a:rPr lang="en-US" altLang="zh-TW" sz="1200" b="0" i="0" u="none" strike="noStrike" baseline="0" dirty="0">
                <a:latin typeface="CourierNewPSMT"/>
              </a:rPr>
              <a:t>(this);</a:t>
            </a:r>
          </a:p>
          <a:p>
            <a:pPr algn="l"/>
            <a:r>
              <a:rPr lang="en-US" altLang="zh-TW" sz="1200" dirty="0">
                <a:latin typeface="CourierNewPSMT"/>
              </a:rPr>
              <a:t>   …</a:t>
            </a:r>
          </a:p>
          <a:p>
            <a:pPr algn="l"/>
            <a:r>
              <a:rPr lang="en-US" altLang="zh-TW" sz="1200" dirty="0">
                <a:latin typeface="CourierNewPSMT"/>
              </a:rPr>
              <a:t>   </a:t>
            </a:r>
            <a:r>
              <a:rPr lang="en-US" altLang="zh-TW" sz="1200" dirty="0" err="1">
                <a:latin typeface="CourierNewPSMT"/>
              </a:rPr>
              <a:t>phase.drop_objection</a:t>
            </a:r>
            <a:r>
              <a:rPr lang="en-US" altLang="zh-TW" sz="1200" dirty="0">
                <a:latin typeface="CourierNewPSMT"/>
              </a:rPr>
              <a:t>(this);</a:t>
            </a:r>
          </a:p>
          <a:p>
            <a:pPr algn="l"/>
            <a:r>
              <a:rPr lang="en-US" altLang="zh-TW" sz="1200" dirty="0" err="1">
                <a:latin typeface="CourierNewPSMT"/>
              </a:rPr>
              <a:t>endtask</a:t>
            </a:r>
            <a:endParaRPr lang="zh-TW" altLang="en-US" sz="1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46DE7C-8D04-69E0-EB5A-F9D0A211B2D5}"/>
              </a:ext>
            </a:extLst>
          </p:cNvPr>
          <p:cNvSpPr txBox="1"/>
          <p:nvPr/>
        </p:nvSpPr>
        <p:spPr>
          <a:xfrm>
            <a:off x="8296166" y="5669131"/>
            <a:ext cx="371778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b="0" i="0" u="none" strike="noStrike" baseline="0" dirty="0">
                <a:latin typeface="CourierNewPSMT"/>
              </a:rPr>
              <a:t>Virtual interface Ex:</a:t>
            </a:r>
          </a:p>
          <a:p>
            <a:r>
              <a:rPr lang="en-US" altLang="zh-TW" sz="1200" b="0" i="0" u="none" strike="noStrike" baseline="0" dirty="0">
                <a:latin typeface="CourierNewPSMT"/>
              </a:rPr>
              <a:t>class </a:t>
            </a:r>
            <a:r>
              <a:rPr lang="en-US" altLang="zh-TW" sz="1200" b="0" i="0" u="none" strike="noStrike" baseline="0" dirty="0" err="1">
                <a:latin typeface="CourierNewPSMT"/>
              </a:rPr>
              <a:t>my_driver</a:t>
            </a:r>
            <a:r>
              <a:rPr lang="en-US" altLang="zh-TW" sz="1200" b="0" i="0" u="none" strike="noStrike" baseline="0" dirty="0">
                <a:latin typeface="CourierNewPSMT"/>
              </a:rPr>
              <a:t> extends </a:t>
            </a:r>
            <a:r>
              <a:rPr lang="en-US" altLang="zh-TW" sz="1200" b="0" i="0" u="none" strike="noStrike" baseline="0" dirty="0" err="1">
                <a:latin typeface="CourierNewPSMT"/>
              </a:rPr>
              <a:t>uvm_driver</a:t>
            </a:r>
            <a:r>
              <a:rPr lang="en-US" altLang="zh-TW" sz="1200" b="0" i="0" u="none" strike="noStrike" baseline="0" dirty="0">
                <a:latin typeface="CourierNewPSMT"/>
              </a:rPr>
              <a:t>;</a:t>
            </a:r>
          </a:p>
          <a:p>
            <a:r>
              <a:rPr lang="zh-TW" altLang="en-US" sz="1200" b="0" i="0" u="none" strike="noStrike" baseline="0" dirty="0">
                <a:latin typeface="CourierNewPSMT"/>
              </a:rPr>
              <a:t>   </a:t>
            </a:r>
            <a:r>
              <a:rPr lang="en-US" altLang="zh-TW" sz="1200" b="0" i="0" u="none" strike="noStrike" baseline="0" dirty="0">
                <a:latin typeface="CourierNewPSMT"/>
              </a:rPr>
              <a:t>virtual </a:t>
            </a:r>
            <a:r>
              <a:rPr lang="en-US" altLang="zh-TW" sz="1200" b="0" i="0" u="none" strike="noStrike" baseline="0" dirty="0" err="1">
                <a:latin typeface="CourierNewPSMT"/>
              </a:rPr>
              <a:t>my_if</a:t>
            </a:r>
            <a:r>
              <a:rPr lang="en-US" altLang="zh-TW" sz="1200" b="0" i="0" u="none" strike="noStrike" baseline="0" dirty="0">
                <a:latin typeface="CourierNewPSMT"/>
              </a:rPr>
              <a:t> </a:t>
            </a:r>
            <a:r>
              <a:rPr lang="en-US" altLang="zh-TW" sz="1200" b="0" i="0" u="none" strike="noStrike" baseline="0" dirty="0" err="1">
                <a:latin typeface="CourierNewPSMT"/>
              </a:rPr>
              <a:t>vif</a:t>
            </a:r>
            <a:r>
              <a:rPr lang="en-US" altLang="zh-TW" sz="1200" b="0" i="0" u="none" strike="noStrike" baseline="0" dirty="0">
                <a:latin typeface="CourierNewPSMT"/>
              </a:rPr>
              <a:t>;</a:t>
            </a:r>
          </a:p>
          <a:p>
            <a:r>
              <a:rPr lang="en-US" altLang="zh-TW" sz="1200" dirty="0">
                <a:latin typeface="CourierNewPSMT"/>
              </a:rPr>
              <a:t>   …</a:t>
            </a:r>
            <a:endParaRPr lang="en-US" altLang="zh-TW" sz="1200" b="0" i="0" u="none" strike="noStrike" baseline="0" dirty="0">
              <a:latin typeface="CourierNewPSMT"/>
            </a:endParaRPr>
          </a:p>
          <a:p>
            <a:r>
              <a:rPr lang="en-US" altLang="zh-TW" sz="1200" dirty="0" err="1">
                <a:latin typeface="CourierNewPSMT"/>
              </a:rPr>
              <a:t>endclass</a:t>
            </a:r>
            <a:endParaRPr lang="en-US" altLang="zh-TW" sz="1200" b="0" i="0" u="none" strike="noStrike" baseline="0" dirty="0">
              <a:latin typeface="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361958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13421-CFB1-6D24-CE3B-09FFC1DE2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3974D-67A1-DAE5-BC0B-0C81FE8D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只有</a:t>
            </a:r>
            <a:r>
              <a:rPr lang="en-US" altLang="zh-TW" dirty="0"/>
              <a:t>Driver</a:t>
            </a:r>
            <a:r>
              <a:rPr lang="zh-TW" altLang="en-US" dirty="0"/>
              <a:t>的驗證平台 </a:t>
            </a:r>
            <a:r>
              <a:rPr lang="en-US" altLang="zh-TW" dirty="0"/>
              <a:t>(2/2)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9BB1-8FE6-189E-7D06-92985B76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Virtual interface</a:t>
            </a:r>
          </a:p>
          <a:p>
            <a:pPr lvl="1"/>
            <a:r>
              <a:rPr lang="zh-TW" altLang="en-US" dirty="0"/>
              <a:t>使用以下</a:t>
            </a:r>
            <a:r>
              <a:rPr lang="en-US" altLang="zh-TW" dirty="0"/>
              <a:t>get,</a:t>
            </a:r>
            <a:r>
              <a:rPr lang="zh-TW" altLang="en-US" dirty="0"/>
              <a:t> </a:t>
            </a:r>
            <a:r>
              <a:rPr lang="en-US" altLang="zh-TW" dirty="0"/>
              <a:t>set</a:t>
            </a:r>
            <a:r>
              <a:rPr lang="zh-TW" altLang="en-US" dirty="0"/>
              <a:t> </a:t>
            </a:r>
            <a:r>
              <a:rPr lang="en-US" altLang="zh-TW" dirty="0"/>
              <a:t>function</a:t>
            </a:r>
            <a:r>
              <a:rPr lang="zh-TW" altLang="en-US" dirty="0"/>
              <a:t>來讓</a:t>
            </a:r>
            <a:r>
              <a:rPr lang="en-US" altLang="zh-TW" dirty="0"/>
              <a:t>driver</a:t>
            </a:r>
            <a:r>
              <a:rPr lang="zh-TW" altLang="en-US" dirty="0"/>
              <a:t>與</a:t>
            </a:r>
            <a:r>
              <a:rPr lang="en-US" altLang="zh-TW" dirty="0" err="1"/>
              <a:t>top_tp</a:t>
            </a:r>
            <a:r>
              <a:rPr lang="zh-TW" altLang="en-US" dirty="0"/>
              <a:t>的 </a:t>
            </a:r>
            <a:r>
              <a:rPr lang="en-US" altLang="zh-TW" dirty="0"/>
              <a:t>virtual interface </a:t>
            </a:r>
            <a:r>
              <a:rPr lang="zh-TW" altLang="en-US" dirty="0"/>
              <a:t>對接</a:t>
            </a:r>
            <a:endParaRPr lang="en-US" altLang="zh-TW" dirty="0"/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err="1"/>
              <a:t>uvm_config_db</a:t>
            </a:r>
            <a:r>
              <a:rPr lang="en-US" altLang="zh-TW" dirty="0"/>
              <a:t>#(virtual </a:t>
            </a:r>
            <a:r>
              <a:rPr lang="en-US" altLang="zh-TW" dirty="0" err="1"/>
              <a:t>my_if</a:t>
            </a:r>
            <a:r>
              <a:rPr lang="en-US" altLang="zh-TW" dirty="0"/>
              <a:t>)::get(this, "", "</a:t>
            </a:r>
            <a:r>
              <a:rPr lang="en-US" altLang="zh-TW" dirty="0" err="1"/>
              <a:t>vif</a:t>
            </a:r>
            <a:r>
              <a:rPr lang="en-US" altLang="zh-TW" dirty="0"/>
              <a:t>", </a:t>
            </a:r>
            <a:r>
              <a:rPr lang="en-US" altLang="zh-TW" dirty="0" err="1"/>
              <a:t>vif</a:t>
            </a:r>
            <a:r>
              <a:rPr lang="en-US" altLang="zh-TW" dirty="0"/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zh-TW" dirty="0" err="1"/>
              <a:t>uvm_config_db</a:t>
            </a:r>
            <a:r>
              <a:rPr lang="en-US" altLang="zh-TW" dirty="0"/>
              <a:t>#(virtual </a:t>
            </a:r>
            <a:r>
              <a:rPr lang="en-US" altLang="zh-TW" dirty="0" err="1"/>
              <a:t>my_if</a:t>
            </a:r>
            <a:r>
              <a:rPr lang="en-US" altLang="zh-TW" dirty="0"/>
              <a:t>)::set(null, "</a:t>
            </a:r>
            <a:r>
              <a:rPr lang="en-US" altLang="zh-TW" dirty="0" err="1"/>
              <a:t>uvm_test_top</a:t>
            </a:r>
            <a:r>
              <a:rPr lang="en-US" altLang="zh-TW" dirty="0"/>
              <a:t>", "</a:t>
            </a:r>
            <a:r>
              <a:rPr lang="en-US" altLang="zh-TW" dirty="0" err="1"/>
              <a:t>vif</a:t>
            </a:r>
            <a:r>
              <a:rPr lang="en-US" altLang="zh-TW" dirty="0"/>
              <a:t>", </a:t>
            </a:r>
            <a:r>
              <a:rPr lang="en-US" altLang="zh-TW" dirty="0" err="1"/>
              <a:t>input_if</a:t>
            </a:r>
            <a:r>
              <a:rPr lang="en-US" altLang="zh-TW" dirty="0"/>
              <a:t>);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D889056-465B-D3B5-0CB6-5C312F9419B4}"/>
              </a:ext>
            </a:extLst>
          </p:cNvPr>
          <p:cNvSpPr txBox="1"/>
          <p:nvPr/>
        </p:nvSpPr>
        <p:spPr>
          <a:xfrm>
            <a:off x="1460739" y="3504940"/>
            <a:ext cx="927052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 err="1">
                <a:latin typeface="TimesNewRomanPSMT"/>
              </a:rPr>
              <a:t>config_db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set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和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get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函數都有四個參數，這兩個函數的第三個參數必須完全一致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set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函數的第四個參數表示要將哪個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interface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通過</a:t>
            </a:r>
            <a:r>
              <a:rPr lang="en-US" altLang="zh-CN" sz="1800" b="0" i="0" u="none" strike="noStrike" baseline="0" dirty="0" err="1">
                <a:latin typeface="TimesNewRomanPSMT"/>
                <a:ea typeface="新細明體" panose="02020500000000000000" pitchFamily="18" charset="-120"/>
              </a:rPr>
              <a:t>config_db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傳遞給</a:t>
            </a:r>
            <a:r>
              <a:rPr lang="en-US" altLang="zh-CN" sz="1800" b="0" i="0" u="none" strike="noStrike" baseline="0" dirty="0" err="1">
                <a:latin typeface="TimesNewRomanPSMT"/>
                <a:ea typeface="新細明體" panose="02020500000000000000" pitchFamily="18" charset="-120"/>
              </a:rPr>
              <a:t>my_driver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get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函數的第四個參數表示把得到的</a:t>
            </a: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interface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傳遞給哪個</a:t>
            </a:r>
            <a:r>
              <a:rPr lang="en-US" altLang="zh-CN" sz="1800" b="0" i="0" u="none" strike="noStrike" baseline="0" dirty="0" err="1">
                <a:latin typeface="TimesNewRomanPSMT"/>
                <a:ea typeface="新細明體" panose="02020500000000000000" pitchFamily="18" charset="-120"/>
              </a:rPr>
              <a:t>my_driver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的成員變數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zh-CN" sz="1800" b="0" i="0" u="none" strike="noStrike" baseline="0" dirty="0">
                <a:latin typeface="TimesNewRomanPSMT"/>
                <a:ea typeface="新細明體" panose="02020500000000000000" pitchFamily="18" charset="-120"/>
              </a:rPr>
              <a:t>set</a:t>
            </a:r>
            <a:r>
              <a:rPr lang="zh-CN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函數的第二個參數表示的是路徑索引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zh-CN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在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top_tb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中通過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run_test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創建了一個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my_driver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的實例，那麼這個實例的名字是什麼呢？答案是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uvm_test_top</a:t>
            </a:r>
            <a:br>
              <a:rPr lang="en-US" altLang="zh-CN" dirty="0"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UVM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通過 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run_test</a:t>
            </a:r>
            <a:r>
              <a:rPr lang="en-US" altLang="zh-CN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語句創建一個名字為</a:t>
            </a:r>
            <a:r>
              <a:rPr lang="en-US" altLang="zh-CN" sz="1800" b="0" i="0" u="none" strike="noStrike" baseline="0" dirty="0" err="1">
                <a:latin typeface="新細明體" panose="02020500000000000000" pitchFamily="18" charset="-120"/>
                <a:ea typeface="新細明體" panose="02020500000000000000" pitchFamily="18" charset="-120"/>
              </a:rPr>
              <a:t>uvm_test_top</a:t>
            </a:r>
            <a:r>
              <a:rPr lang="zh-TW" altLang="en-US" sz="1800" b="0" i="0" u="none" strike="noStrike" baseline="0" dirty="0">
                <a:latin typeface="新細明體" panose="02020500000000000000" pitchFamily="18" charset="-120"/>
                <a:ea typeface="新細明體" panose="02020500000000000000" pitchFamily="18" charset="-120"/>
              </a:rPr>
              <a:t>的實例</a:t>
            </a:r>
            <a:endParaRPr lang="en-US" altLang="zh-CN" sz="1800" b="0" i="0" u="none" strike="noStrike" baseline="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660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8CF80-0A59-7697-ECD6-689F0FBEF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3C51D7-627F-15B3-FB59-0BFA69A932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34FE51-39D9-57DB-FB3E-51F3642C5D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Basic UVM </a:t>
            </a:r>
            <a:r>
              <a:rPr lang="zh-TW" altLang="en-US" dirty="0"/>
              <a:t>驗證平台</a:t>
            </a:r>
          </a:p>
        </p:txBody>
      </p:sp>
    </p:spTree>
    <p:extLst>
      <p:ext uri="{BB962C8B-B14F-4D97-AF65-F5344CB8AC3E}">
        <p14:creationId xmlns:p14="http://schemas.microsoft.com/office/powerpoint/2010/main" val="2860226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AA25C-5985-E42C-62C9-0351D1F9C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BB75CA-EF2B-B544-C1F6-F2A8FEED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Basic UVM</a:t>
            </a:r>
            <a:r>
              <a:rPr lang="zh-TW" altLang="en-US" dirty="0"/>
              <a:t> 驗證平台 </a:t>
            </a:r>
            <a:r>
              <a:rPr lang="en-US" altLang="zh-TW" dirty="0"/>
              <a:t>(1/)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3F9887-0B53-C4A4-1A9D-E46DA627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加入以下七種項目來組成 </a:t>
            </a:r>
            <a:r>
              <a:rPr lang="en-US" altLang="zh-TW" dirty="0"/>
              <a:t>Basic UVM </a:t>
            </a:r>
            <a:r>
              <a:rPr lang="zh-TW" altLang="en-US" dirty="0"/>
              <a:t>驗證平台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 err="1"/>
              <a:t>transation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env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monitor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封裝成 </a:t>
            </a:r>
            <a:r>
              <a:rPr lang="en-US" altLang="zh-TW" dirty="0"/>
              <a:t>agent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reference model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/>
              <a:t>scoreboard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加入 </a:t>
            </a:r>
            <a:r>
              <a:rPr lang="en-US" altLang="zh-TW" dirty="0" err="1"/>
              <a:t>field_automation</a:t>
            </a:r>
            <a:r>
              <a:rPr lang="zh-TW" altLang="en-US" dirty="0"/>
              <a:t> 機制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389C5A0-D5A6-35EF-4752-EA8EF133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627" y="2731698"/>
            <a:ext cx="5052173" cy="34452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41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47E26-8140-5A8C-3A74-81AD6B2E5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FD79E-5213-31AF-6C0A-5E515AA9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Transation</a:t>
            </a:r>
            <a:r>
              <a:rPr lang="zh-TW" altLang="en-US" dirty="0"/>
              <a:t> </a:t>
            </a:r>
            <a:r>
              <a:rPr lang="en-US" altLang="zh-TW" dirty="0"/>
              <a:t>(2/)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8F7D65-5796-BE80-A98D-268CF4ACC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在</a:t>
            </a:r>
            <a:r>
              <a:rPr lang="en-US" altLang="zh-TW" dirty="0"/>
              <a:t>UVM</a:t>
            </a:r>
            <a:r>
              <a:rPr lang="zh-TW" altLang="en-US" dirty="0"/>
              <a:t>中，所有的</a:t>
            </a:r>
            <a:r>
              <a:rPr lang="en-US" altLang="zh-TW" dirty="0"/>
              <a:t>transaction</a:t>
            </a:r>
            <a:r>
              <a:rPr lang="zh-TW" altLang="en-US" dirty="0"/>
              <a:t>都要從</a:t>
            </a:r>
            <a:r>
              <a:rPr lang="en-US" altLang="zh-TW" dirty="0" err="1"/>
              <a:t>uvm_sequence_item</a:t>
            </a:r>
            <a:r>
              <a:rPr lang="zh-TW" altLang="en-US" dirty="0"/>
              <a:t>派生</a:t>
            </a:r>
            <a:endParaRPr lang="en-US" altLang="zh-TW" dirty="0"/>
          </a:p>
          <a:p>
            <a:r>
              <a:rPr lang="zh-TW" altLang="en-US" dirty="0"/>
              <a:t>只有從</a:t>
            </a:r>
            <a:r>
              <a:rPr lang="en-US" altLang="zh-TW" dirty="0" err="1"/>
              <a:t>uvm_sequence_item</a:t>
            </a:r>
            <a:r>
              <a:rPr lang="zh-TW" altLang="en-US" dirty="0"/>
              <a:t>派生的</a:t>
            </a:r>
            <a:r>
              <a:rPr lang="en-US" altLang="zh-TW" dirty="0"/>
              <a:t>transaction</a:t>
            </a:r>
            <a:br>
              <a:rPr lang="en-US" altLang="zh-TW" dirty="0"/>
            </a:br>
            <a:r>
              <a:rPr lang="zh-TW" altLang="en-US" dirty="0"/>
              <a:t>才可以使用</a:t>
            </a:r>
            <a:r>
              <a:rPr lang="en-US" altLang="zh-TW" dirty="0"/>
              <a:t>UVM</a:t>
            </a:r>
            <a:r>
              <a:rPr lang="zh-TW" altLang="en-US" dirty="0"/>
              <a:t>中強大的</a:t>
            </a:r>
            <a:r>
              <a:rPr lang="en-US" altLang="zh-TW" dirty="0">
                <a:solidFill>
                  <a:srgbClr val="FF0000"/>
                </a:solidFill>
              </a:rPr>
              <a:t>sequence</a:t>
            </a:r>
            <a:r>
              <a:rPr lang="zh-TW" altLang="en-US" dirty="0">
                <a:solidFill>
                  <a:srgbClr val="FF0000"/>
                </a:solidFill>
              </a:rPr>
              <a:t>機制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Transaction</a:t>
            </a:r>
            <a:r>
              <a:rPr lang="zh-TW" altLang="en-US" dirty="0"/>
              <a:t>有生命週期，它在模擬的某一時間產生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經過</a:t>
            </a:r>
            <a:r>
              <a:rPr lang="en-US" altLang="zh-TW" dirty="0"/>
              <a:t>driver</a:t>
            </a:r>
            <a:r>
              <a:rPr lang="zh-TW" altLang="en-US" dirty="0"/>
              <a:t>驅動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再經過</a:t>
            </a:r>
            <a:r>
              <a:rPr lang="en-US" altLang="zh-TW" dirty="0"/>
              <a:t>reference model</a:t>
            </a:r>
            <a:r>
              <a:rPr lang="zh-TW" altLang="en-US" dirty="0"/>
              <a:t>處理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最終由</a:t>
            </a:r>
            <a:r>
              <a:rPr lang="en-US" altLang="zh-TW" dirty="0"/>
              <a:t>scoreboard</a:t>
            </a:r>
            <a:r>
              <a:rPr lang="zh-TW" altLang="en-US" dirty="0"/>
              <a:t>比較完成後，生命週期就結束了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r>
              <a:rPr lang="en-US" altLang="zh-TW" dirty="0"/>
              <a:t>transaction</a:t>
            </a:r>
            <a:r>
              <a:rPr lang="zh-TW" altLang="en-US" dirty="0"/>
              <a:t>定義後，就可以在</a:t>
            </a:r>
            <a:r>
              <a:rPr lang="en-US" altLang="zh-TW" dirty="0"/>
              <a:t>driver</a:t>
            </a:r>
            <a:r>
              <a:rPr lang="zh-TW" altLang="en-US" dirty="0"/>
              <a:t>中實現基於</a:t>
            </a:r>
            <a:r>
              <a:rPr lang="en-US" altLang="zh-TW" dirty="0"/>
              <a:t>transaction</a:t>
            </a:r>
            <a:r>
              <a:rPr lang="zh-TW" altLang="en-US" dirty="0"/>
              <a:t>的驅動</a:t>
            </a:r>
          </a:p>
        </p:txBody>
      </p:sp>
    </p:spTree>
    <p:extLst>
      <p:ext uri="{BB962C8B-B14F-4D97-AF65-F5344CB8AC3E}">
        <p14:creationId xmlns:p14="http://schemas.microsoft.com/office/powerpoint/2010/main" val="201401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828</Words>
  <Application>Microsoft Office PowerPoint</Application>
  <PresentationFormat>寬螢幕</PresentationFormat>
  <Paragraphs>110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CourierNewPSMT</vt:lpstr>
      <vt:lpstr>TimesNewRomanPSMT</vt:lpstr>
      <vt:lpstr>新細明體</vt:lpstr>
      <vt:lpstr>標楷體</vt:lpstr>
      <vt:lpstr>Aptos</vt:lpstr>
      <vt:lpstr>Aptos Display</vt:lpstr>
      <vt:lpstr>Arial</vt:lpstr>
      <vt:lpstr>Office 佈景主題</vt:lpstr>
      <vt:lpstr>UVM</vt:lpstr>
      <vt:lpstr>目錄</vt:lpstr>
      <vt:lpstr>Chapter 1</vt:lpstr>
      <vt:lpstr>UVM平台架構 (1/1)</vt:lpstr>
      <vt:lpstr>只有Driver的驗證平台 (1/2)</vt:lpstr>
      <vt:lpstr>只有Driver的驗證平台 (2/2)</vt:lpstr>
      <vt:lpstr>Chapter 2</vt:lpstr>
      <vt:lpstr>Basic UVM 驗證平台 (1/)</vt:lpstr>
      <vt:lpstr>Transation (2/)</vt:lpstr>
      <vt:lpstr>Env (3/)</vt:lpstr>
      <vt:lpstr>Env (4/)</vt:lpstr>
      <vt:lpstr>Env (5/)</vt:lpstr>
      <vt:lpstr>Monitor (6/)</vt:lpstr>
      <vt:lpstr>Monitor (7/)</vt:lpstr>
      <vt:lpstr>Agent (8/)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57</cp:revision>
  <dcterms:created xsi:type="dcterms:W3CDTF">2025-04-23T14:44:58Z</dcterms:created>
  <dcterms:modified xsi:type="dcterms:W3CDTF">2025-05-01T07:16:03Z</dcterms:modified>
</cp:coreProperties>
</file>