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7" r:id="rId41"/>
    <p:sldId id="306" r:id="rId42"/>
    <p:sldId id="308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364" autoAdjust="0"/>
  </p:normalViewPr>
  <p:slideViewPr>
    <p:cSldViewPr snapToGrid="0">
      <p:cViewPr>
        <p:scale>
          <a:sx n="75" d="100"/>
          <a:sy n="75" d="100"/>
        </p:scale>
        <p:origin x="732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E95A6A-DCF1-82B0-9656-C1AF20E12D40}"/>
              </a:ext>
            </a:extLst>
          </p:cNvPr>
          <p:cNvCxnSpPr/>
          <p:nvPr/>
        </p:nvCxnSpPr>
        <p:spPr>
          <a:xfrm>
            <a:off x="10394830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D36927-5663-5A10-D160-7A30D91BED52}"/>
              </a:ext>
            </a:extLst>
          </p:cNvPr>
          <p:cNvCxnSpPr/>
          <p:nvPr/>
        </p:nvCxnSpPr>
        <p:spPr>
          <a:xfrm>
            <a:off x="10639245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1C59BB9-73FA-105E-F7C2-0AE51EBB7D8A}"/>
              </a:ext>
            </a:extLst>
          </p:cNvPr>
          <p:cNvCxnSpPr/>
          <p:nvPr/>
        </p:nvCxnSpPr>
        <p:spPr>
          <a:xfrm>
            <a:off x="10866407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368027-8A80-0071-F9CA-BDDDCA8EA70E}"/>
              </a:ext>
            </a:extLst>
          </p:cNvPr>
          <p:cNvCxnSpPr/>
          <p:nvPr/>
        </p:nvCxnSpPr>
        <p:spPr>
          <a:xfrm>
            <a:off x="11110822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5F3B59-976F-8F8A-CF11-CE0AA0EEA29F}"/>
              </a:ext>
            </a:extLst>
          </p:cNvPr>
          <p:cNvCxnSpPr/>
          <p:nvPr/>
        </p:nvCxnSpPr>
        <p:spPr>
          <a:xfrm flipV="1">
            <a:off x="11291977" y="1311215"/>
            <a:ext cx="129397" cy="59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90347A-C282-DC94-5056-DF6ED6F35733}"/>
              </a:ext>
            </a:extLst>
          </p:cNvPr>
          <p:cNvSpPr txBox="1"/>
          <p:nvPr/>
        </p:nvSpPr>
        <p:spPr>
          <a:xfrm>
            <a:off x="11201399" y="1027906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stack[0][0][0]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16802-8AF6-5199-FBFB-2AC9E6077A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0973383" y="920954"/>
            <a:ext cx="43088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462D1F-E436-0B24-95A4-26899AA01F3C}"/>
              </a:ext>
            </a:extLst>
          </p:cNvPr>
          <p:cNvSpPr txBox="1"/>
          <p:nvPr/>
        </p:nvSpPr>
        <p:spPr>
          <a:xfrm>
            <a:off x="10469592" y="643955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stack[0][0][1]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25D852-9F5C-12A4-D014-32817629B9B8}"/>
              </a:ext>
            </a:extLst>
          </p:cNvPr>
          <p:cNvCxnSpPr>
            <a:cxnSpLocks/>
          </p:cNvCxnSpPr>
          <p:nvPr/>
        </p:nvCxnSpPr>
        <p:spPr>
          <a:xfrm flipH="1" flipV="1">
            <a:off x="10260043" y="1130446"/>
            <a:ext cx="446504" cy="75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CA675F-6D7F-467E-2B93-96F1C78195D7}"/>
              </a:ext>
            </a:extLst>
          </p:cNvPr>
          <p:cNvSpPr txBox="1"/>
          <p:nvPr/>
        </p:nvSpPr>
        <p:spPr>
          <a:xfrm>
            <a:off x="9394344" y="819827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Data_Type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Control_Flow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Communication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3883-D7D1-8C78-811B-DE21298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FF2E4-99D4-2C07-0250-CB36DEAE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[$] </a:t>
            </a:r>
            <a:r>
              <a:rPr lang="zh-TW" altLang="en-US" dirty="0"/>
              <a:t>來宣告成</a:t>
            </a:r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[$:N];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bounded_queue</a:t>
            </a:r>
            <a:r>
              <a:rPr lang="en-US" altLang="zh-TW" dirty="0"/>
              <a:t> [$:10]; 	// Depth 10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Unbounded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unbounded_queue</a:t>
            </a:r>
            <a:r>
              <a:rPr lang="en-US" altLang="zh-TW" dirty="0"/>
              <a:t> [$]; 	// Unlimited entries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909EE-B299-961E-4DFA-0C6F4CE3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1962150"/>
            <a:ext cx="4639531" cy="1466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F1927-1D2C-DD9C-628F-5A20254E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5173799"/>
            <a:ext cx="4640400" cy="1567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3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03A7-79AC-31FE-7C18-53529186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19C4-B50A-9F79-5355-17C8A54C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196B7-3219-9B33-8C9D-50277300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分成 </a:t>
            </a:r>
            <a:r>
              <a:rPr lang="en-US" altLang="zh-TW" dirty="0"/>
              <a:t>packed &amp; unpacked struct</a:t>
            </a:r>
          </a:p>
          <a:p>
            <a:pPr lvl="1"/>
            <a:r>
              <a:rPr lang="en-US" altLang="zh-TW" dirty="0"/>
              <a:t>packed struct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packed </a:t>
            </a:r>
            <a:r>
              <a:rPr lang="zh-TW" altLang="en-US" dirty="0"/>
              <a:t>去宣告 </a:t>
            </a:r>
            <a:r>
              <a:rPr lang="en-US" altLang="zh-TW" dirty="0"/>
              <a:t>struct</a:t>
            </a:r>
            <a:r>
              <a:rPr lang="zh-TW" altLang="en-US" dirty="0"/>
              <a:t>，預設情況下它是無號的</a:t>
            </a:r>
            <a:endParaRPr lang="en-US" altLang="zh-TW" dirty="0"/>
          </a:p>
          <a:p>
            <a:pPr lvl="2"/>
            <a:r>
              <a:rPr lang="zh-TW" altLang="en-US" dirty="0"/>
              <a:t>資料以連續的位元方式儲存，沒有記憶體間隙</a:t>
            </a:r>
            <a:r>
              <a:rPr lang="en-US" altLang="zh-TW" dirty="0"/>
              <a:t>(padding)</a:t>
            </a:r>
          </a:p>
          <a:p>
            <a:pPr lvl="2"/>
            <a:r>
              <a:rPr lang="zh-TW" altLang="en-US" dirty="0"/>
              <a:t>所有成員緊密排列，類似於一個連續的位向量</a:t>
            </a:r>
            <a:r>
              <a:rPr lang="en-US" altLang="zh-TW" dirty="0"/>
              <a:t>(bit vector)</a:t>
            </a:r>
          </a:p>
          <a:p>
            <a:pPr lvl="2"/>
            <a:r>
              <a:rPr lang="zh-TW" altLang="en-US" dirty="0"/>
              <a:t>適合用於硬體設計中需要精確控制位元對應的場景，例如通訊協定封包或暫存器映射。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Packed Struct</a:t>
            </a:r>
            <a:r>
              <a:rPr lang="zh-TW" altLang="en-US" dirty="0"/>
              <a:t>：適合硬體設計，記憶體連續，支援位元操作，合成效率高，但限制於位元型別。</a:t>
            </a:r>
            <a:endParaRPr lang="en-US" altLang="zh-TW" dirty="0"/>
          </a:p>
          <a:p>
            <a:pPr lvl="1"/>
            <a:r>
              <a:rPr lang="en-US" altLang="zh-TW" dirty="0"/>
              <a:t>Unpacked Struct</a:t>
            </a:r>
            <a:r>
              <a:rPr lang="zh-TW" altLang="en-US" dirty="0"/>
              <a:t>：適合測試平台或軟體風格的資料結構，靈活但可能有記憶體間隙，合成效率較低。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94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3BD9-8BA5-A8D2-FB6E-E72D3D1A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A3B4E-2E47-6B00-39CA-15443D842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11A6F-0257-C09B-79F1-9E0A1C118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Control_Flow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074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B1B3-7583-9D87-4408-96BBC243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BE6DA-00AE-F59D-E09D-54F77081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looping constructs (1/1)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427AEE-18EB-5BAA-57DD-D77804D0D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61" y="2102247"/>
            <a:ext cx="8625877" cy="38107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00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9EEAB-F945-CCCC-5BB6-FF0F77A6D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6DA6D-C004-8954-2EA8-9AE711C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(1/2)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A3F0585-FAAC-90F5-39EA-7B39EF4A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分成三種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if-else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如果設計要求條件互斥且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必須有一個分支執行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unique0-if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如果設計要求條件互斥但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允許無匹配的情況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priority-if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如果設計需要明確的優先級（條件可能重疊）</a:t>
            </a:r>
          </a:p>
        </p:txBody>
      </p:sp>
    </p:spTree>
    <p:extLst>
      <p:ext uri="{BB962C8B-B14F-4D97-AF65-F5344CB8AC3E}">
        <p14:creationId xmlns:p14="http://schemas.microsoft.com/office/powerpoint/2010/main" val="334948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9330-CF62-46D4-FE2A-66D3CDF8F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A8297-BB63-21A9-C936-65BA2733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6B0C8CE8-6761-8C06-B857-F9FF791C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24365"/>
              </p:ext>
            </p:extLst>
          </p:nvPr>
        </p:nvGraphicFramePr>
        <p:xfrm>
          <a:off x="838200" y="2159431"/>
          <a:ext cx="10515600" cy="3657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625752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69218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11701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09639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特性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unique-if</a:t>
                      </a:r>
                      <a:endParaRPr 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unique0-if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98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條件互斥性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必須互斥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必須互斥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不要求互斥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48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多條件同時為真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按優先級執行第一個為真的分支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7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無條件為真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允許（執行 </a:t>
                      </a:r>
                      <a:r>
                        <a:rPr lang="en-US" altLang="zh-TW">
                          <a:effectLst/>
                        </a:rPr>
                        <a:t>else </a:t>
                      </a:r>
                      <a:r>
                        <a:rPr lang="zh-TW" altLang="en-US">
                          <a:effectLst/>
                        </a:rPr>
                        <a:t>或無動作）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允許（執行 </a:t>
                      </a:r>
                      <a:r>
                        <a:rPr lang="en-US" altLang="zh-TW" dirty="0">
                          <a:effectLst/>
                        </a:rPr>
                        <a:t>else </a:t>
                      </a:r>
                      <a:r>
                        <a:rPr lang="zh-TW" altLang="en-US" dirty="0">
                          <a:effectLst/>
                        </a:rPr>
                        <a:t>或無動作）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優先級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有明確優先級（從上到下）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解碼器、互斥控制邏輯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靈活的互斥邏輯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優先級編碼器、仲裁器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4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綜合優化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假設互斥，可能生成更小電路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假設互斥，允許無匹配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生成優先級邏輯，可能更大電路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13E4E-2440-8D30-9150-4C05670D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2297A-CF91-04C3-C760-A0A76A01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(1/2)</a:t>
            </a:r>
            <a:endParaRPr lang="zh-TW" altLang="en-US" sz="36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1A0A4-526A-954F-A6B5-229295D9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賦值分為兩類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阻塞賦值 </a:t>
            </a:r>
            <a:r>
              <a:rPr lang="en-US" altLang="zh-TW" dirty="0"/>
              <a:t>(Blocking Assignment) </a:t>
            </a:r>
          </a:p>
          <a:p>
            <a:pPr lvl="2"/>
            <a:r>
              <a:rPr lang="zh-TW" altLang="en-US" dirty="0"/>
              <a:t>阻塞賦值是立即執行的，當前語句完成賦值後，才會執行下一條語句。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非阻塞賦值 </a:t>
            </a:r>
            <a:r>
              <a:rPr lang="en-US" altLang="zh-TW" dirty="0"/>
              <a:t>(Non-Blocking Assignment)</a:t>
            </a:r>
          </a:p>
          <a:p>
            <a:pPr lvl="2"/>
            <a:r>
              <a:rPr lang="zh-TW" altLang="en-US" dirty="0"/>
              <a:t>非阻塞賦值是延遲執行的，</a:t>
            </a:r>
            <a:br>
              <a:rPr lang="en-US" altLang="zh-TW" dirty="0"/>
            </a:br>
            <a:r>
              <a:rPr lang="zh-TW" altLang="en-US" dirty="0"/>
              <a:t>賦值操作在當前模擬時間步（</a:t>
            </a:r>
            <a:r>
              <a:rPr lang="en-US" altLang="zh-TW" dirty="0"/>
              <a:t>time step</a:t>
            </a:r>
            <a:r>
              <a:rPr lang="zh-TW" altLang="en-US" dirty="0"/>
              <a:t>）的調度階段完成。</a:t>
            </a:r>
          </a:p>
        </p:txBody>
      </p:sp>
    </p:spTree>
    <p:extLst>
      <p:ext uri="{BB962C8B-B14F-4D97-AF65-F5344CB8AC3E}">
        <p14:creationId xmlns:p14="http://schemas.microsoft.com/office/powerpoint/2010/main" val="299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Data_Type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084A-D001-8580-0A37-1BA5AE8D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8EDD2-F9BD-1E64-2AE0-25DD88EC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(2/2)</a:t>
            </a:r>
            <a:endParaRPr lang="zh-TW" altLang="en-US" sz="3600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2D1DC93-CEEF-5E76-2040-446F3D725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37736"/>
              </p:ext>
            </p:extLst>
          </p:nvPr>
        </p:nvGraphicFramePr>
        <p:xfrm>
          <a:off x="838200" y="2466409"/>
          <a:ext cx="105156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8063">
                  <a:extLst>
                    <a:ext uri="{9D8B030D-6E8A-4147-A177-3AD203B41FA5}">
                      <a16:colId xmlns:a16="http://schemas.microsoft.com/office/drawing/2014/main" val="1891592324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1858761629"/>
                    </a:ext>
                  </a:extLst>
                </a:gridCol>
                <a:gridCol w="4156166">
                  <a:extLst>
                    <a:ext uri="{9D8B030D-6E8A-4147-A177-3AD203B41FA5}">
                      <a16:colId xmlns:a16="http://schemas.microsoft.com/office/drawing/2014/main" val="1351351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阻塞賦值 </a:t>
                      </a:r>
                      <a:r>
                        <a:rPr lang="en-US" altLang="zh-TW" dirty="0"/>
                        <a:t>(=)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非阻塞賦值 </a:t>
                      </a:r>
                      <a:r>
                        <a:rPr lang="en-US" altLang="zh-TW"/>
                        <a:t>(&lt;=)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00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符號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&lt;=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執行時機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立即執行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延遲到模擬時間步結束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5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模擬行為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順序執行，立即更新變數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並行執行，所有更新同時發生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6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變數影響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後續語句使用更新後的值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後續語句使用舊值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組合邏輯（</a:t>
                      </a:r>
                      <a:r>
                        <a:rPr lang="en-US">
                          <a:effectLst/>
                        </a:rPr>
                        <a:t>always_comb）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時序邏輯（</a:t>
                      </a:r>
                      <a:r>
                        <a:rPr lang="en-US" dirty="0" err="1">
                          <a:effectLst/>
                        </a:rPr>
                        <a:t>always_ff</a:t>
                      </a:r>
                      <a:r>
                        <a:rPr lang="en-US" dirty="0">
                          <a:effectLst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2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硬體對應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模擬連線或組合邏輯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模擬寄存器或觸發器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潛在風險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在時序邏輯中可能導致 </a:t>
                      </a:r>
                      <a:r>
                        <a:rPr lang="en-US">
                          <a:effectLst/>
                        </a:rPr>
                        <a:t>race condition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在組合邏輯中可能導致不必要延遲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9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4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0125B-B640-54E5-2AA2-69D2AA8C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D1E13-904F-AC36-7145-DBE8749A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3DBF86-4806-58C3-B255-57873115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</a:p>
          <a:p>
            <a:pPr lvl="1"/>
            <a:r>
              <a:rPr lang="zh-TW" altLang="en-US" dirty="0"/>
              <a:t>可以消耗時間，使用</a:t>
            </a:r>
            <a:r>
              <a:rPr lang="en-US" altLang="zh-TW" dirty="0"/>
              <a:t>input, output, </a:t>
            </a:r>
            <a:r>
              <a:rPr lang="en-US" altLang="zh-TW" dirty="0" err="1"/>
              <a:t>inout</a:t>
            </a:r>
            <a:r>
              <a:rPr lang="en-US" altLang="zh-TW" dirty="0"/>
              <a:t> </a:t>
            </a:r>
            <a:r>
              <a:rPr lang="zh-TW" altLang="en-US" dirty="0"/>
              <a:t>來傳遞參數</a:t>
            </a:r>
            <a:endParaRPr lang="en-US" altLang="zh-TW" dirty="0"/>
          </a:p>
          <a:p>
            <a:pPr lvl="1"/>
            <a:r>
              <a:rPr lang="zh-TW" altLang="en-US" dirty="0"/>
              <a:t>不能使用</a:t>
            </a:r>
            <a:r>
              <a:rPr lang="en-US" altLang="zh-TW" dirty="0"/>
              <a:t>@(posedge)</a:t>
            </a:r>
            <a:r>
              <a:rPr lang="zh-TW" altLang="en-US" dirty="0"/>
              <a:t>和</a:t>
            </a:r>
            <a:r>
              <a:rPr lang="en-US" altLang="zh-TW" dirty="0"/>
              <a:t>@(negedge)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return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Function</a:t>
            </a:r>
          </a:p>
          <a:p>
            <a:pPr lvl="1"/>
            <a:r>
              <a:rPr lang="en-US" altLang="zh-TW" dirty="0"/>
              <a:t>Function </a:t>
            </a:r>
            <a:r>
              <a:rPr lang="zh-TW" altLang="en-US" dirty="0"/>
              <a:t>不可以消耗時間，所以不能有以下時間控制</a:t>
            </a:r>
            <a:r>
              <a:rPr lang="en-US" altLang="zh-TW" dirty="0"/>
              <a:t>statements</a:t>
            </a:r>
          </a:p>
          <a:p>
            <a:pPr lvl="2"/>
            <a:r>
              <a:rPr lang="en-US" altLang="zh-TW" dirty="0"/>
              <a:t>@, #, fork join, or wait</a:t>
            </a:r>
          </a:p>
          <a:p>
            <a:pPr lvl="1"/>
            <a:r>
              <a:rPr lang="en-US" altLang="zh-TW" dirty="0"/>
              <a:t>Function</a:t>
            </a:r>
            <a:r>
              <a:rPr lang="zh-TW" altLang="en-US" dirty="0"/>
              <a:t>不能呼叫 </a:t>
            </a:r>
            <a:r>
              <a:rPr lang="en-US" altLang="zh-TW" dirty="0"/>
              <a:t>task</a:t>
            </a:r>
            <a:r>
              <a:rPr lang="zh-TW" altLang="en-US" dirty="0"/>
              <a:t>，因為 </a:t>
            </a:r>
            <a:r>
              <a:rPr lang="en-US" altLang="zh-TW" dirty="0"/>
              <a:t>task </a:t>
            </a:r>
            <a:r>
              <a:rPr lang="zh-TW" altLang="en-US" dirty="0"/>
              <a:t>可以消耗時間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634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0FDD6-BAC4-6B2B-F173-428BDA97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421B0-EAD6-ED34-6602-5DEBAD69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5EC1A54D-2706-07D6-4E6C-DC7FBD29F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08650"/>
              </p:ext>
            </p:extLst>
          </p:nvPr>
        </p:nvGraphicFramePr>
        <p:xfrm>
          <a:off x="1190080" y="1816857"/>
          <a:ext cx="9811839" cy="4654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0613">
                  <a:extLst>
                    <a:ext uri="{9D8B030D-6E8A-4147-A177-3AD203B41FA5}">
                      <a16:colId xmlns:a16="http://schemas.microsoft.com/office/drawing/2014/main" val="4236410290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1031527539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3293534543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zh-TW" altLang="en-US" sz="1700"/>
                        <a:t>特性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Function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Task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40889488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模擬時間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不消耗模擬時間（立即執行）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可以消耗模擬時間（支持延遲、等待）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322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返回值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可以有返回值（默認為 </a:t>
                      </a:r>
                      <a:r>
                        <a:rPr lang="en-US" sz="1700" dirty="0">
                          <a:effectLst/>
                        </a:rPr>
                        <a:t>void）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無返回值（僅通過 </a:t>
                      </a:r>
                      <a:r>
                        <a:rPr lang="en-US" altLang="zh-TW" sz="1700" dirty="0">
                          <a:effectLst/>
                        </a:rPr>
                        <a:t>output/</a:t>
                      </a:r>
                      <a:r>
                        <a:rPr lang="en-US" altLang="zh-TW" sz="1700" dirty="0" err="1">
                          <a:effectLst/>
                        </a:rPr>
                        <a:t>inout</a:t>
                      </a:r>
                      <a:r>
                        <a:rPr lang="en-US" altLang="zh-TW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傳遞結果）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1601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語法結構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使用 </a:t>
                      </a:r>
                      <a:r>
                        <a:rPr lang="en-US" sz="1700">
                          <a:effectLst/>
                        </a:rPr>
                        <a:t>function </a:t>
                      </a:r>
                      <a:r>
                        <a:rPr lang="zh-TW" altLang="en-US" sz="1700">
                          <a:effectLst/>
                        </a:rPr>
                        <a:t>和 </a:t>
                      </a:r>
                      <a:r>
                        <a:rPr lang="en-US" sz="1700">
                          <a:effectLst/>
                        </a:rPr>
                        <a:t>endfunction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 </a:t>
                      </a:r>
                      <a:r>
                        <a:rPr lang="en-US" sz="1700" dirty="0">
                          <a:effectLst/>
                        </a:rPr>
                        <a:t>task </a:t>
                      </a:r>
                      <a:r>
                        <a:rPr lang="zh-TW" altLang="en-US" sz="1700" dirty="0">
                          <a:effectLst/>
                        </a:rPr>
                        <a:t>和 </a:t>
                      </a:r>
                      <a:r>
                        <a:rPr lang="en-US" sz="1700" dirty="0" err="1">
                          <a:effectLst/>
                        </a:rPr>
                        <a:t>endtask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893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時序控制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不能包含時序控制語句（如 </a:t>
                      </a:r>
                      <a:r>
                        <a:rPr lang="en-US" altLang="zh-TW" sz="1700" dirty="0">
                          <a:effectLst/>
                        </a:rPr>
                        <a:t>#</a:t>
                      </a:r>
                      <a:r>
                        <a:rPr lang="en-US" sz="1700" dirty="0">
                          <a:effectLst/>
                        </a:rPr>
                        <a:t>delay, @(posedge </a:t>
                      </a:r>
                      <a:r>
                        <a:rPr lang="en-US" sz="1700" dirty="0" err="1">
                          <a:effectLst/>
                        </a:rPr>
                        <a:t>clk</a:t>
                      </a:r>
                      <a:r>
                        <a:rPr lang="en-US" sz="1700" dirty="0">
                          <a:effectLst/>
                        </a:rPr>
                        <a:t>)）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可以包含時序控制語句</a:t>
                      </a:r>
                      <a:endParaRPr lang="en-US" altLang="zh-TW" sz="1700" dirty="0">
                        <a:effectLst/>
                      </a:endParaRPr>
                    </a:p>
                    <a:p>
                      <a:r>
                        <a:rPr lang="en-US" altLang="zh-TW" sz="1700" dirty="0">
                          <a:effectLst/>
                        </a:rPr>
                        <a:t>(delay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wait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@)</a:t>
                      </a:r>
                    </a:p>
                    <a:p>
                      <a:r>
                        <a:rPr lang="en-US" altLang="zh-TW" sz="1700" dirty="0">
                          <a:effectLst/>
                        </a:rPr>
                        <a:t>(</a:t>
                      </a:r>
                      <a:r>
                        <a:rPr lang="zh-TW" altLang="en-US" sz="1700" dirty="0">
                          <a:effectLst/>
                        </a:rPr>
                        <a:t>不能使用 </a:t>
                      </a:r>
                      <a:r>
                        <a:rPr lang="en-US" altLang="zh-TW" sz="1700" dirty="0" err="1">
                          <a:effectLst/>
                        </a:rPr>
                        <a:t>posedge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 err="1">
                          <a:effectLst/>
                        </a:rPr>
                        <a:t>negedge</a:t>
                      </a:r>
                      <a:r>
                        <a:rPr lang="en-US" altLang="zh-TW" sz="1700" dirty="0">
                          <a:effectLst/>
                        </a:rPr>
                        <a:t>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5486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賦值類型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</a:t>
                      </a:r>
                      <a:r>
                        <a:rPr lang="zh-TW" altLang="en-US" sz="1700" b="1" dirty="0">
                          <a:effectLst/>
                        </a:rPr>
                        <a:t>阻塞賦值 </a:t>
                      </a:r>
                      <a:r>
                        <a:rPr lang="en-US" altLang="zh-TW" sz="1700" b="1" dirty="0">
                          <a:effectLst/>
                        </a:rPr>
                        <a:t>(=)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可以使用</a:t>
                      </a:r>
                      <a:r>
                        <a:rPr lang="zh-TW" altLang="en-US" sz="1700" b="1" dirty="0">
                          <a:effectLst/>
                        </a:rPr>
                        <a:t>阻塞 </a:t>
                      </a:r>
                      <a:r>
                        <a:rPr lang="en-US" altLang="zh-TW" sz="1700" b="1" dirty="0">
                          <a:effectLst/>
                        </a:rPr>
                        <a:t>(=) </a:t>
                      </a:r>
                      <a:r>
                        <a:rPr lang="zh-TW" altLang="en-US" sz="1700" b="1" dirty="0">
                          <a:effectLst/>
                        </a:rPr>
                        <a:t>或非阻塞 </a:t>
                      </a:r>
                      <a:r>
                        <a:rPr lang="en-US" altLang="zh-TW" sz="1700" b="1" dirty="0">
                          <a:effectLst/>
                        </a:rPr>
                        <a:t>(&lt;=)</a:t>
                      </a:r>
                      <a:r>
                        <a:rPr lang="zh-TW" altLang="en-US" sz="1700" dirty="0">
                          <a:effectLst/>
                        </a:rPr>
                        <a:t> 賦值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0300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輸入</a:t>
                      </a:r>
                      <a:r>
                        <a:rPr lang="en-US" altLang="zh-TW" sz="1700" b="1">
                          <a:effectLst/>
                        </a:rPr>
                        <a:t>/</a:t>
                      </a:r>
                      <a:r>
                        <a:rPr lang="zh-TW" altLang="en-US" sz="1700" b="1">
                          <a:effectLst/>
                        </a:rPr>
                        <a:t>輸出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5825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調用場景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用於組合邏輯計算（例如數學運算、邏輯處理）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用於時序邏輯或行為模擬（例如測試平台、協議實現）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2155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執行範圍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必須在單個模擬時間步內完成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可以跨多個模擬時間步執行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6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19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3AC83-0E4A-F251-0BDF-C4C3D74D2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6C57-A0ED-2F68-7C4C-1C3EE8E9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EBF20A-1FA7-2C88-43D4-F5CED54A9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772105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5609-0AC1-B325-F8B6-8A5D288D6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AE1EF-D28E-344E-3916-4B110FCB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C98F15-E43A-2747-BB58-2B452E86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分成三種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/>
              <a:t>join</a:t>
            </a:r>
          </a:p>
          <a:p>
            <a:pPr lvl="2"/>
            <a:r>
              <a:rPr lang="zh-TW" altLang="en-US" dirty="0"/>
              <a:t>需要所有 </a:t>
            </a:r>
            <a:r>
              <a:rPr lang="en-US" altLang="zh-TW" dirty="0"/>
              <a:t>thread </a:t>
            </a:r>
            <a:r>
              <a:rPr lang="zh-TW" altLang="en-US" dirty="0"/>
              <a:t>完成後才會離開 </a:t>
            </a:r>
            <a:r>
              <a:rPr lang="en-US" altLang="zh-TW" dirty="0"/>
              <a:t>fork</a:t>
            </a:r>
            <a:r>
              <a:rPr lang="zh-TW" altLang="en-US" dirty="0"/>
              <a:t> 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join_any</a:t>
            </a:r>
            <a:endParaRPr lang="en-US" altLang="zh-TW" dirty="0"/>
          </a:p>
          <a:p>
            <a:pPr lvl="2"/>
            <a:r>
              <a:rPr lang="zh-TW" altLang="en-US" dirty="0"/>
              <a:t>只要有其中一個 </a:t>
            </a:r>
            <a:r>
              <a:rPr lang="en-US" altLang="zh-TW" dirty="0"/>
              <a:t>thread </a:t>
            </a:r>
            <a:r>
              <a:rPr lang="zh-TW" altLang="en-US" dirty="0"/>
              <a:t>完成，就會離開 </a:t>
            </a:r>
            <a:r>
              <a:rPr lang="en-US" altLang="zh-TW" dirty="0"/>
              <a:t>fork 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join_none</a:t>
            </a:r>
            <a:endParaRPr lang="en-US" altLang="zh-TW" dirty="0"/>
          </a:p>
          <a:p>
            <a:pPr lvl="2"/>
            <a:r>
              <a:rPr lang="zh-TW" altLang="en-US" dirty="0"/>
              <a:t>不管 </a:t>
            </a:r>
            <a:r>
              <a:rPr lang="en-US" altLang="zh-TW" dirty="0"/>
              <a:t>thread</a:t>
            </a:r>
            <a:r>
              <a:rPr lang="zh-TW" altLang="en-US" dirty="0"/>
              <a:t> 是否完成，都直接離開</a:t>
            </a:r>
            <a:r>
              <a:rPr lang="en-US" altLang="zh-TW" dirty="0"/>
              <a:t>fork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6" name="Picture 2" descr="fork-join">
            <a:extLst>
              <a:ext uri="{FF2B5EF4-FFF2-40B4-BE49-F238E27FC236}">
                <a16:creationId xmlns:a16="http://schemas.microsoft.com/office/drawing/2014/main" id="{0AA6CE6C-6F36-BB25-E023-61C14ED6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22" y="4651601"/>
            <a:ext cx="5292755" cy="20741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73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726B5-BD18-7827-BA3E-235BA8DD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A887E-692A-AC8E-3807-F2BF9CD9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8EF8B7-4121-3819-FDEF-4AC1663A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兩種後續指令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disable fork </a:t>
            </a:r>
          </a:p>
          <a:p>
            <a:pPr lvl="2"/>
            <a:r>
              <a:rPr lang="zh-TW" altLang="en-US" dirty="0"/>
              <a:t>關閉 </a:t>
            </a:r>
            <a:r>
              <a:rPr lang="en-US" altLang="zh-TW" dirty="0"/>
              <a:t>fork </a:t>
            </a:r>
            <a:r>
              <a:rPr lang="zh-TW" altLang="en-US" dirty="0"/>
              <a:t>內所有 </a:t>
            </a:r>
            <a:r>
              <a:rPr lang="en-US" altLang="zh-TW" dirty="0"/>
              <a:t>thread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wait fork</a:t>
            </a:r>
          </a:p>
          <a:p>
            <a:pPr lvl="2"/>
            <a:r>
              <a:rPr lang="zh-TW" altLang="en-US" dirty="0"/>
              <a:t>等待所有 </a:t>
            </a:r>
            <a:r>
              <a:rPr lang="en-US" altLang="zh-TW" dirty="0"/>
              <a:t>thread </a:t>
            </a:r>
            <a:r>
              <a:rPr lang="zh-TW" altLang="en-US" dirty="0"/>
              <a:t>完成後，再繼續執行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576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109C2-153D-E6CE-AB11-0BAE25733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6ADA6-96C3-DA56-817F-6E7A80CA7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2C5AAD-46D0-C5DD-7EF2-198A0AC9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Communiction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447614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38721-6357-0C22-61C1-BD5016BAC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95C44-BFE2-1C63-4126-0DB16612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Communiction</a:t>
            </a:r>
            <a:r>
              <a:rPr lang="en-US" altLang="zh-TW" dirty="0"/>
              <a:t> (1/6)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4C1B7-C54A-996B-CDB9-07174BE8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SV </a:t>
            </a:r>
            <a:r>
              <a:rPr lang="zh-TW" altLang="en-US" dirty="0"/>
              <a:t>分成三種 </a:t>
            </a:r>
            <a:r>
              <a:rPr lang="en-US" altLang="zh-TW" dirty="0" err="1"/>
              <a:t>Communiction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46284D-FA25-4D44-6A89-87280E03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22" y="2879271"/>
            <a:ext cx="9497356" cy="30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40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8AB77-9F53-6FA4-EDF9-989DB0B0C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43C5C-7B7A-ECD5-C960-545F55C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(2/6)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567AE6-D425-7C49-39F2-2239381E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Create event</a:t>
            </a:r>
          </a:p>
          <a:p>
            <a:pPr lvl="1"/>
            <a:r>
              <a:rPr lang="en-US" altLang="zh-TW" dirty="0"/>
              <a:t>event 	</a:t>
            </a:r>
            <a:r>
              <a:rPr lang="en-US" altLang="zh-TW" dirty="0" err="1"/>
              <a:t>eventA</a:t>
            </a:r>
            <a:r>
              <a:rPr lang="en-US" altLang="zh-TW" dirty="0"/>
              <a:t>;  	// Creates an event called "</a:t>
            </a:r>
            <a:r>
              <a:rPr lang="en-US" altLang="zh-TW" dirty="0" err="1"/>
              <a:t>eventA</a:t>
            </a:r>
            <a:r>
              <a:rPr lang="en-US" altLang="zh-TW" dirty="0"/>
              <a:t>“</a:t>
            </a:r>
          </a:p>
          <a:p>
            <a:r>
              <a:rPr lang="en-US" altLang="zh-TW" dirty="0"/>
              <a:t>Trigger event</a:t>
            </a:r>
          </a:p>
          <a:p>
            <a:pPr lvl="1"/>
            <a:r>
              <a:rPr lang="en-US" altLang="zh-TW" dirty="0"/>
              <a:t>-&gt; </a:t>
            </a:r>
            <a:r>
              <a:rPr lang="en-US" altLang="zh-TW" dirty="0" err="1"/>
              <a:t>eventA</a:t>
            </a:r>
            <a:r>
              <a:rPr lang="en-US" altLang="zh-TW" dirty="0"/>
              <a:t>; 	</a:t>
            </a:r>
          </a:p>
          <a:p>
            <a:r>
              <a:rPr lang="en-US" altLang="zh-TW" dirty="0"/>
              <a:t>Wait for event to happen</a:t>
            </a:r>
          </a:p>
          <a:p>
            <a:pPr lvl="1"/>
            <a:r>
              <a:rPr lang="en-US" altLang="zh-TW" dirty="0"/>
              <a:t>@eventA; 		    </a:t>
            </a:r>
            <a:r>
              <a:rPr lang="en-US" altLang="zh-TW" sz="1800" dirty="0"/>
              <a:t>// Use "@" operator to wait for an event</a:t>
            </a:r>
            <a:endParaRPr lang="en-US" altLang="zh-TW" sz="1400" dirty="0"/>
          </a:p>
          <a:p>
            <a:pPr lvl="1"/>
            <a:r>
              <a:rPr lang="en-US" altLang="zh-TW" dirty="0"/>
              <a:t>wait (</a:t>
            </a:r>
            <a:r>
              <a:rPr lang="en-US" altLang="zh-TW" dirty="0" err="1"/>
              <a:t>eventA.triggered</a:t>
            </a:r>
            <a:r>
              <a:rPr lang="en-US" altLang="zh-TW" dirty="0"/>
              <a:t>);   </a:t>
            </a:r>
            <a:r>
              <a:rPr lang="en-US" altLang="zh-TW" sz="1800" dirty="0"/>
              <a:t>// Or use the wait statement with "</a:t>
            </a:r>
            <a:r>
              <a:rPr lang="en-US" altLang="zh-TW" sz="1800" dirty="0" err="1"/>
              <a:t>eventA.triggered</a:t>
            </a:r>
            <a:r>
              <a:rPr lang="en-US" altLang="zh-TW" sz="1800" dirty="0"/>
              <a:t>“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.triggered</a:t>
            </a:r>
            <a:r>
              <a:rPr lang="zh-TW" altLang="en-US" dirty="0"/>
              <a:t> 可以避免 </a:t>
            </a:r>
            <a:r>
              <a:rPr lang="en-US" altLang="zh-TW" dirty="0"/>
              <a:t>race condition</a:t>
            </a:r>
          </a:p>
          <a:p>
            <a:r>
              <a:rPr lang="en-US" altLang="zh-TW" dirty="0" err="1"/>
              <a:t>wait_order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用來判斷多個 </a:t>
            </a:r>
            <a:r>
              <a:rPr lang="en-US" altLang="zh-TW" dirty="0"/>
              <a:t>event </a:t>
            </a:r>
            <a:r>
              <a:rPr lang="zh-TW" altLang="en-US" dirty="0"/>
              <a:t>有沒有照順序</a:t>
            </a:r>
            <a:r>
              <a:rPr lang="en-US" altLang="zh-TW" dirty="0"/>
              <a:t>trigger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 err="1"/>
              <a:t>wait_order</a:t>
            </a:r>
            <a:r>
              <a:rPr lang="en-US" altLang="zh-TW" dirty="0"/>
              <a:t>(a, b)   // </a:t>
            </a:r>
            <a:r>
              <a:rPr lang="zh-TW" altLang="en-US" dirty="0"/>
              <a:t>觸發順序 </a:t>
            </a:r>
            <a:r>
              <a:rPr lang="en-US" altLang="zh-TW" dirty="0"/>
              <a:t>-&gt; a   -&gt; b</a:t>
            </a:r>
          </a:p>
        </p:txBody>
      </p:sp>
    </p:spTree>
    <p:extLst>
      <p:ext uri="{BB962C8B-B14F-4D97-AF65-F5344CB8AC3E}">
        <p14:creationId xmlns:p14="http://schemas.microsoft.com/office/powerpoint/2010/main" val="383749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14389-0B22-F8C3-E2DB-FA098FD24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10C22-ACF7-6E46-1AEF-5FDBAF65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(3/6)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CA18A7-69AE-3BF1-3303-6D47E7D4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semaphore</a:t>
            </a:r>
          </a:p>
          <a:p>
            <a:pPr lvl="1"/>
            <a:r>
              <a:rPr lang="en-US" altLang="zh-TW" dirty="0"/>
              <a:t>semaphore key;</a:t>
            </a:r>
            <a:br>
              <a:rPr lang="en-US" altLang="zh-TW" dirty="0"/>
            </a:br>
            <a:r>
              <a:rPr lang="en-US" altLang="zh-TW" dirty="0"/>
              <a:t>key = new (1);        // Argument to new () defines the number of keys.</a:t>
            </a:r>
          </a:p>
          <a:p>
            <a:r>
              <a:rPr lang="en-US" altLang="zh-TW" dirty="0"/>
              <a:t>Use semaphore</a:t>
            </a:r>
          </a:p>
          <a:p>
            <a:pPr lvl="1"/>
            <a:r>
              <a:rPr lang="en-US" altLang="zh-TW" dirty="0"/>
              <a:t>get () </a:t>
            </a:r>
          </a:p>
          <a:p>
            <a:pPr lvl="2"/>
            <a:r>
              <a:rPr lang="en-US" altLang="zh-TW" dirty="0"/>
              <a:t>get the key by using get (), the keyword which will wait until a key is available</a:t>
            </a:r>
          </a:p>
          <a:p>
            <a:pPr lvl="1"/>
            <a:r>
              <a:rPr lang="en-US" altLang="zh-TW" dirty="0"/>
              <a:t>put()</a:t>
            </a:r>
          </a:p>
          <a:p>
            <a:pPr lvl="2"/>
            <a:r>
              <a:rPr lang="en-US" altLang="zh-TW" dirty="0"/>
              <a:t>put the key back using the put () keyword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12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5D6F1-404D-9175-2724-E3E6E28D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061A6-61CC-2B04-DA3C-51A59CA3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(4/6)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A95157-1F6E-5ACF-6734-53993764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Semaphore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03D696-2939-E451-1291-7AB382BA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95" y="2580483"/>
            <a:ext cx="8933209" cy="36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98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CF581-B314-B169-4CDC-ACA41640D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E755A-7D32-13C6-01C4-9041303D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(5/6)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546A11-C0B2-8275-DE09-3087FC78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mailbox</a:t>
            </a:r>
          </a:p>
          <a:p>
            <a:pPr lvl="1"/>
            <a:r>
              <a:rPr lang="en-US" altLang="zh-TW" dirty="0"/>
              <a:t>mailbox </a:t>
            </a:r>
            <a:r>
              <a:rPr lang="en-US" altLang="zh-TW" dirty="0" err="1"/>
              <a:t>mbx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Use mailbox</a:t>
            </a:r>
          </a:p>
          <a:p>
            <a:pPr lvl="1"/>
            <a:r>
              <a:rPr lang="en-US" altLang="zh-TW" dirty="0" err="1"/>
              <a:t>mbx.put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  //</a:t>
            </a:r>
            <a:r>
              <a:rPr lang="zh-TW" altLang="en-US" dirty="0"/>
              <a:t> 放入物件</a:t>
            </a:r>
            <a:endParaRPr lang="en-US" altLang="zh-TW" dirty="0"/>
          </a:p>
          <a:p>
            <a:pPr lvl="1"/>
            <a:r>
              <a:rPr lang="en-US" altLang="zh-TW" dirty="0" err="1"/>
              <a:t>mbx.get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取出物件</a:t>
            </a:r>
          </a:p>
        </p:txBody>
      </p:sp>
    </p:spTree>
    <p:extLst>
      <p:ext uri="{BB962C8B-B14F-4D97-AF65-F5344CB8AC3E}">
        <p14:creationId xmlns:p14="http://schemas.microsoft.com/office/powerpoint/2010/main" val="559800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3A65-3D77-63CA-1855-B710A44B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514A7-810C-3861-9500-A6AB19C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(6/6)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290C4A-5CD7-ECC8-8EE7-7D8B8BDA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Mailbox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2CE9DB-93FB-9124-A879-C630126A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56" y="681037"/>
            <a:ext cx="6240212" cy="57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8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3167</Words>
  <Application>Microsoft Office PowerPoint</Application>
  <PresentationFormat>寬螢幕</PresentationFormat>
  <Paragraphs>474</Paragraphs>
  <Slides>42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7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  <vt:lpstr>Queue (1/1)</vt:lpstr>
      <vt:lpstr>Structure (1/1)</vt:lpstr>
      <vt:lpstr>Chapter 2</vt:lpstr>
      <vt:lpstr>Types of looping constructs (1/1)</vt:lpstr>
      <vt:lpstr>Types of if-else statement (1/2)</vt:lpstr>
      <vt:lpstr>Types of if-else statement (2/2)</vt:lpstr>
      <vt:lpstr>Blocking &amp; Non-Blocking assignment statement (1/2)</vt:lpstr>
      <vt:lpstr>Blocking &amp; Non-Blocking assignment statement (2/2)</vt:lpstr>
      <vt:lpstr>Function &amp; Task (1/2)</vt:lpstr>
      <vt:lpstr>Function &amp; Task (2/2)</vt:lpstr>
      <vt:lpstr>Chapter 3</vt:lpstr>
      <vt:lpstr>fork (1/2)</vt:lpstr>
      <vt:lpstr>fork (2/2)</vt:lpstr>
      <vt:lpstr>Chapter 4</vt:lpstr>
      <vt:lpstr>Communiction (1/6)</vt:lpstr>
      <vt:lpstr>Event (2/6)</vt:lpstr>
      <vt:lpstr>Semaphore (3/6)</vt:lpstr>
      <vt:lpstr>Semaphore (4/6)</vt:lpstr>
      <vt:lpstr>Mailbox (5/6)</vt:lpstr>
      <vt:lpstr>Mailbox (6/6)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93</cp:revision>
  <dcterms:created xsi:type="dcterms:W3CDTF">2025-03-10T12:50:30Z</dcterms:created>
  <dcterms:modified xsi:type="dcterms:W3CDTF">2025-05-03T17:42:40Z</dcterms:modified>
</cp:coreProperties>
</file>